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256" r:id="rId2"/>
    <p:sldId id="257" r:id="rId3"/>
    <p:sldId id="271" r:id="rId4"/>
    <p:sldId id="259" r:id="rId5"/>
    <p:sldId id="260" r:id="rId6"/>
    <p:sldId id="261" r:id="rId7"/>
    <p:sldId id="263" r:id="rId8"/>
    <p:sldId id="264" r:id="rId9"/>
    <p:sldId id="272" r:id="rId10"/>
    <p:sldId id="273" r:id="rId11"/>
    <p:sldId id="274" r:id="rId12"/>
    <p:sldId id="265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330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267" r:id="rId67"/>
    <p:sldId id="331" r:id="rId68"/>
    <p:sldId id="327" r:id="rId69"/>
    <p:sldId id="328" r:id="rId70"/>
    <p:sldId id="329" r:id="rId71"/>
    <p:sldId id="332" r:id="rId72"/>
    <p:sldId id="268" r:id="rId73"/>
    <p:sldId id="270" r:id="rId7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1" autoAdjust="0"/>
    <p:restoredTop sz="94660"/>
  </p:normalViewPr>
  <p:slideViewPr>
    <p:cSldViewPr snapToGrid="0">
      <p:cViewPr>
        <p:scale>
          <a:sx n="75" d="100"/>
          <a:sy n="75" d="100"/>
        </p:scale>
        <p:origin x="19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8F2E-4EB4-BAE0-287AD7034D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8F2E-4EB4-BAE0-287AD7034D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F2E-4EB4-BAE0-287AD7034D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F2E-4EB4-BAE0-287AD7034D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F2E-4EB4-BAE0-287AD7034DC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F2E-4EB4-BAE0-287AD7034DCD}"/>
              </c:ext>
            </c:extLst>
          </c:dPt>
          <c:dLbls>
            <c:delete val="1"/>
            <c:extLst/>
          </c:dLbls>
          <c:cat>
            <c:strRef>
              <c:f>Sheet1!$A$2:$A$7</c:f>
              <c:strCache>
                <c:ptCount val="6"/>
                <c:pt idx="0">
                  <c:v>인제읍</c:v>
                </c:pt>
                <c:pt idx="1">
                  <c:v>남면</c:v>
                </c:pt>
                <c:pt idx="2">
                  <c:v>북면</c:v>
                </c:pt>
                <c:pt idx="3">
                  <c:v>기린면</c:v>
                </c:pt>
                <c:pt idx="4">
                  <c:v>서화면</c:v>
                </c:pt>
                <c:pt idx="5">
                  <c:v>상남면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42</c:v>
                </c:pt>
                <c:pt idx="1">
                  <c:v>16</c:v>
                </c:pt>
                <c:pt idx="2">
                  <c:v>17</c:v>
                </c:pt>
                <c:pt idx="3">
                  <c:v>9</c:v>
                </c:pt>
                <c:pt idx="4">
                  <c:v>13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E-4EB4-BAE0-287AD7034DC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75D-49E8-90E6-394AF5FC62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75D-49E8-90E6-394AF5FC62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75D-49E8-90E6-394AF5FC62E1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본적·주소</c:v>
                </c:pt>
                <c:pt idx="1">
                  <c:v>본적</c:v>
                </c:pt>
                <c:pt idx="2">
                  <c:v>주소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85</c:v>
                </c:pt>
                <c:pt idx="1">
                  <c:v>10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D-49E8-90E6-394AF5FC62E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ED515-96F3-4EE7-ABD7-54C79F9CE807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BD271-9B55-4E83-92CF-FCCFE890DF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82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5538-E9A4-407E-B923-0A61FAB2840E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2655-F35F-4782-A795-8B1B843429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989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5538-E9A4-407E-B923-0A61FAB2840E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2655-F35F-4782-A795-8B1B843429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45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5538-E9A4-407E-B923-0A61FAB2840E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2655-F35F-4782-A795-8B1B843429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34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5538-E9A4-407E-B923-0A61FAB2840E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2655-F35F-4782-A795-8B1B843429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27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5538-E9A4-407E-B923-0A61FAB2840E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2655-F35F-4782-A795-8B1B843429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9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5538-E9A4-407E-B923-0A61FAB2840E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2655-F35F-4782-A795-8B1B843429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31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5538-E9A4-407E-B923-0A61FAB2840E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2655-F35F-4782-A795-8B1B843429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84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5538-E9A4-407E-B923-0A61FAB2840E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2655-F35F-4782-A795-8B1B843429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90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5538-E9A4-407E-B923-0A61FAB2840E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2655-F35F-4782-A795-8B1B843429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762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5538-E9A4-407E-B923-0A61FAB2840E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2655-F35F-4782-A795-8B1B843429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747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5538-E9A4-407E-B923-0A61FAB2840E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72655-F35F-4782-A795-8B1B843429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80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85538-E9A4-407E-B923-0A61FAB2840E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72655-F35F-4782-A795-8B1B843429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320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9575" y="2309346"/>
            <a:ext cx="7624849" cy="1790700"/>
          </a:xfrm>
        </p:spPr>
        <p:txBody>
          <a:bodyPr>
            <a:normAutofit/>
          </a:bodyPr>
          <a:lstStyle/>
          <a:p>
            <a:r>
              <a:rPr lang="ko-KR" altLang="en-US" sz="4800" b="1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오래 기억하겠습니다</a:t>
            </a:r>
            <a:r>
              <a:rPr lang="en-US" altLang="ko-KR" sz="4800" b="1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br>
              <a:rPr lang="en-US" altLang="ko-KR" sz="4800" b="1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4800" b="1" dirty="0"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麟蹄의 獨立運動</a:t>
            </a:r>
            <a:endParaRPr lang="ko-KR" altLang="en-US" sz="4800" b="1" dirty="0">
              <a:effectLst>
                <a:glow rad="63500">
                  <a:schemeClr val="tx1">
                    <a:alpha val="40000"/>
                  </a:schemeClr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427330" y="5346902"/>
            <a:ext cx="4289337" cy="530942"/>
          </a:xfrm>
        </p:spPr>
        <p:txBody>
          <a:bodyPr>
            <a:noAutofit/>
          </a:bodyPr>
          <a:lstStyle/>
          <a:p>
            <a:r>
              <a:rPr lang="ko-KR" altLang="en-US" sz="20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인제군독립운동가찾기본부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15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5100" y="235277"/>
            <a:ext cx="7132939" cy="523618"/>
          </a:xfrm>
        </p:spPr>
        <p:txBody>
          <a:bodyPr>
            <a:noAutofit/>
          </a:bodyPr>
          <a:lstStyle/>
          <a:p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남천우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南靝祐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1895.2.24~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850" y="2308138"/>
            <a:ext cx="8496300" cy="3620531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홍천군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화촌면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군업리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7~8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번지   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인제읍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상동리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170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번지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신학대학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졸업 후 가평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양구 지역에서 목회활동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1931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월에는 동아일보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홍천지국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분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국장으로 임명</a:t>
            </a:r>
          </a:p>
          <a:p>
            <a:pPr fontAlgn="base">
              <a:buFontTx/>
              <a:buChar char="-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1933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민족사상고취와 비밀결사 건으로 감시대상이 되어 이듬 해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월에 의원해직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1935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십자가당 사건 연루 체포되어 징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역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형</a:t>
            </a:r>
          </a:p>
        </p:txBody>
      </p:sp>
    </p:spTree>
    <p:extLst>
      <p:ext uri="{BB962C8B-B14F-4D97-AF65-F5344CB8AC3E}">
        <p14:creationId xmlns:p14="http://schemas.microsoft.com/office/powerpoint/2010/main" val="15674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9700" y="235277"/>
            <a:ext cx="7132939" cy="523618"/>
          </a:xfrm>
        </p:spPr>
        <p:txBody>
          <a:bodyPr>
            <a:noAutofit/>
          </a:bodyPr>
          <a:lstStyle/>
          <a:p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서동철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徐東轍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1918~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0200" y="2174240"/>
            <a:ext cx="8636000" cy="4290060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홍천군 동면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노천리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魯川里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1182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번지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현리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-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1942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춘천공립고등학교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졸업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-1942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홍천금융조합 견습 사원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입사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-1942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인제금융조합현리지소로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발령받고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기린으로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이주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-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재학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중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상록회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활동으로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동년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월에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체포되었으나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기소유예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79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0262" y="2282869"/>
            <a:ext cx="8595138" cy="3705533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◼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인제읍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상동리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112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번지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◼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동경시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우입구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조도전학권정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22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번지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◼활동내역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-1941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관비 유학생으로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조도전고등공과생으로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옥천문웅과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함께 독립운동을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전개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요시찰 인물로 감시를 당하다가 이듬 해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월에 체포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동년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 동경형사지방재판소 검사국으로 송치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39700" y="197177"/>
            <a:ext cx="7132939" cy="523618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성기옥</a:t>
            </a:r>
            <a:r>
              <a:rPr lang="en-US" altLang="ko-KR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成己玉</a:t>
            </a:r>
          </a:p>
        </p:txBody>
      </p:sp>
    </p:spTree>
    <p:extLst>
      <p:ext uri="{BB962C8B-B14F-4D97-AF65-F5344CB8AC3E}">
        <p14:creationId xmlns:p14="http://schemas.microsoft.com/office/powerpoint/2010/main" val="39479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8465" y="235277"/>
            <a:ext cx="7575814" cy="523618"/>
          </a:xfrm>
        </p:spPr>
        <p:txBody>
          <a:bodyPr>
            <a:noAutofit/>
          </a:bodyPr>
          <a:lstStyle/>
          <a:p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이성근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李盛根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6765" y="2291503"/>
            <a:ext cx="8533864" cy="3620531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본적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</a:t>
            </a:r>
          </a:p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주소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조선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○○단원으로 북청에서 군자금 모금 활동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중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원산경찰서에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체포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* 자료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미확보로 전후 내용 파악 지난</a:t>
            </a:r>
          </a:p>
        </p:txBody>
      </p:sp>
    </p:spTree>
    <p:extLst>
      <p:ext uri="{BB962C8B-B14F-4D97-AF65-F5344CB8AC3E}">
        <p14:creationId xmlns:p14="http://schemas.microsoft.com/office/powerpoint/2010/main" val="4594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2187" y="235277"/>
            <a:ext cx="7132939" cy="523618"/>
          </a:xfrm>
        </p:spPr>
        <p:txBody>
          <a:bodyPr>
            <a:noAutofit/>
          </a:bodyPr>
          <a:lstStyle/>
          <a:p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이창림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李昌林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1891~1977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7787" y="2156275"/>
            <a:ext cx="8350340" cy="3977825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본적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용대리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907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번지</a:t>
            </a:r>
          </a:p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주소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경기도 의정부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호원동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망월사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望月寺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법명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法名은 춘성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春城이며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법호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法號는 춘성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春性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  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무애도인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無碍道人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만해 한용운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선사의 제자로 옥바라지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&lt;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조선독립의서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반출 및 밀지를 임시정부에 전달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- 1977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봉국사에서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세수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87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법랍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74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세로 입적</a:t>
            </a:r>
          </a:p>
        </p:txBody>
      </p:sp>
    </p:spTree>
    <p:extLst>
      <p:ext uri="{BB962C8B-B14F-4D97-AF65-F5344CB8AC3E}">
        <p14:creationId xmlns:p14="http://schemas.microsoft.com/office/powerpoint/2010/main" val="31127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6446" y="235277"/>
            <a:ext cx="8224772" cy="523618"/>
          </a:xfrm>
        </p:spPr>
        <p:txBody>
          <a:bodyPr>
            <a:noAutofit/>
          </a:bodyPr>
          <a:lstStyle/>
          <a:p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장조민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張朝民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1907.01. 19.~1967. 02. 01.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54509" y="2171528"/>
            <a:ext cx="8034982" cy="4788072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본적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평안북도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平安北道 선천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宣川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 인제군 남면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신남리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新南里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유목동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楡木洞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1922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서로군정서에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입대 하며 독립운동 시작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19924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사이토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재등실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총독을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기습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1928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까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지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중국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만주 각지에서 무장투쟁  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1943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광복군에 입대 후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한광반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조직 편성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임시정부에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파송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1967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 자택에서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별세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lnSpc>
                <a:spcPct val="100000"/>
              </a:lnSpc>
              <a:buFontTx/>
              <a:buChar char="-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1990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건국훈장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애족장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추서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77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3718" y="204765"/>
            <a:ext cx="7553069" cy="523618"/>
          </a:xfrm>
        </p:spPr>
        <p:txBody>
          <a:bodyPr>
            <a:noAutofit/>
          </a:bodyPr>
          <a:lstStyle/>
          <a:p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권병달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權炳達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28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4718" y="1628773"/>
            <a:ext cx="4334133" cy="957650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서화면 서화리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서화면 서화리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93718" y="3223555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권임명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權任明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36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574719" y="3833669"/>
            <a:ext cx="8427614" cy="24157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상동리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상동리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1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의병대장 </a:t>
            </a:r>
            <a:r>
              <a:rPr lang="ko-KR" altLang="en-US" sz="18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휘하에서 활동 중 </a:t>
            </a:r>
            <a:r>
              <a:rPr lang="ko-KR" altLang="en-US" sz="18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오세암에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유숙하다 적의 기습 공격을 받음</a:t>
            </a:r>
          </a:p>
          <a:p>
            <a:pPr marL="0" indent="0" fontAlgn="base">
              <a:buNone/>
            </a:pP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설악산을 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중심으로 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일본군과 교전 하다 체포</a:t>
            </a:r>
          </a:p>
        </p:txBody>
      </p:sp>
    </p:spTree>
    <p:extLst>
      <p:ext uri="{BB962C8B-B14F-4D97-AF65-F5344CB8AC3E}">
        <p14:creationId xmlns:p14="http://schemas.microsoft.com/office/powerpoint/2010/main" val="27829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6837" y="204541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김경칠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金敬七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17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1659" y="1412614"/>
            <a:ext cx="7787847" cy="957650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가리산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가리산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36837" y="2788707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김계창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金桂昌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28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01659" y="3502411"/>
            <a:ext cx="8340681" cy="306348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송학동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松鶴洞</a:t>
            </a: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송학동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松鶴洞 </a:t>
            </a: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  <a:endParaRPr lang="en-US" altLang="ko-KR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의병대장 </a:t>
            </a:r>
            <a:r>
              <a:rPr lang="ko-KR" altLang="en-US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휘하에서 활동 중 </a:t>
            </a:r>
            <a:r>
              <a:rPr lang="ko-KR" altLang="en-US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오세암에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유숙하다 적의 </a:t>
            </a:r>
            <a:r>
              <a:rPr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기습</a:t>
            </a:r>
            <a:endParaRPr lang="en-US" altLang="ko-KR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공격을 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받음</a:t>
            </a:r>
            <a:endParaRPr lang="en-US" altLang="ko-KR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설악산을 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중심으로 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일본군과 교전 하다 체포</a:t>
            </a:r>
          </a:p>
        </p:txBody>
      </p:sp>
    </p:spTree>
    <p:extLst>
      <p:ext uri="{BB962C8B-B14F-4D97-AF65-F5344CB8AC3E}">
        <p14:creationId xmlns:p14="http://schemas.microsoft.com/office/powerpoint/2010/main" val="37274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77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김군섭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金君燮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37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9099" y="1324191"/>
            <a:ext cx="7787847" cy="2834642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본적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덕적리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주소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덕적리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의병대장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휘하에서 활동 중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오세암에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유숙하다 적의 기습 공격을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받음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설악산을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중심으로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일본군과 교전 하다 체포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77799" y="4353106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김기옥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金奇玉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1880~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588490" y="4894278"/>
            <a:ext cx="7967020" cy="16280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하동리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하동리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  <a:endParaRPr lang="en-US" altLang="ko-KR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노면성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휘하에서 의병활동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직업은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농업</a:t>
            </a:r>
            <a:endParaRPr lang="en-US" altLang="ko-KR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74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15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김덕오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金德五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35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9399" y="1283578"/>
            <a:ext cx="8407401" cy="2247022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본적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남면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두무동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주소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남면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두무동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1908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이준명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정원팔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지휘 하에 남면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유목정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상수내리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관대리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마두리에서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일군과 교전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01599" y="3934306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김문여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金文汝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1872~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99589" y="4631466"/>
            <a:ext cx="7967020" cy="21122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 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내면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가아리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 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내면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가아리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노면성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휘하에서 의병활동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직업은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목수</a:t>
            </a:r>
            <a:endParaRPr lang="en-US" altLang="ko-KR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31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2409457"/>
            <a:ext cx="8058150" cy="3724644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임시정부 수립 및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3.1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운동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100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주년 기념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독립운동가 및 후손을 찾아 체계적인 관리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인제의 동학운동 관련 연구가 미흡하였던 점을 고려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독립운동가 발굴과 선양사업 전개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군민의 자긍심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고취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94172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■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취지 및 동기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19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96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김병섭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金炳燮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1854~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9699" y="1142767"/>
            <a:ext cx="7787847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본적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북면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상동리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주소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북면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상동리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en-US" altLang="ko-KR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장현수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활동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en-US" altLang="ko-KR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직업은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농업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39699" y="3624718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김선인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金先仁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1839~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41300" y="4390166"/>
            <a:ext cx="7967020" cy="21503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하동리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노면성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활동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직업은 포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</a:t>
            </a:r>
            <a:endParaRPr lang="en-US" altLang="ko-KR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64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499" y="181403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김성락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金聖洛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40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0199" y="1408549"/>
            <a:ext cx="7787847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본적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인제면 서리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주소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인제면 서리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휘하에서 활동하면서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수차례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일군과 교전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90499" y="3650648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김성운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金成云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1861~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30199" y="4531186"/>
            <a:ext cx="7967020" cy="206011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서화면 천도리</a:t>
            </a:r>
            <a:endParaRPr lang="en-US" altLang="ko-KR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서화면 천도리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노면성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휘하에서 활동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직업은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농업</a:t>
            </a:r>
            <a:endParaRPr lang="en-US" altLang="ko-KR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80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50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김암오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金岩五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6699" y="1288417"/>
            <a:ext cx="7787847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북면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원통리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북면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원통리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-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장현수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활동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직업은 농업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66699" y="3708727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김억천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金億千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23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66699" y="4517166"/>
            <a:ext cx="7967020" cy="16280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군내면 동리</a:t>
            </a:r>
            <a:endParaRPr lang="en-US" altLang="ko-KR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군내면 동리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휘하에서 활동하면서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일군과 교전</a:t>
            </a:r>
            <a:endParaRPr lang="en-US" altLang="ko-KR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58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499" y="150770"/>
            <a:ext cx="7553069" cy="692632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김원거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金元巨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1853</a:t>
            </a:r>
            <a:r>
              <a:rPr lang="en-US" altLang="ko-KR" sz="27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9099" y="1184671"/>
            <a:ext cx="8432801" cy="309522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가리산리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가리산리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1907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주광식 휘하에서 인제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홍천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양양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고성 등지에서 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군자금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모금 활동</a:t>
            </a:r>
          </a:p>
          <a:p>
            <a:pPr fontAlgn="base">
              <a:buFontTx/>
              <a:buChar char="-"/>
            </a:pP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1908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설악산 일대에서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일군과 교전 중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잠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시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자택에 들렸다 체포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77799" y="4145090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김원배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金元培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1895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79400" y="4736670"/>
            <a:ext cx="7967020" cy="17739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내면 </a:t>
            </a:r>
            <a:r>
              <a:rPr lang="ko-KR" altLang="en-US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광원리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fontAlgn="base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방동리</a:t>
            </a:r>
            <a:endParaRPr lang="ko-KR" altLang="en-US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- 1907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남태영 휘하에서 활동</a:t>
            </a: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- 1942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보안법 위반으로 체포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징역 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형</a:t>
            </a:r>
          </a:p>
        </p:txBody>
      </p:sp>
    </p:spTree>
    <p:extLst>
      <p:ext uri="{BB962C8B-B14F-4D97-AF65-F5344CB8AC3E}">
        <p14:creationId xmlns:p14="http://schemas.microsoft.com/office/powerpoint/2010/main" val="8901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96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김원실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金元實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8300" y="2044528"/>
            <a:ext cx="8445500" cy="4673772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본적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상남리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송봉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松峰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통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호</a:t>
            </a:r>
          </a:p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주소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상남면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상남리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-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박화암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활동하다 뒤에 한상렬 휘하에서 활동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-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1910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동료들을 규합하여 김종철을 의병장으로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추대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하면서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활동재개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-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홍천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강릉 등지를 오가며 군자금 모금 활동 전개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-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1915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월까지 친일 인사 가옥 방화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밀정자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부일배를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처단하다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체포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-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경성지방법원에서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징역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15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형을 받음</a:t>
            </a:r>
          </a:p>
        </p:txBody>
      </p:sp>
    </p:spTree>
    <p:extLst>
      <p:ext uri="{BB962C8B-B14F-4D97-AF65-F5344CB8AC3E}">
        <p14:creationId xmlns:p14="http://schemas.microsoft.com/office/powerpoint/2010/main" val="2352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4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김윤기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金允基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1877~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799" y="1408549"/>
            <a:ext cx="7787847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본적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서화면 천도리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주소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서화면 천도리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-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노면성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활동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직업은 농업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90498" y="3650648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김윤배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金允倍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04799" y="4440966"/>
            <a:ext cx="7967020" cy="21122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서화면 장승동</a:t>
            </a:r>
            <a:endParaRPr lang="en-US" altLang="ko-KR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서화면 장승동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-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최천년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활동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직업은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승려</a:t>
            </a:r>
            <a:endParaRPr lang="en-US" altLang="ko-KR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63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199" y="297558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김응열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金應烈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24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7499" y="1264903"/>
            <a:ext cx="8053518" cy="221274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남면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두무동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남면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두무동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1908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이준명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정원팔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지휘 하에 남면 일원에서 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차례 일군과 교전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03199" y="3811883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김인화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金仁化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48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17499" y="4447250"/>
            <a:ext cx="8053517" cy="24107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남면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음양리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남면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음양리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1908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이준명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정원팔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지휘 하에 남면 일원에서 </a:t>
            </a:r>
            <a:endParaRPr lang="en-US" altLang="ko-KR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차례 일군과 교전</a:t>
            </a:r>
          </a:p>
        </p:txBody>
      </p:sp>
    </p:spTree>
    <p:extLst>
      <p:ext uri="{BB962C8B-B14F-4D97-AF65-F5344CB8AC3E}">
        <p14:creationId xmlns:p14="http://schemas.microsoft.com/office/powerpoint/2010/main" val="32916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50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김자삼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金自三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1863</a:t>
            </a:r>
            <a:r>
              <a:rPr lang="en-US" altLang="ko-KR" sz="2700" b="1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0199" y="2739787"/>
            <a:ext cx="8053518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군내면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가아리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군내면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가아리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-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장현수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활동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직업은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포수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60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7443" y="1177540"/>
            <a:ext cx="8226002" cy="3229897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50000"/>
              </a:lnSpc>
              <a:buNone/>
            </a:pPr>
            <a:r>
              <a:rPr lang="ko-KR" altLang="en-US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■ </a:t>
            </a:r>
            <a:r>
              <a:rPr lang="ko-KR" altLang="en-US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 </a:t>
            </a:r>
            <a:r>
              <a:rPr lang="en-US" altLang="ko-KR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방동</a:t>
            </a:r>
            <a:r>
              <a:rPr lang="en-US" altLang="ko-KR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리</a:t>
            </a:r>
            <a:endParaRPr lang="en-US" altLang="ko-KR" sz="2400" kern="0" dirty="0" smtClean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ko-KR" altLang="en-US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■ </a:t>
            </a:r>
            <a:r>
              <a:rPr lang="ko-KR" altLang="en-US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 </a:t>
            </a:r>
            <a:r>
              <a:rPr lang="en-US" altLang="ko-KR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방동</a:t>
            </a:r>
            <a:r>
              <a:rPr lang="en-US" altLang="ko-KR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리</a:t>
            </a:r>
            <a:endParaRPr lang="en-US" altLang="ko-KR" sz="2400" kern="0" dirty="0" smtClean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ko-KR" altLang="en-US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■ </a:t>
            </a:r>
            <a:r>
              <a:rPr lang="ko-KR" altLang="en-US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 </a:t>
            </a:r>
            <a:r>
              <a:rPr lang="en-US" altLang="ko-KR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endParaRPr lang="en-US" altLang="ko-KR" sz="2400" kern="0" dirty="0" smtClean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n-US" altLang="ko-KR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-1907</a:t>
            </a:r>
            <a:r>
              <a:rPr lang="ko-KR" altLang="en-US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의병대장으로 활동하다 전사했다고 한다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n-US" altLang="ko-KR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같은 해 </a:t>
            </a:r>
            <a:r>
              <a:rPr lang="en-US" altLang="ko-KR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일과 </a:t>
            </a:r>
            <a:r>
              <a:rPr lang="en-US" altLang="ko-KR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일에 걸친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현창리</a:t>
            </a:r>
            <a:r>
              <a:rPr lang="ko-KR" altLang="en-US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전투에서 전사한 </a:t>
            </a:r>
            <a:endParaRPr lang="en-US" altLang="ko-KR" sz="2400" kern="0" dirty="0" smtClean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n-US" altLang="ko-KR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것으로 추측</a:t>
            </a:r>
            <a:endParaRPr lang="ko-KR" altLang="en-US" sz="2400" kern="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531" y="4743206"/>
            <a:ext cx="87447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김종근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김종철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김진옥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김춘선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김진현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김춘택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김치오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김화경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마영규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민선모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박경호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박백교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박순모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박여천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/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박원서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박월칠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박태경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송인홍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심득보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심주섭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심하군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안순보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양경순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양재문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엄도복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오금능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용문원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유몽룡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이건규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이규호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이성모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이춘화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이현노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이형재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임성현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전봉엽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전봉학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정경집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정복동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정원팔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정재근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진공삼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진봉락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진준구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차덕초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최사성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최성일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최순칠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최원경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최이달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최취효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최태준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함덕칠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함인선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현경언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고봉윤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김명석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김성서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김옥인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김윤신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김창수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서병선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심한구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65099" y="235277"/>
            <a:ext cx="7553069" cy="523618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kern="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김제렬</a:t>
            </a:r>
            <a:r>
              <a:rPr lang="en-US" altLang="ko-KR" sz="2700" kern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kern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金濟烈</a:t>
            </a:r>
            <a:endParaRPr lang="en-US" altLang="ko-KR" sz="2700" kern="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39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48849"/>
            <a:ext cx="7651922" cy="844893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김종철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金鍾鐵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1880.3.24.~1917.4.19.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본명 </a:t>
            </a:r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종환</a:t>
            </a:r>
            <a:r>
              <a:rPr lang="en-US" altLang="ko-KR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鍾煥</a:t>
            </a:r>
            <a:r>
              <a:rPr lang="en-US" altLang="ko-KR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이명 광옥</a:t>
            </a:r>
            <a:r>
              <a:rPr lang="en-US" altLang="ko-KR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光玉</a:t>
            </a:r>
            <a:b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4081" y="1342591"/>
            <a:ext cx="8879919" cy="5756191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방동리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사동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寺洞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경상북도 봉화군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물야면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가평리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佳坪里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-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1907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고광순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부장으로 활동하다 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-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그해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박화암을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의병장으로 추대하면서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관포수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100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여명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을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모집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- 1908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양양수비대에 체포 되고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압송도중 탈출 후 피신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- 1909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경북 봉화로 이주하면서 종철로 개명</a:t>
            </a: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1910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의병활동 재개 후 친일인사 처단 및 군자금 모금활동 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중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체포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- 1916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경성복심원에서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사형선고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- 1995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건국훈장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독립장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추서</a:t>
            </a:r>
          </a:p>
        </p:txBody>
      </p:sp>
    </p:spTree>
    <p:extLst>
      <p:ext uri="{BB962C8B-B14F-4D97-AF65-F5344CB8AC3E}">
        <p14:creationId xmlns:p14="http://schemas.microsoft.com/office/powerpoint/2010/main" val="11608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6033247" cy="994172"/>
          </a:xfrm>
        </p:spPr>
        <p:txBody>
          <a:bodyPr>
            <a:normAutofit fontScale="90000"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■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독립운동가 관리 현황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-635000" y="6067965"/>
            <a:ext cx="91974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V="1">
            <a:off x="-627793" y="1592455"/>
            <a:ext cx="7797908" cy="444908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39" y="4550042"/>
            <a:ext cx="1593698" cy="1667552"/>
          </a:xfrm>
          <a:prstGeom prst="rect">
            <a:avLst/>
          </a:prstGeom>
        </p:spPr>
      </p:pic>
      <p:sp>
        <p:nvSpPr>
          <p:cNvPr id="15" name="타원 14"/>
          <p:cNvSpPr/>
          <p:nvPr/>
        </p:nvSpPr>
        <p:spPr>
          <a:xfrm>
            <a:off x="1818483" y="5023356"/>
            <a:ext cx="566225" cy="5662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1796403" y="5151914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0555" y="4306395"/>
            <a:ext cx="1013973" cy="346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독립운동</a:t>
            </a:r>
            <a:endParaRPr lang="ko-KR" altLang="en-US" sz="135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5374" y="5360413"/>
            <a:ext cx="1013973" cy="346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dirty="0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의병활동</a:t>
            </a:r>
            <a:endParaRPr lang="ko-KR" altLang="en-US" sz="1350" dirty="0">
              <a:solidFill>
                <a:schemeClr val="accent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660" y="5487017"/>
            <a:ext cx="1013973" cy="346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만세운동</a:t>
            </a:r>
            <a:endParaRPr lang="ko-KR" altLang="en-US" sz="135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49559" y="4573106"/>
            <a:ext cx="339473" cy="346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135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1992" y="5218854"/>
            <a:ext cx="339473" cy="346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dirty="0"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135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7554" y="5216992"/>
            <a:ext cx="339473" cy="346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dirty="0"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sz="135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1510326" y="6228684"/>
            <a:ext cx="1210616" cy="37281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2018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369" y="2227580"/>
            <a:ext cx="4064104" cy="388706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718907" y="2580843"/>
            <a:ext cx="567682" cy="426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6261" y="4998982"/>
            <a:ext cx="644147" cy="426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80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41155" y="2754743"/>
            <a:ext cx="502648" cy="74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03243" y="2619148"/>
            <a:ext cx="371777" cy="426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9873" y="1957519"/>
            <a:ext cx="1013973" cy="346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독립운동</a:t>
            </a:r>
            <a:endParaRPr lang="ko-KR" altLang="en-US" sz="135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90298" y="5337140"/>
            <a:ext cx="1013973" cy="346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dirty="0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의병활동</a:t>
            </a:r>
            <a:endParaRPr lang="ko-KR" altLang="en-US" sz="1350" dirty="0">
              <a:solidFill>
                <a:schemeClr val="accent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73416" y="2310290"/>
            <a:ext cx="1013973" cy="346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만세운동</a:t>
            </a:r>
            <a:endParaRPr lang="ko-KR" altLang="en-US" sz="135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95376" y="1894165"/>
            <a:ext cx="1013973" cy="346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dirty="0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항일운동</a:t>
            </a:r>
            <a:endParaRPr lang="ko-KR" altLang="en-US" sz="1350" dirty="0">
              <a:solidFill>
                <a:schemeClr val="accent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5904798" y="3541509"/>
            <a:ext cx="1251244" cy="12512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8" name="TextBox 37"/>
          <p:cNvSpPr txBox="1"/>
          <p:nvPr/>
        </p:nvSpPr>
        <p:spPr>
          <a:xfrm>
            <a:off x="6083302" y="4007031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101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6077793" y="6215188"/>
            <a:ext cx="1210616" cy="37281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2021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79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1599" y="354396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김진옥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金振玉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23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0999" y="1421249"/>
            <a:ext cx="8053518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본적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동면 원대리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주소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동면 원대리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-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휘하에서 활동하면서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일군과 교전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41299" y="3650648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김춘선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金春先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23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81000" y="4339993"/>
            <a:ext cx="8053517" cy="17739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남면 가로리</a:t>
            </a:r>
            <a:endParaRPr lang="en-US" altLang="ko-KR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남면 가로리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휘하에서 활동하면서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일군과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교전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63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6699" y="259990"/>
            <a:ext cx="7651922" cy="474191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김진현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金晋鉉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炫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1873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6399" y="2160270"/>
            <a:ext cx="8034982" cy="3620531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서화면 천도리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서화면 천도리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1907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노면성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휘하에서 인제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양양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강릉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일대에서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일군과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교전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강릉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교전에서 패한 후 피신 중 체포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- 1910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경성공소원에서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폭도죄로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징역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형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- 1995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건국훈장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애족장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추서</a:t>
            </a:r>
          </a:p>
        </p:txBody>
      </p:sp>
    </p:spTree>
    <p:extLst>
      <p:ext uri="{BB962C8B-B14F-4D97-AF65-F5344CB8AC3E}">
        <p14:creationId xmlns:p14="http://schemas.microsoft.com/office/powerpoint/2010/main" val="37236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9" y="362981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김춘택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金春澤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29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1299" y="1437899"/>
            <a:ext cx="8053518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인제면 동리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문연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인제면 동리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문연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-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휘하에서 활동하면서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일군과 교전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14299" y="3650648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김치오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金致五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36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41300" y="4335700"/>
            <a:ext cx="8610600" cy="24950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남면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갑둔리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남면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갑둔리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- 1908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이준명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정원팔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지휘 하에 남면 일대에서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endParaRPr lang="en-US" altLang="ko-KR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일군과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교전</a:t>
            </a:r>
          </a:p>
        </p:txBody>
      </p:sp>
    </p:spTree>
    <p:extLst>
      <p:ext uri="{BB962C8B-B14F-4D97-AF65-F5344CB8AC3E}">
        <p14:creationId xmlns:p14="http://schemas.microsoft.com/office/powerpoint/2010/main" val="18427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9520" y="407054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김화경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金化京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29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8120" y="2799346"/>
            <a:ext cx="8432980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남면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유목정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남면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유목정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1908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이준명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정원팔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지휘 하에 남면 일대에서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일군과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교전</a:t>
            </a:r>
          </a:p>
        </p:txBody>
      </p:sp>
    </p:spTree>
    <p:extLst>
      <p:ext uri="{BB962C8B-B14F-4D97-AF65-F5344CB8AC3E}">
        <p14:creationId xmlns:p14="http://schemas.microsoft.com/office/powerpoint/2010/main" val="33742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9698" y="259990"/>
            <a:ext cx="8496301" cy="474191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8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마영규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응섭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)/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馬英奎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應燮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1894~1929. </a:t>
            </a:r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일명 </a:t>
            </a:r>
            <a:r>
              <a:rPr lang="ko-KR" altLang="en-US" sz="24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남룡</a:t>
            </a:r>
            <a:r>
              <a:rPr lang="en-US" altLang="ko-KR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南龍</a:t>
            </a:r>
            <a:endParaRPr lang="ko-KR" altLang="en-US" sz="2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2978" y="2006084"/>
            <a:ext cx="8418043" cy="3620531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홍천군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두촌면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원동리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遠洞里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인제읍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귀둔리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1921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장총단에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가입하여 의병활동 시작하면서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두촌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경찰관주재소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습격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1927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월까지 춘천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홍천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 등지에서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24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차례의 군자금 모금과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경찰서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습격 등 의병활동을 전개하다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체포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1928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강도살인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강도미수 등의 죄목으로 사형을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언도 받고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차례의 항소 끝에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1929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월에 사형판결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확정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2002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건국훈장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애국장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추서</a:t>
            </a:r>
          </a:p>
        </p:txBody>
      </p:sp>
    </p:spTree>
    <p:extLst>
      <p:ext uri="{BB962C8B-B14F-4D97-AF65-F5344CB8AC3E}">
        <p14:creationId xmlns:p14="http://schemas.microsoft.com/office/powerpoint/2010/main" val="5022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민선모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閔善模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1871~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6699" y="1517790"/>
            <a:ext cx="8053518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남면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정자막리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남면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정자막리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-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박화남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활동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직업은 농업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66698" y="3688748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박경호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朴景浩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41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28366" y="4339366"/>
            <a:ext cx="8715634" cy="177396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동면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하추동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동면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하추동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- </a:t>
            </a:r>
            <a:r>
              <a:rPr lang="ko-KR" altLang="en-US"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휘하에서 활동하면서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일군과 교전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 fontAlgn="base">
              <a:buNone/>
            </a:pP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직업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포수</a:t>
            </a:r>
          </a:p>
        </p:txBody>
      </p:sp>
    </p:spTree>
    <p:extLst>
      <p:ext uri="{BB962C8B-B14F-4D97-AF65-F5344CB8AC3E}">
        <p14:creationId xmlns:p14="http://schemas.microsoft.com/office/powerpoint/2010/main" val="42749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박백교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朴伯敎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60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798" y="1282513"/>
            <a:ext cx="8534401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인제면 동리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인제면 동리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휘하에서 활동하면서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수 차례에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걸쳐 일군과 교전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8899" y="3446918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박순모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朴順模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1878~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39698" y="4008542"/>
            <a:ext cx="9169402" cy="18851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동면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귀둔리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통 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호</a:t>
            </a: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동면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귀둔리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통 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호</a:t>
            </a: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1907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이춘배의 권유로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박화남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의진에 입대하여 일군과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교전</a:t>
            </a:r>
            <a:endParaRPr lang="en-US" altLang="ko-KR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양양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양구 등지를 오가며 군자금 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70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 원을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모금하다</a:t>
            </a:r>
            <a:endParaRPr lang="en-US" altLang="ko-KR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동료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송인홍의 진술로 체포</a:t>
            </a:r>
          </a:p>
        </p:txBody>
      </p:sp>
    </p:spTree>
    <p:extLst>
      <p:ext uri="{BB962C8B-B14F-4D97-AF65-F5344CB8AC3E}">
        <p14:creationId xmlns:p14="http://schemas.microsoft.com/office/powerpoint/2010/main" val="25431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1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박여천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朴汝千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1879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3199" y="1282513"/>
            <a:ext cx="8053518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어두은리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魚頭云里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어두은리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魚頭云里 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- 1908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노면성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활동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직업은 농업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03198" y="3473022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박원서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朴元瑞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1880.1.28~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03200" y="4114706"/>
            <a:ext cx="8547100" cy="18851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내면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창촌리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</a:t>
            </a: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1909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양윤숙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활동하다 일본수비대에 체포되어 호송 중 탈출 </a:t>
            </a:r>
            <a:endParaRPr lang="en-US" altLang="ko-KR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1942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철원지청에서 보안법위반으로 징역 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형 </a:t>
            </a:r>
          </a:p>
        </p:txBody>
      </p:sp>
    </p:spTree>
    <p:extLst>
      <p:ext uri="{BB962C8B-B14F-4D97-AF65-F5344CB8AC3E}">
        <p14:creationId xmlns:p14="http://schemas.microsoft.com/office/powerpoint/2010/main" val="11884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박월칠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朴月七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6699" y="1352566"/>
            <a:ext cx="8053518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남면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화탄리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남면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화탄리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휘하에서 활동하면서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수차례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일군과 교전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14299" y="3596139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박태경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朴泰景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34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55600" y="4298329"/>
            <a:ext cx="8053517" cy="18851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동면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귀둔리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동면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귀둔리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휘하에서 활동하면서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일군과 교전</a:t>
            </a:r>
          </a:p>
        </p:txBody>
      </p:sp>
    </p:spTree>
    <p:extLst>
      <p:ext uri="{BB962C8B-B14F-4D97-AF65-F5344CB8AC3E}">
        <p14:creationId xmlns:p14="http://schemas.microsoft.com/office/powerpoint/2010/main" val="23405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7798" y="220714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송인홍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宋仁弘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1878~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5099" y="1214886"/>
            <a:ext cx="9232901" cy="2049677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동면 귀둔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혼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리</a:t>
            </a:r>
          </a:p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동면 귀둔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혼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리</a:t>
            </a:r>
          </a:p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1907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박화남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활동 중 평창에서 일군과 교전에서 피해를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입어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피신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1910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월에 체포되어 심한 고문에 못 이겨 동향인 박순모를 고발 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같은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달 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27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 체포된 박순모 취조 과정에서 간수자의 소홀한 틈을 이용 탈출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65099" y="4217640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심득보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沈得甫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37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77798" y="4799844"/>
            <a:ext cx="8458202" cy="171836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서화면 서화리</a:t>
            </a:r>
          </a:p>
          <a:p>
            <a:pPr fontAlgn="base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서화면 서화리</a:t>
            </a:r>
          </a:p>
          <a:p>
            <a:pPr fontAlgn="base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&lt;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폭도에 관한 편책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  ‘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1908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 귀순의사를 밝혀 </a:t>
            </a:r>
            <a:r>
              <a:rPr lang="ko-KR" altLang="en-US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면죄처분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하였다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.’ 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라고 기록</a:t>
            </a:r>
          </a:p>
        </p:txBody>
      </p:sp>
    </p:spTree>
    <p:extLst>
      <p:ext uri="{BB962C8B-B14F-4D97-AF65-F5344CB8AC3E}">
        <p14:creationId xmlns:p14="http://schemas.microsoft.com/office/powerpoint/2010/main" val="34418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6005450" cy="994172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■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읍</a:t>
            </a:r>
            <a:r>
              <a:rPr lang="en-US" altLang="ko-KR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면별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분포 현황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919480"/>
              </p:ext>
            </p:extLst>
          </p:nvPr>
        </p:nvGraphicFramePr>
        <p:xfrm>
          <a:off x="-1728332" y="1774870"/>
          <a:ext cx="12284076" cy="508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타원 3"/>
          <p:cNvSpPr/>
          <p:nvPr/>
        </p:nvSpPr>
        <p:spPr>
          <a:xfrm>
            <a:off x="3532178" y="3447274"/>
            <a:ext cx="1738322" cy="17383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3860129" y="4063336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101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7191" y="2234815"/>
            <a:ext cx="8707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상남면</a:t>
            </a:r>
            <a:r>
              <a:rPr lang="ko-KR" altLang="en-US" sz="135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35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135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1453" y="2769042"/>
            <a:ext cx="1125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서화면</a:t>
            </a:r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13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43362" y="3856716"/>
            <a:ext cx="1125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인제읍</a:t>
            </a:r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42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1117" y="5617815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남면 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16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9835" y="4972053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북면 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17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6878" y="3763214"/>
            <a:ext cx="99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25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398" y="202362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심주섭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沈周燮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1869~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2099" y="1321869"/>
            <a:ext cx="8053518" cy="2049677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서화면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이포리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화학동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서화면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이포리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화학동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강원도경찰부장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보고서에 “부장으로 지목되는 의병 심주섭을 쫓고 있다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.”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폭도에관한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편책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 ‘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평강군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고십면에서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폭도침입의 건’에도 심주섭을 비장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匪將이라고 명시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92099" y="4432297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심하군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沈河君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1879~ 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92101" y="4979854"/>
            <a:ext cx="8115301" cy="171836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함경남도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단천군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복귀면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기암리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원통리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- 1908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장현수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활동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직업은 농업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46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안순보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安順甫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1865~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9399" y="1230923"/>
            <a:ext cx="8053518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인제면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상동리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인제면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상동리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- 1908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장현수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활동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직업은 농업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14299" y="3645399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양경순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楊敬淳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1873~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79400" y="4353560"/>
            <a:ext cx="8053517" cy="18851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가아리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가아리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  <a:endParaRPr lang="en-US" altLang="ko-KR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- 1908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노면성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활동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직업은 농업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42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양재문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梁在文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30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1299" y="1326034"/>
            <a:ext cx="8053518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합강리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합강리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휘하에서 활동하면서 백담사 인근에서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일군과 교전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14299" y="3874658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엄도복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嚴道福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26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14301" y="4398276"/>
            <a:ext cx="8839199" cy="18851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인제면 동리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문연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인제면 동리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문연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ko-KR" altLang="en-US"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휘하에서 활동하면서 백담사 인근에서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일군과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교전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24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58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오금능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吳金能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32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7498" y="1294423"/>
            <a:ext cx="8826501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상동리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상동리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휘하에서 활동하면서 백담사 인근에서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일군과 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교전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5899" y="3858852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용문원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龍文元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32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15901" y="4484070"/>
            <a:ext cx="8928098" cy="18851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남면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음양리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남면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음양리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활동내역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-1908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이준명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정원팔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지휘 하에 남면 일원에서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일군과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교전 중 체포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23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50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유몽룡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柳梦龙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36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3999" y="1326034"/>
            <a:ext cx="8828218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한계동</a:t>
            </a:r>
            <a:endParaRPr lang="ko-KR" alt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한계동</a:t>
            </a:r>
            <a:endParaRPr lang="ko-KR" altLang="en-US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휘하에서 활동하면서 백담사 인근에서 수 차례 일군과 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교전중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체포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65099" y="4006422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이건규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李建奎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33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65101" y="4593540"/>
            <a:ext cx="8813799" cy="18851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동면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하추동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동면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하추동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ko-KR" altLang="en-US" sz="24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휘하에서 활동하면서 백담사 인근에서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일군과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교전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체포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0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15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이규호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李圭鎬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29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798" y="1352566"/>
            <a:ext cx="8928102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서호리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서호리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휘하에서 활동하면서 백담사 인근에서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일군과 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교전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중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체포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03198" y="3993722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이성모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李聖模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28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03200" y="4517340"/>
            <a:ext cx="8940800" cy="18851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남면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두무동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남면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두무동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1908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이준명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정원팔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지휘 하에 남면 일원에서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endParaRPr lang="en-US" altLang="ko-KR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일군과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교전 중 체포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93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이춘화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李春化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31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5241" y="2380649"/>
            <a:ext cx="8053518" cy="2185602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남리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남리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휘하에서 활동하면서 백담사 인근에서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일군과 교전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양양수비대 연합 작전에 패한 후 자택에 은신 중 체포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96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이현노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李鉉魯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 ~1907.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8298" y="2229707"/>
            <a:ext cx="8585201" cy="2784905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현리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현리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1907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 원주 박재남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진광옥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민득보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지휘하에 의병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500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 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하마로에서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일군과 격전 중 원주 홍 □□형제와 함께 전사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전투에서 적장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암본의행을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사살하는 등 큰 성과를 거둠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일주일이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지난 후 일군의 보복으로 민가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80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여 호가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90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498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이형재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李衡哉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1875~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798" y="1396328"/>
            <a:ext cx="8053518" cy="1617191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원통리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원통리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- 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1908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장현수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활동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직업은 농업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04798" y="3252193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임성현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林聖玄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1865~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04800" y="3775811"/>
            <a:ext cx="8610600" cy="18851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고사동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피야시</a:t>
            </a:r>
            <a:endParaRPr lang="ko-KR" altLang="en-US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고사동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피야시</a:t>
            </a:r>
            <a:endParaRPr lang="ko-KR" altLang="en-US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1907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박화남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의진에 입대하여 인제 양양 관내에서 군자금 모금 전개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1908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인제주재소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순사에게 체포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 소속서로 이동 중 </a:t>
            </a:r>
            <a:r>
              <a:rPr lang="ko-KR" altLang="en-US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춘천군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사전리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김화겸댁에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숙박하던 중 도피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1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1270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435" y="211318"/>
            <a:ext cx="7553069" cy="459132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전봉엽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全奉葉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1902~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89694" y="1205490"/>
            <a:ext cx="9614706" cy="1752922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남면 </a:t>
            </a:r>
            <a:r>
              <a:rPr lang="ko-KR" altLang="en-US" sz="1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신풍리</a:t>
            </a:r>
            <a:endParaRPr lang="ko-KR" altLang="en-US" sz="1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춘천군</a:t>
            </a:r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북산면</a:t>
            </a:r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조교리</a:t>
            </a:r>
          </a:p>
          <a:p>
            <a:pPr fontAlgn="base"/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en-US" altLang="ko-KR" sz="1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1921</a:t>
            </a:r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sz="1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장총단에</a:t>
            </a:r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가입 후 홍천</a:t>
            </a:r>
            <a:r>
              <a:rPr lang="en-US" altLang="ko-KR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 등지에서 군자금 </a:t>
            </a:r>
            <a:r>
              <a:rPr lang="ko-KR" altLang="en-US" sz="1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모금</a:t>
            </a:r>
            <a:endParaRPr lang="en-US" altLang="ko-KR" sz="18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일군과의 수 </a:t>
            </a:r>
            <a:r>
              <a:rPr lang="ko-KR" altLang="en-US" sz="18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십여회</a:t>
            </a:r>
            <a:r>
              <a:rPr lang="ko-KR" altLang="en-US" sz="1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교전</a:t>
            </a:r>
            <a:r>
              <a:rPr lang="en-US" altLang="ko-KR" sz="1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en-US" altLang="ko-KR" sz="1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1928</a:t>
            </a:r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체포 경성지방법원에서 징역 </a:t>
            </a:r>
            <a:r>
              <a:rPr lang="en-US" altLang="ko-KR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형을 받아 옥고를 </a:t>
            </a:r>
            <a:r>
              <a:rPr lang="ko-KR" altLang="en-US" sz="1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치름</a:t>
            </a:r>
            <a:r>
              <a:rPr lang="en-US" altLang="ko-KR" sz="1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1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89694" y="3598098"/>
            <a:ext cx="7553069" cy="44580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전봉학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성오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全鳳學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成五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1890~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89694" y="4176631"/>
            <a:ext cx="9436906" cy="216764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남면 </a:t>
            </a:r>
            <a:r>
              <a:rPr lang="ko-KR" altLang="en-US" sz="18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신풍리</a:t>
            </a:r>
            <a:endParaRPr lang="ko-KR" altLang="en-US" sz="1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8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춘천군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8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북산면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조교리</a:t>
            </a:r>
          </a:p>
          <a:p>
            <a:pPr fontAlgn="base"/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1921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sz="18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장총단에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가입 후 홍천</a:t>
            </a: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 등지에서 군자금 모금 및 일군과의 수 십 </a:t>
            </a:r>
            <a:r>
              <a:rPr lang="ko-KR" altLang="en-US" sz="18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여회</a:t>
            </a:r>
            <a:endParaRPr lang="en-US" altLang="ko-KR" sz="1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ko-KR" altLang="en-US" sz="18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교전</a:t>
            </a: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1927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체포 </a:t>
            </a: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1928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경성지방법원에서 징역 </a:t>
            </a: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13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형을 받고 복역 중 옥사</a:t>
            </a: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2010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건국훈장 </a:t>
            </a:r>
            <a:r>
              <a:rPr lang="ko-KR" altLang="en-US" sz="18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애국장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추서</a:t>
            </a: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33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5271247" cy="994172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■ </a:t>
            </a:r>
            <a:r>
              <a:rPr lang="ko-KR" altLang="en-US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연고지별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현황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564588"/>
              </p:ext>
            </p:extLst>
          </p:nvPr>
        </p:nvGraphicFramePr>
        <p:xfrm>
          <a:off x="-1603038" y="1666003"/>
          <a:ext cx="12225719" cy="5058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타원 6"/>
          <p:cNvSpPr/>
          <p:nvPr/>
        </p:nvSpPr>
        <p:spPr>
          <a:xfrm>
            <a:off x="3768708" y="3346416"/>
            <a:ext cx="1555784" cy="1555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3901321" y="3889020"/>
            <a:ext cx="121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101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2195" y="2115295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0380" y="2564587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1321" y="5314697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85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13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4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정경집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鄭敬集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1873~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2099" y="1317882"/>
            <a:ext cx="8053518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동면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하추동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동면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하추동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- 1908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장현수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활동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직업은 농업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90499" y="3473022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정복동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鄭福東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38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92100" y="4220210"/>
            <a:ext cx="8318500" cy="18851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상동리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상동리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휘하에서 활동하면서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일군과 교전 중 체포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32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399" y="252900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정원팔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鄭元八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1874~1974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2099" y="2314800"/>
            <a:ext cx="8053518" cy="3365672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서화면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서흥리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북면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원통리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휘하에서 의병활동 중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1908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이준명과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더불어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260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여명 의병 지휘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인제면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가아리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남면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유목정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상수내리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관대리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가로리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엄수동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현창리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사평동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등 북면 설악산 요소요소에서 일군과 교전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836773" y="1139301"/>
            <a:ext cx="125399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350"/>
          </a:p>
        </p:txBody>
      </p:sp>
      <p:pic>
        <p:nvPicPr>
          <p:cNvPr id="1038" name="_x177833296" descr="EMB000032b8222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48" y="1143897"/>
            <a:ext cx="4068452" cy="2810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4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96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정재근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鄭在根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1891~1909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1298" y="2578083"/>
            <a:ext cx="8648702" cy="2784905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서화면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사천리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전동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前洞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서화면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서흥리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1907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진□□ 휘하에서 활동 중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1908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전사하자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방황하다 체포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1908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장연수 의진에 가담하여 군자금 모금 활동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1909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경성공소원에서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살인내란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강도죄로 교수형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2010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건국훈장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애국장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추서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67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4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진공삼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陳孔三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40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798" y="1352566"/>
            <a:ext cx="9004302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상남리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상남리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 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-1907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 진□□ 휘하에서 활동 중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1908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 전사하자 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방황하다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체포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90499" y="4041293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진봉락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陳奉洛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38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90501" y="4695140"/>
            <a:ext cx="8953499" cy="18851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한계동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한계동</a:t>
            </a:r>
            <a:endParaRPr lang="en-US" altLang="ko-KR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-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휘하에서 활동하면서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일군과 교전 중 체포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33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96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진준구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陳俊九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1880~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7498" y="1347615"/>
            <a:ext cx="8053518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서화면 서화리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서화면 서화리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- 1908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주광식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활동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직업은 농업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39699" y="3943416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차덕초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車德初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1877~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17500" y="4633473"/>
            <a:ext cx="8053517" cy="18851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동면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귀둔리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동면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귀둔리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- 1908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장현수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활동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직업은 농업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75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7799" y="267900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최사성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崔士成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47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2349" y="1291693"/>
            <a:ext cx="7955351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동면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장수대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동면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장수대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1907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포수로 진□□ 휘하에서 활동 중 이듬 해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정찰대에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체포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23449" y="4019122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최성일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崔聖一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30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12349" y="4542740"/>
            <a:ext cx="8053517" cy="18851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상동리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군내면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상동리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휘하에서 활동하면서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일군과 교전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15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12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최순칠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崔順七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1872~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0999" y="1352566"/>
            <a:ext cx="8053518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한계리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한계리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- 1908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장현수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활동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직업은 포수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41299" y="3708727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최원경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崔元敬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1844~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81000" y="4355323"/>
            <a:ext cx="8053517" cy="18851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- 1907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박화남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활동 하다 이듬 해 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체포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3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58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최이달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崔而達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37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5899" y="1407369"/>
            <a:ext cx="8764718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서리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서리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1907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陳□□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의병활동 중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1908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陳 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대장이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전사 후 방황하다 체포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5898" y="3955622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최취효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崔取孝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37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42900" y="4631640"/>
            <a:ext cx="8534400" cy="18851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하남리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하남리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휘하에서 활동하면서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일군과 교전 중 체포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37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최태준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崔泰俊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51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0199" y="1352566"/>
            <a:ext cx="8445501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원통리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북면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원통리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휘하에서 활동하면서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일군과 교전 중 체포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26999" y="3714822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함덕칠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咸德七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47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30200" y="4424766"/>
            <a:ext cx="8445500" cy="18851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서화면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화탄리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禾呑里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서화면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화탄리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禾呑里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휘하에서 활동하면서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일군과 교전 중 체포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4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96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함인선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咸仁善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1881~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799" y="1326034"/>
            <a:ext cx="8053518" cy="1885179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동리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동리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- 1908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노면성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활동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직업은 상업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39699" y="3481944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현경언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玄景彦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21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04799" y="4216432"/>
            <a:ext cx="8521701" cy="18851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동리</a:t>
            </a: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동리</a:t>
            </a: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이강년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휘하에서 활동하면서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 차례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일군과 교전 중 체포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6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6" y="0"/>
            <a:ext cx="7886700" cy="994172"/>
          </a:xfrm>
        </p:spPr>
        <p:txBody>
          <a:bodyPr/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■ </a:t>
            </a:r>
            <a:r>
              <a:rPr lang="ko-KR" altLang="en-US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서훈자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훈격별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현황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024114"/>
              </p:ext>
            </p:extLst>
          </p:nvPr>
        </p:nvGraphicFramePr>
        <p:xfrm>
          <a:off x="223971" y="2467766"/>
          <a:ext cx="8644257" cy="35266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55481">
                  <a:extLst>
                    <a:ext uri="{9D8B030D-6E8A-4147-A177-3AD203B41FA5}">
                      <a16:colId xmlns:a16="http://schemas.microsoft.com/office/drawing/2014/main" val="2158506709"/>
                    </a:ext>
                  </a:extLst>
                </a:gridCol>
                <a:gridCol w="5688776">
                  <a:extLst>
                    <a:ext uri="{9D8B030D-6E8A-4147-A177-3AD203B41FA5}">
                      <a16:colId xmlns:a16="http://schemas.microsoft.com/office/drawing/2014/main" val="2530748366"/>
                    </a:ext>
                  </a:extLst>
                </a:gridCol>
              </a:tblGrid>
              <a:tr h="587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건국훈장 </a:t>
                      </a:r>
                      <a:r>
                        <a:rPr lang="ko-KR" altLang="en-US" sz="24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독립장</a:t>
                      </a:r>
                      <a:endParaRPr lang="ko-KR" altLang="en-US" sz="2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77707" marR="77707" marT="38854" marB="38854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명</a:t>
                      </a:r>
                      <a:r>
                        <a:rPr lang="en-US" altLang="ko-KR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-</a:t>
                      </a:r>
                      <a:r>
                        <a:rPr lang="ko-KR" altLang="en-US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김종철</a:t>
                      </a:r>
                      <a:endParaRPr lang="ko-KR" altLang="en-US" sz="2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77707" marR="77707" marT="38854" marB="38854" anchor="ctr"/>
                </a:tc>
                <a:extLst>
                  <a:ext uri="{0D108BD9-81ED-4DB2-BD59-A6C34878D82A}">
                    <a16:rowId xmlns:a16="http://schemas.microsoft.com/office/drawing/2014/main" val="3195858905"/>
                  </a:ext>
                </a:extLst>
              </a:tr>
              <a:tr h="587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건국훈장 </a:t>
                      </a:r>
                      <a:r>
                        <a:rPr lang="ko-KR" altLang="en-US" sz="24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애국장</a:t>
                      </a:r>
                      <a:endParaRPr lang="ko-KR" altLang="en-US" sz="2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77707" marR="77707" marT="38854" marB="3885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4</a:t>
                      </a:r>
                      <a:r>
                        <a:rPr lang="ko-KR" altLang="en-US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명</a:t>
                      </a:r>
                      <a:r>
                        <a:rPr lang="en-US" altLang="ko-KR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-</a:t>
                      </a:r>
                      <a:r>
                        <a:rPr lang="ko-KR" altLang="en-US" sz="24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마영규</a:t>
                      </a:r>
                      <a:r>
                        <a:rPr lang="en-US" altLang="ko-KR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전봉학</a:t>
                      </a:r>
                      <a:r>
                        <a:rPr lang="en-US" altLang="ko-KR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정재근</a:t>
                      </a:r>
                      <a:r>
                        <a:rPr lang="en-US" altLang="ko-KR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장조민</a:t>
                      </a:r>
                      <a:endParaRPr lang="ko-KR" altLang="en-US" sz="2400" b="0" dirty="0" smtClean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77707" marR="77707" marT="38854" marB="38854" anchor="ctr"/>
                </a:tc>
                <a:extLst>
                  <a:ext uri="{0D108BD9-81ED-4DB2-BD59-A6C34878D82A}">
                    <a16:rowId xmlns:a16="http://schemas.microsoft.com/office/drawing/2014/main" val="1450854266"/>
                  </a:ext>
                </a:extLst>
              </a:tr>
              <a:tr h="587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건국훈장 </a:t>
                      </a:r>
                      <a:r>
                        <a:rPr lang="ko-KR" altLang="en-US" sz="24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애족장</a:t>
                      </a:r>
                      <a:endParaRPr lang="ko-KR" altLang="en-US" sz="2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77707" marR="77707" marT="38854" marB="38854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</a:t>
                      </a:r>
                      <a:r>
                        <a:rPr lang="ko-KR" altLang="en-US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명</a:t>
                      </a:r>
                      <a:r>
                        <a:rPr lang="en-US" altLang="ko-KR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-</a:t>
                      </a:r>
                      <a:r>
                        <a:rPr lang="ko-KR" altLang="en-US" sz="24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김성서</a:t>
                      </a:r>
                      <a:r>
                        <a:rPr lang="en-US" altLang="ko-KR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김진현</a:t>
                      </a:r>
                      <a:r>
                        <a:rPr lang="en-US" altLang="ko-KR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endParaRPr lang="ko-KR" altLang="en-US" sz="2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77707" marR="77707" marT="38854" marB="38854" anchor="ctr"/>
                </a:tc>
                <a:extLst>
                  <a:ext uri="{0D108BD9-81ED-4DB2-BD59-A6C34878D82A}">
                    <a16:rowId xmlns:a16="http://schemas.microsoft.com/office/drawing/2014/main" val="2707474859"/>
                  </a:ext>
                </a:extLst>
              </a:tr>
              <a:tr h="587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건국포장</a:t>
                      </a:r>
                      <a:endParaRPr lang="ko-KR" altLang="en-US" sz="2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77707" marR="77707" marT="38854" marB="38854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명</a:t>
                      </a:r>
                      <a:r>
                        <a:rPr lang="en-US" altLang="ko-KR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-</a:t>
                      </a:r>
                      <a:r>
                        <a:rPr lang="ko-KR" altLang="en-US" sz="24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정원팔</a:t>
                      </a:r>
                      <a:endParaRPr lang="ko-KR" altLang="en-US" sz="2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77707" marR="77707" marT="38854" marB="38854" anchor="ctr"/>
                </a:tc>
                <a:extLst>
                  <a:ext uri="{0D108BD9-81ED-4DB2-BD59-A6C34878D82A}">
                    <a16:rowId xmlns:a16="http://schemas.microsoft.com/office/drawing/2014/main" val="937431598"/>
                  </a:ext>
                </a:extLst>
              </a:tr>
              <a:tr h="587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대통령 표창</a:t>
                      </a:r>
                      <a:endParaRPr lang="ko-KR" altLang="en-US" sz="2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77707" marR="77707" marT="38854" marB="38854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4</a:t>
                      </a:r>
                      <a:r>
                        <a:rPr lang="ko-KR" altLang="en-US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명</a:t>
                      </a:r>
                      <a:r>
                        <a:rPr lang="en-US" altLang="ko-KR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-</a:t>
                      </a:r>
                      <a:r>
                        <a:rPr lang="ko-KR" altLang="en-US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김원배</a:t>
                      </a:r>
                      <a:r>
                        <a:rPr lang="en-US" altLang="ko-KR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b="0" dirty="0" err="1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김윤신</a:t>
                      </a:r>
                      <a:r>
                        <a:rPr lang="en-US" altLang="ko-KR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서병선</a:t>
                      </a:r>
                      <a:r>
                        <a:rPr lang="en-US" altLang="ko-KR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이동근</a:t>
                      </a:r>
                      <a:endParaRPr lang="ko-KR" altLang="en-US" sz="2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77707" marR="77707" marT="38854" marB="38854" anchor="ctr"/>
                </a:tc>
                <a:extLst>
                  <a:ext uri="{0D108BD9-81ED-4DB2-BD59-A6C34878D82A}">
                    <a16:rowId xmlns:a16="http://schemas.microsoft.com/office/drawing/2014/main" val="169882053"/>
                  </a:ext>
                </a:extLst>
              </a:tr>
              <a:tr h="587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총</a:t>
                      </a:r>
                      <a:endParaRPr lang="ko-KR" altLang="en-US" sz="2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77707" marR="77707" marT="38854" marB="38854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12</a:t>
                      </a:r>
                      <a:r>
                        <a:rPr lang="ko-KR" altLang="en-US" sz="2400" b="0" dirty="0" smtClean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명</a:t>
                      </a:r>
                      <a:endParaRPr lang="ko-KR" altLang="en-US" sz="2400" b="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77707" marR="77707" marT="38854" marB="38854" anchor="ctr"/>
                </a:tc>
                <a:extLst>
                  <a:ext uri="{0D108BD9-81ED-4DB2-BD59-A6C34878D82A}">
                    <a16:rowId xmlns:a16="http://schemas.microsoft.com/office/drawing/2014/main" val="316680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3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9699" y="208746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고봉윤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高鳳允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599" y="1440526"/>
            <a:ext cx="8053518" cy="1247071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인제면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인제면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28599" y="2949832"/>
            <a:ext cx="7553069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김명석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金明錫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28600" y="3735685"/>
            <a:ext cx="8572500" cy="18851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인제면</a:t>
            </a: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인제면</a:t>
            </a: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서병선을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비롯한 만세운동 주모자들 체포 후 각종 유인물을 </a:t>
            </a:r>
            <a:endParaRPr lang="en-US" altLang="ko-KR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배포하며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군민 참여 촉구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38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4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김성서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金聖西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1851~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2898" y="2080997"/>
            <a:ext cx="8293101" cy="2784905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서화면 천도리 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서화면 서화리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덕방동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德房洞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1907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노면성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의진에서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활동 중 이듬 해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체포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1919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 횡성읍내 장터 만세운동에 참여했다가 보안법 위반으로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체포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 경성지방법원에서 징역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형을 받고 복역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2002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건국훈장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애족장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수여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13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50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김옥인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金玉仁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1902.1.20~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4498" y="2445607"/>
            <a:ext cx="8420101" cy="2784905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인제면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상동리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홍천군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홍천면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신장대리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1919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 홍천 신장대리 만세운동에 참여하였다가 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체포되어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90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대의 태형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4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7799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김윤신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金允信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1889. 9.15~ ?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4110" y="1991411"/>
            <a:ext cx="8235779" cy="296407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서화면 천도리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770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번지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서화면 천도리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770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번지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본명은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흥호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興鎬이고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자는 윤신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允信이며 일명 사윤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四閏이다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1919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 목면행상으로 횡성읍내로 행상을 나갔다가 만세운동에 참여했다가 체포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 보안법 위반으로 징역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형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1939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밀정자와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부일배의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가옥을 불태우다 체포되어 경성지방법원에서 징역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80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 형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2018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대통령 표창 추서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0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398" y="239409"/>
            <a:ext cx="7553069" cy="459132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김창수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金昌洙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0999" y="1233581"/>
            <a:ext cx="8053518" cy="1752922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인제면</a:t>
            </a:r>
          </a:p>
          <a:p>
            <a:pPr fontAlgn="base"/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인제면</a:t>
            </a:r>
          </a:p>
          <a:p>
            <a:pPr fontAlgn="base"/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  <a:endParaRPr lang="en-US" altLang="ko-KR" sz="1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en-US" altLang="ko-KR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1919</a:t>
            </a:r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서병선의 교우로서 </a:t>
            </a:r>
            <a:r>
              <a:rPr lang="en-US" altLang="ko-KR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29</a:t>
            </a:r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 장날을 기하여 만세운동을 준비 하다 체포</a:t>
            </a:r>
            <a:r>
              <a:rPr lang="en-US" altLang="ko-KR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징역 </a:t>
            </a:r>
            <a:r>
              <a:rPr lang="en-US" altLang="ko-KR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개월의 형을 받음</a:t>
            </a:r>
            <a:r>
              <a:rPr lang="en-US" altLang="ko-KR" sz="18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1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57090" y="3561181"/>
            <a:ext cx="7778577" cy="44580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4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서병선</a:t>
            </a:r>
            <a:r>
              <a:rPr lang="en-US" altLang="ko-KR" sz="24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병탁</a:t>
            </a:r>
            <a:r>
              <a:rPr lang="en-US" altLang="ko-KR" sz="24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)/</a:t>
            </a:r>
            <a:r>
              <a:rPr lang="ko-KR" altLang="en-US" sz="24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徐秉善</a:t>
            </a:r>
            <a:r>
              <a:rPr lang="en-US" altLang="ko-KR" sz="24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秉卓</a:t>
            </a:r>
            <a:r>
              <a:rPr lang="en-US" altLang="ko-KR" sz="24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1900.9.26~ 1973.5. 20.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80999" y="4052178"/>
            <a:ext cx="8279027" cy="216764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인제면 </a:t>
            </a:r>
            <a:r>
              <a:rPr lang="ko-KR" altLang="en-US" sz="18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남북리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289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번지</a:t>
            </a:r>
          </a:p>
          <a:p>
            <a:pPr fontAlgn="base"/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서화면 천도리 </a:t>
            </a: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159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번지</a:t>
            </a:r>
          </a:p>
          <a:p>
            <a:pPr fontAlgn="base"/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  <a:endParaRPr lang="en-US" altLang="ko-KR" sz="1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1919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sz="18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인제군청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고용원으로 재직 중 감리교회 </a:t>
            </a:r>
            <a:r>
              <a:rPr lang="ko-KR" altLang="en-US" sz="18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원익상의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소개로 춘천에서 독립선언서 입수 </a:t>
            </a:r>
            <a:endParaRPr lang="en-US" altLang="ko-KR" sz="1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29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 장날 만세운동을 기획 추진하던 중 </a:t>
            </a: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27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일에 체포되어 징역 </a:t>
            </a: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형을 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받음</a:t>
            </a: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1993</a:t>
            </a:r>
            <a:r>
              <a:rPr lang="ko-KR" altLang="en-US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대통령 표창 수여</a:t>
            </a:r>
            <a:r>
              <a:rPr lang="en-US" altLang="ko-KR" sz="1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77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9195" y="267520"/>
            <a:ext cx="7553069" cy="459132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심한구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沈漢龜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1899~1953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9695" y="2476197"/>
            <a:ext cx="8053518" cy="1752922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인제면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차평리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인제면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차평리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1919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서병선의 교우로서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 장날을 기하여 만세운동을 준비 하다 체포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징역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개월의 형을 받음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32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2659" y="2338784"/>
            <a:ext cx="7886700" cy="3263504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◼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북면 한계리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963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번지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◼주소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북면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한계리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963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번지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◼활동내역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-1919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독립만세 운동에 참여하여 활동하다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체포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되어 징역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형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-2020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대통령 표창 수여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59195" y="267520"/>
            <a:ext cx="7553069" cy="459132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이동근</a:t>
            </a:r>
            <a:r>
              <a:rPr lang="en-US" altLang="ko-KR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李東根 </a:t>
            </a:r>
            <a:r>
              <a:rPr lang="en-US" altLang="ko-KR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1899</a:t>
            </a:r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  <a:r>
              <a:rPr lang="en-US" altLang="ko-KR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42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08396" y="274182"/>
            <a:ext cx="7553069" cy="44580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이성종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李聲鍾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1898~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603697" y="2529121"/>
            <a:ext cx="8053517" cy="216764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현리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현리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1919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서병선의 교우로서 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29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 장날을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기하여</a:t>
            </a:r>
            <a:endParaRPr lang="en-US" altLang="ko-KR" sz="24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만세운동을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준비 하다 체포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징역 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개월의 형을 받음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37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7798" y="270820"/>
            <a:ext cx="7553069" cy="459132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이종근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李鍾根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1898~1958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0199" y="1204037"/>
            <a:ext cx="8251568" cy="1752922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인제면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상동리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인제면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상동리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1919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서병선의 교우로서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 장날을 기하여 만세운동을 준비 하다 체포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징역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개월의 형을 받음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77797" y="4045171"/>
            <a:ext cx="7553069" cy="44580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27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조경운</a:t>
            </a:r>
            <a:r>
              <a:rPr lang="en-US" altLang="ko-KR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趙慶雲</a:t>
            </a:r>
            <a:endParaRPr lang="ko-KR" altLang="en-US" sz="27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29224" y="4614157"/>
            <a:ext cx="8536976" cy="216764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84048" indent="-384048" algn="l" defTabSz="914400" rtl="0" eaLnBrk="1" latinLnBrk="1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1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인제면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남북리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포곡동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인제군 인제면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남북리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포곡동</a:t>
            </a:r>
            <a:endParaRPr lang="ko-KR" altLang="en-US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서병선을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비롯한 만세운동 주모자들 체포 후 각종 유인물을 </a:t>
            </a:r>
            <a:r>
              <a:rPr lang="ko-KR" altLang="en-US" sz="24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배포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하며 군민 참여 촉구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1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6221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김진우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金鎭雨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1883~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4110" y="1786924"/>
            <a:ext cx="8235779" cy="296407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남면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신월리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남면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신월리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95-1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번지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1935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일에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항석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項石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최상덕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崔湘德의 권유로 증산교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甑山敎에 입교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증산교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일명 人道敎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간부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48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조사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祖師 중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 명으로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조천사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祖天師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장진군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張眞君으로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활동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법사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채경대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蔡慶大가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주인이 되는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신조선왕국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新朝鮮王國을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건설한다는 목표로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포교활동과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더불어 활동자금 모금운동을 전개하다 보안법 위반으로 체포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>
              <a:buFontTx/>
              <a:buChar char="-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1939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경성지방법원으로부터 기소유예처분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起訴猶豫處分됨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77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6908"/>
            <a:ext cx="7886700" cy="994172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■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 관내의 독립운동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5425" y="2338784"/>
            <a:ext cx="8693150" cy="3263504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◈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의병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개황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기간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1907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15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~ 1910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</a:t>
            </a:r>
          </a:p>
          <a:p>
            <a:pPr marL="0" indent="0" fontAlgn="base">
              <a:buNone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      *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집중기간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1908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01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~ 05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장소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 전역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전투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회수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59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회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주요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전투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백담사 전투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천설령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창암점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),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현창리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하마로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의병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희생자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370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사망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230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사상자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128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포로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23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1621" y="235277"/>
            <a:ext cx="7553069" cy="523618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정종진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鄭鍾震 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1889~</a:t>
            </a: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4110" y="2066324"/>
            <a:ext cx="8235779" cy="3520132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남면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남전리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994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번지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경기도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고양군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숭인면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정릉리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貞陵里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fontAlgn="base">
              <a:buFontTx/>
              <a:buChar char="-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증산교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甑山敎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일명 人道敎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간부 조사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祖師로 종교 활동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보천교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普天敎 기념일에 참여하여 민족주의적인 불온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不穩한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언동을 하다가 귀가한 후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인제경찰서에서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 간의 구류처분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拘留處分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1936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월부터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1937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월까지 집중적으로 포교활동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보안법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위반으로 수원경찰서에 구금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fontAlgn="base">
              <a:buFontTx/>
              <a:buChar char="-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1939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 경성지방법원으로부터 면소 처분됨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64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500" y="235277"/>
            <a:ext cx="3944894" cy="52361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■ </a:t>
            </a:r>
            <a:r>
              <a:rPr lang="ko-KR" altLang="en-US" sz="3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추진 상의 애로사항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3363" y="2400455"/>
            <a:ext cx="7837273" cy="3140161"/>
          </a:xfrm>
        </p:spPr>
        <p:txBody>
          <a:bodyPr>
            <a:noAutofit/>
          </a:bodyPr>
          <a:lstStyle/>
          <a:p>
            <a:pPr lvl="0" fontAlgn="base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개인정보보호법에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의한 개인정보 수집 혹은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열람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불가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fontAlgn="base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시기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일실로 인한 후손 찾기 지난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fontAlgn="base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전쟁으로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인하여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멸실 된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공부 재제상의 착오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fontAlgn="base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피해의식으로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인한 후손들의 증언 기피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fontAlgn="base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당사자들의 신분 노출을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꺼려서 본명 사용을 기피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40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28699" y="2158856"/>
            <a:ext cx="7886700" cy="1277389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◼순국 열사에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대한 추모제 및 기념물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조성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◼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독립운동가 및 후손 찾기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전개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◼포상 대상자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추천</a:t>
            </a:r>
          </a:p>
          <a:p>
            <a:pPr marL="0" indent="0">
              <a:buNone/>
            </a:pP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01600" y="235277"/>
            <a:ext cx="3944894" cy="5236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300" dirty="0">
                <a:solidFill>
                  <a:schemeClr val="bg1"/>
                </a:solidFill>
              </a:rPr>
              <a:t>■ </a:t>
            </a:r>
            <a:r>
              <a:rPr lang="ko-KR" altLang="en-US" sz="3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과제</a:t>
            </a:r>
            <a:endParaRPr lang="ko-KR" altLang="en-US" sz="33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185721" y="3942870"/>
            <a:ext cx="5249879" cy="2390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김동완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읍 독립운동 관련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징역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형</a:t>
            </a:r>
          </a:p>
          <a:p>
            <a:pPr fontAlgn="base"/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성기옥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인제읍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독립운동 관련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동경형사지방재판소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송치</a:t>
            </a:r>
          </a:p>
          <a:p>
            <a:pPr fontAlgn="base"/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김원실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상남면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의병활동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징역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15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형</a:t>
            </a:r>
          </a:p>
          <a:p>
            <a:pPr fontAlgn="base"/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김제렬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의병활동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전사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박순모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인제읍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의병활동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박원서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인제읍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의병활동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징역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형</a:t>
            </a:r>
          </a:p>
          <a:p>
            <a:pPr fontAlgn="base"/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송인홍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인제읍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의병활동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심주섭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서화면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의병활동 부장</a:t>
            </a:r>
          </a:p>
          <a:p>
            <a:pPr marL="0" indent="0">
              <a:buNone/>
            </a:pPr>
            <a:endParaRPr lang="ko-KR" altLang="en-US" sz="11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5200650" y="3920505"/>
            <a:ext cx="3943350" cy="2390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이현노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의병활동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전사</a:t>
            </a:r>
          </a:p>
          <a:p>
            <a:pPr fontAlgn="base"/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임성현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인제읍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의병활동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전봉엽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남면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의병활동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징역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형</a:t>
            </a:r>
          </a:p>
          <a:p>
            <a:pPr fontAlgn="base"/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김옥인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인제읍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만세운동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태형</a:t>
            </a:r>
          </a:p>
          <a:p>
            <a:pPr fontAlgn="base"/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김창수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인제읍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만세운동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징역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형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심한구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인제읍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만세운동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징역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형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이성종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기린면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만세운동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징역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뤟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형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/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이종근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인제읍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만세운동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징역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뤟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형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ko-KR" altLang="en-US" sz="11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19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7344" y="2664619"/>
            <a:ext cx="58650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2055019" y="3110857"/>
            <a:ext cx="5300663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72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감사합니다</a:t>
            </a:r>
            <a:r>
              <a:rPr lang="en-US" altLang="ko-KR" sz="7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7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41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994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0928" y="2119490"/>
            <a:ext cx="8893072" cy="4649609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60000"/>
              </a:lnSpc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1919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03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~ 05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서병선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군청 근무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주도하여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03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 만세운동 계획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이병찬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춘천감리교회 목사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김흥범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정경운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권사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을 통하여 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독립선언문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입수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사전에 계획이 탄로나 주동자들이 체포되어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무산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주요인물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15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명이 체포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서병선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이성종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이종성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심한구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김창수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등이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징역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형</a:t>
            </a: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-1919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05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09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 천도교인 수 천여 명이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독립만세운동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전개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신한민보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0" y="-26908"/>
            <a:ext cx="7886700" cy="994172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■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인제 관내의 </a:t>
            </a:r>
            <a:r>
              <a:rPr lang="ko-KR" altLang="en-US" dirty="0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만세운동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48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1"/>
          <a:stretch/>
        </p:blipFill>
        <p:spPr>
          <a:xfrm>
            <a:off x="0" y="0"/>
            <a:ext cx="9144000" cy="69469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14859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0700" y="903680"/>
            <a:ext cx="7132939" cy="724610"/>
          </a:xfrm>
        </p:spPr>
        <p:txBody>
          <a:bodyPr>
            <a:noAutofit/>
          </a:bodyPr>
          <a:lstStyle/>
          <a:p>
            <a:r>
              <a:rPr lang="ko-KR" altLang="en-US" sz="27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</a:t>
            </a:r>
            <a:r>
              <a:rPr lang="en-US" altLang="ko-KR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김동완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/ </a:t>
            </a:r>
            <a:r>
              <a:rPr lang="en-US" altLang="ko-KR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金東完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日名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700" b="1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金谷永倉</a:t>
            </a:r>
            <a: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1922~</a:t>
            </a:r>
            <a:br>
              <a:rPr lang="en-US" altLang="ko-KR" sz="27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endParaRPr lang="ko-KR" altLang="en-US" sz="27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2400" y="2717514"/>
            <a:ext cx="8991600" cy="3140161"/>
          </a:xfrm>
        </p:spPr>
        <p:txBody>
          <a:bodyPr>
            <a:noAutofit/>
          </a:bodyPr>
          <a:lstStyle/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본적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인제군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인제읍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합강리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354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번지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경성부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京城府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범동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苑洞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108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번지</a:t>
            </a:r>
          </a:p>
          <a:p>
            <a:pPr fontAlgn="base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활동내역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일본대학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예술과 예과 창작과 재학</a:t>
            </a:r>
          </a:p>
          <a:p>
            <a:pPr fontAlgn="base">
              <a:buFontTx/>
              <a:buChar char="-"/>
            </a:pP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김규엽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등과 교류 조선독립운동 실행을 협의 후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농촌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계몽운동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-1943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체포 징역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형 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-2590" y="228131"/>
            <a:ext cx="4320232" cy="5236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1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3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■ 독립운동가 프로필</a:t>
            </a:r>
            <a:endParaRPr lang="ko-KR" altLang="en-US" sz="33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62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1480</TotalTime>
  <Words>4480</Words>
  <Application>Microsoft Office PowerPoint</Application>
  <PresentationFormat>화면 슬라이드 쇼(4:3)</PresentationFormat>
  <Paragraphs>707</Paragraphs>
  <Slides>73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73</vt:i4>
      </vt:variant>
    </vt:vector>
  </HeadingPairs>
  <TitlesOfParts>
    <vt:vector size="80" baseType="lpstr">
      <vt:lpstr>HY견고딕</vt:lpstr>
      <vt:lpstr>맑은 고딕</vt:lpstr>
      <vt:lpstr>Arial</vt:lpstr>
      <vt:lpstr>Calibri</vt:lpstr>
      <vt:lpstr>Calibri Light</vt:lpstr>
      <vt:lpstr>Franklin Gothic Book</vt:lpstr>
      <vt:lpstr>Office 테마</vt:lpstr>
      <vt:lpstr>오래 기억하겠습니다. 麟蹄의 獨立運動</vt:lpstr>
      <vt:lpstr>■ 취지 및 동기</vt:lpstr>
      <vt:lpstr>■ 독립운동가 관리 현황</vt:lpstr>
      <vt:lpstr>■ 읍·면별 분포 현황</vt:lpstr>
      <vt:lpstr>■ 연고지별 현황</vt:lpstr>
      <vt:lpstr>■ 서훈자 훈격별 현황</vt:lpstr>
      <vt:lpstr>■ 인제 관내의 독립운동</vt:lpstr>
      <vt:lpstr>■ 인제 관내의 만세운동</vt:lpstr>
      <vt:lpstr>▶ 김동완 / 金東完(日名 金谷永倉) 1922~ </vt:lpstr>
      <vt:lpstr>▶ 남천우/南靝祐 1895.2.24~</vt:lpstr>
      <vt:lpstr>▶ 서동철/徐東轍 1918~</vt:lpstr>
      <vt:lpstr>▶ 성기옥/成己玉</vt:lpstr>
      <vt:lpstr>▶ 이성근/李盛根</vt:lpstr>
      <vt:lpstr>▶ 이창림/李昌林 1891~1977</vt:lpstr>
      <vt:lpstr>▶ 장조민/張朝民 1907.01. 19.~1967. 02. 01.</vt:lpstr>
      <vt:lpstr>▶ 권병달/權炳達 28세</vt:lpstr>
      <vt:lpstr>▶ 김경칠/金敬七 17세</vt:lpstr>
      <vt:lpstr>▶ 김군섭/金君燮 37세</vt:lpstr>
      <vt:lpstr>▶ 김덕오/金德五 35세</vt:lpstr>
      <vt:lpstr>▶ 김병섭/金炳燮 1854~</vt:lpstr>
      <vt:lpstr>▶ 김성락/金聖洛 40세</vt:lpstr>
      <vt:lpstr>▶ 김암오/金岩五</vt:lpstr>
      <vt:lpstr>▶ 김원거/金元巨 1853~</vt:lpstr>
      <vt:lpstr>▶ 김원실/金元實: </vt:lpstr>
      <vt:lpstr>▶ 김윤기/金允基 1877~</vt:lpstr>
      <vt:lpstr>▶ 김응열/金應烈 24세 </vt:lpstr>
      <vt:lpstr>▶ 김자삼/金自三 1863~</vt:lpstr>
      <vt:lpstr>▶ 김제렬/金濟烈</vt:lpstr>
      <vt:lpstr>▶ 김종철/金鍾鐵 1880.3.24.~1917.4.19.      본명 종환/鍾煥. 이명 광옥/光玉 </vt:lpstr>
      <vt:lpstr>▶ 김진옥/金振玉 23세 </vt:lpstr>
      <vt:lpstr>▶ 김진현/金晋鉉(炫) 1873~</vt:lpstr>
      <vt:lpstr>▶ 김춘택/金春澤 29세 </vt:lpstr>
      <vt:lpstr>▶ 김화경/金化京 29세 </vt:lpstr>
      <vt:lpstr>▶ 마영규(응섭)/馬英奎(應燮) 1894~1929. 일명 남룡/南龍</vt:lpstr>
      <vt:lpstr>▶ 민선모/閔善模 1871~</vt:lpstr>
      <vt:lpstr>▶ 박백교/朴伯敎 60세</vt:lpstr>
      <vt:lpstr>▶ 박여천/朴汝千 1879</vt:lpstr>
      <vt:lpstr>▶ 박월칠/朴月七 20세</vt:lpstr>
      <vt:lpstr>▶ 송인홍/宋仁弘 1878~</vt:lpstr>
      <vt:lpstr>▶ 심주섭/沈周燮 1869~</vt:lpstr>
      <vt:lpstr>▶ 안순보/安順甫 1865~</vt:lpstr>
      <vt:lpstr>▶ 양재문/梁在文 30세</vt:lpstr>
      <vt:lpstr>▶ 오금능/吳金能 32세</vt:lpstr>
      <vt:lpstr>▶ 유몽룡/柳梦龙 36세</vt:lpstr>
      <vt:lpstr>▶ 이규호/李圭鎬 29세</vt:lpstr>
      <vt:lpstr>▶ 이춘화/李春化 31세</vt:lpstr>
      <vt:lpstr>▶ 이현노/李鉉魯 ? ~1907.</vt:lpstr>
      <vt:lpstr>▶ 이형재/李衡哉 1875~</vt:lpstr>
      <vt:lpstr>▶ 전봉엽/全奉葉 1902~</vt:lpstr>
      <vt:lpstr>▶ 정경집/鄭敬集 1873~</vt:lpstr>
      <vt:lpstr>▶ 정원팔/鄭元八 1874~1974</vt:lpstr>
      <vt:lpstr>▶ 정재근/鄭在根 1891~1909</vt:lpstr>
      <vt:lpstr>▶ 진공삼/陳孔三 40세</vt:lpstr>
      <vt:lpstr>▶ 진준구/陳俊九 1880~</vt:lpstr>
      <vt:lpstr>▶ 최사성/崔士成 47세</vt:lpstr>
      <vt:lpstr>▶ 최순칠/崔順七 1872~</vt:lpstr>
      <vt:lpstr>▶ 최이달/崔而達 37세</vt:lpstr>
      <vt:lpstr>▶ 최태준/崔泰俊 51세</vt:lpstr>
      <vt:lpstr>▶ 함인선/咸仁善 1881~</vt:lpstr>
      <vt:lpstr>▶ 고봉윤/高鳳允</vt:lpstr>
      <vt:lpstr>▶ 김성서/金聖西 1851~</vt:lpstr>
      <vt:lpstr>▶ 김옥인/金玉仁 1902.1.20~</vt:lpstr>
      <vt:lpstr>▶ 김윤신/金允信 1889. 9.15~ ?</vt:lpstr>
      <vt:lpstr>▶ 김창수/金昌洙 </vt:lpstr>
      <vt:lpstr>▶ 심한구/沈漢龜 1899~1953</vt:lpstr>
      <vt:lpstr>▶ 이동근/李東根 1899년~</vt:lpstr>
      <vt:lpstr>PowerPoint 프레젠테이션</vt:lpstr>
      <vt:lpstr>▶ 이종근/李鍾根 1898~1958</vt:lpstr>
      <vt:lpstr>▶ 김진우/金鎭雨 1883~</vt:lpstr>
      <vt:lpstr>▶ 정종진/鄭鍾震 1889~</vt:lpstr>
      <vt:lpstr>■ 추진 상의 애로사항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오래 기억하겠습니다. 인제의 독립운동</dc:title>
  <dc:creator>user</dc:creator>
  <cp:lastModifiedBy>user</cp:lastModifiedBy>
  <cp:revision>48</cp:revision>
  <dcterms:created xsi:type="dcterms:W3CDTF">2021-09-27T05:52:11Z</dcterms:created>
  <dcterms:modified xsi:type="dcterms:W3CDTF">2021-10-19T12:17:41Z</dcterms:modified>
</cp:coreProperties>
</file>