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4" r:id="rId2"/>
    <p:sldId id="273" r:id="rId3"/>
    <p:sldId id="272" r:id="rId4"/>
    <p:sldId id="271" r:id="rId5"/>
  </p:sldIdLst>
  <p:sldSz cx="24384000" cy="13716000"/>
  <p:notesSz cx="6858000" cy="9144000"/>
  <p:defaultTextStyle>
    <a:defPPr>
      <a:defRPr lang="en-US"/>
    </a:defPPr>
    <a:lvl1pPr algn="l" defTabSz="825500" rtl="0" eaLnBrk="0" fontAlgn="base" hangingPunct="0">
      <a:spcBef>
        <a:spcPct val="0"/>
      </a:spcBef>
      <a:spcAft>
        <a:spcPct val="0"/>
      </a:spcAft>
      <a:defRPr sz="30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1pPr>
    <a:lvl2pPr indent="228600" algn="l" defTabSz="825500" rtl="0" eaLnBrk="0" fontAlgn="base" hangingPunct="0">
      <a:spcBef>
        <a:spcPct val="0"/>
      </a:spcBef>
      <a:spcAft>
        <a:spcPct val="0"/>
      </a:spcAft>
      <a:defRPr sz="30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2pPr>
    <a:lvl3pPr indent="457200" algn="l" defTabSz="825500" rtl="0" eaLnBrk="0" fontAlgn="base" hangingPunct="0">
      <a:spcBef>
        <a:spcPct val="0"/>
      </a:spcBef>
      <a:spcAft>
        <a:spcPct val="0"/>
      </a:spcAft>
      <a:defRPr sz="30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3pPr>
    <a:lvl4pPr indent="685800" algn="l" defTabSz="825500" rtl="0" eaLnBrk="0" fontAlgn="base" hangingPunct="0">
      <a:spcBef>
        <a:spcPct val="0"/>
      </a:spcBef>
      <a:spcAft>
        <a:spcPct val="0"/>
      </a:spcAft>
      <a:defRPr sz="30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4pPr>
    <a:lvl5pPr indent="914400" algn="l" defTabSz="825500" rtl="0" eaLnBrk="0" fontAlgn="base" hangingPunct="0">
      <a:spcBef>
        <a:spcPct val="0"/>
      </a:spcBef>
      <a:spcAft>
        <a:spcPct val="0"/>
      </a:spcAft>
      <a:defRPr sz="30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5pPr>
    <a:lvl6pPr marL="2286000" algn="l" defTabSz="914400" rtl="0" eaLnBrk="1" latinLnBrk="0" hangingPunct="1">
      <a:defRPr sz="30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6pPr>
    <a:lvl7pPr marL="2743200" algn="l" defTabSz="914400" rtl="0" eaLnBrk="1" latinLnBrk="0" hangingPunct="1">
      <a:defRPr sz="30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7pPr>
    <a:lvl8pPr marL="3200400" algn="l" defTabSz="914400" rtl="0" eaLnBrk="1" latinLnBrk="0" hangingPunct="1">
      <a:defRPr sz="30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8pPr>
    <a:lvl9pPr marL="3657600" algn="l" defTabSz="914400" rtl="0" eaLnBrk="1" latinLnBrk="0" hangingPunct="1">
      <a:defRPr sz="30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97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minal Creativa" initials="T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6448" autoAdjust="0"/>
  </p:normalViewPr>
  <p:slideViewPr>
    <p:cSldViewPr snapToGrid="0" snapToObjects="1" showGuides="1">
      <p:cViewPr>
        <p:scale>
          <a:sx n="75" d="100"/>
          <a:sy n="75" d="100"/>
        </p:scale>
        <p:origin x="2364" y="3390"/>
      </p:cViewPr>
      <p:guideLst>
        <p:guide orient="horz" pos="4297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encabezado 1">
            <a:extLst>
              <a:ext uri="{FF2B5EF4-FFF2-40B4-BE49-F238E27FC236}">
                <a16:creationId xmlns:a16="http://schemas.microsoft.com/office/drawing/2014/main" xmlns="" id="{E1F61D58-BC46-4429-A691-7FB71DD28830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endParaRPr lang="es-ES_tradnl" altLang="en-US"/>
          </a:p>
        </p:txBody>
      </p:sp>
      <p:sp>
        <p:nvSpPr>
          <p:cNvPr id="6147" name="Marcador de fecha 2">
            <a:extLst>
              <a:ext uri="{FF2B5EF4-FFF2-40B4-BE49-F238E27FC236}">
                <a16:creationId xmlns:a16="http://schemas.microsoft.com/office/drawing/2014/main" xmlns="" id="{23F72B63-272A-4231-AF9C-79A637E6AB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fld id="{C23E506A-5721-4934-8B38-B5F677E5DE40}" type="datetimeFigureOut">
              <a:rPr lang="es-ES_tradnl" altLang="en-US"/>
              <a:pPr/>
              <a:t>15/10/2018</a:t>
            </a:fld>
            <a:endParaRPr lang="es-ES_tradnl" altLang="en-US"/>
          </a:p>
        </p:txBody>
      </p:sp>
      <p:sp>
        <p:nvSpPr>
          <p:cNvPr id="6148" name="Marcador de pie de página 3">
            <a:extLst>
              <a:ext uri="{FF2B5EF4-FFF2-40B4-BE49-F238E27FC236}">
                <a16:creationId xmlns:a16="http://schemas.microsoft.com/office/drawing/2014/main" xmlns="" id="{B13416B0-7F20-4CE3-B9AB-3723810E5B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endParaRPr lang="es-ES_tradnl" altLang="en-US"/>
          </a:p>
        </p:txBody>
      </p:sp>
      <p:sp>
        <p:nvSpPr>
          <p:cNvPr id="6149" name="Marcador de número de diapositiva 4">
            <a:extLst>
              <a:ext uri="{FF2B5EF4-FFF2-40B4-BE49-F238E27FC236}">
                <a16:creationId xmlns:a16="http://schemas.microsoft.com/office/drawing/2014/main" xmlns="" id="{6900D5DF-8791-4662-99CB-3BD9620D31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fld id="{83395C05-4453-463A-A9FB-6F15AE17D293}" type="slidenum">
              <a:rPr lang="es-ES_tradnl" altLang="en-US"/>
              <a:pPr/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2666467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 119">
            <a:extLst>
              <a:ext uri="{FF2B5EF4-FFF2-40B4-BE49-F238E27FC236}">
                <a16:creationId xmlns:a16="http://schemas.microsoft.com/office/drawing/2014/main" xmlns="" id="{6D975F9A-EFE1-426A-AAD3-BE53FAA8E1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3" name="Shape 120">
            <a:extLst>
              <a:ext uri="{FF2B5EF4-FFF2-40B4-BE49-F238E27FC236}">
                <a16:creationId xmlns:a16="http://schemas.microsoft.com/office/drawing/2014/main" xmlns="" id="{3EE94740-7795-4667-849B-958B2C44FE0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21360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1pPr>
    <a:lvl2pPr marL="742950" indent="-28575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2pPr>
    <a:lvl3pPr marL="11430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3pPr>
    <a:lvl4pPr marL="16002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4pPr>
    <a:lvl5pPr marL="20574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n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22" name="Texto del título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2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" name="Número de diapositiva">
            <a:extLst>
              <a:ext uri="{FF2B5EF4-FFF2-40B4-BE49-F238E27FC236}">
                <a16:creationId xmlns:a16="http://schemas.microsoft.com/office/drawing/2014/main" xmlns="" id="{27E06FDD-3D01-48AD-84A8-61359ECA1287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063DD3-1659-4595-B9CE-2A009ACF9931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8036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 de diapositiva">
            <a:extLst>
              <a:ext uri="{FF2B5EF4-FFF2-40B4-BE49-F238E27FC236}">
                <a16:creationId xmlns:a16="http://schemas.microsoft.com/office/drawing/2014/main" xmlns="" id="{76470811-9340-461F-B069-50FB55F912C8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61C54D-BABF-4A79-A71F-28FE47C00821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76879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emplate.jpg" descr="template.jpg">
            <a:extLst>
              <a:ext uri="{FF2B5EF4-FFF2-40B4-BE49-F238E27FC236}">
                <a16:creationId xmlns:a16="http://schemas.microsoft.com/office/drawing/2014/main" xmlns="" id="{A49FE640-45AF-41BF-A8A5-15F7016EB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2" name="Texto del título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" name="Número de diapositiva">
            <a:extLst>
              <a:ext uri="{FF2B5EF4-FFF2-40B4-BE49-F238E27FC236}">
                <a16:creationId xmlns:a16="http://schemas.microsoft.com/office/drawing/2014/main" xmlns="" id="{75AFA589-349B-4B41-90B0-B9704236F04E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20D326-C305-452B-B9AC-93BE39386727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47978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Imagen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41" name="Texto del título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Texto del título</a:t>
            </a:r>
          </a:p>
        </p:txBody>
      </p:sp>
      <p:sp>
        <p:nvSpPr>
          <p:cNvPr id="4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" name="Número de diapositiva">
            <a:extLst>
              <a:ext uri="{FF2B5EF4-FFF2-40B4-BE49-F238E27FC236}">
                <a16:creationId xmlns:a16="http://schemas.microsoft.com/office/drawing/2014/main" xmlns="" id="{4A01EC9B-D68B-47ED-B86A-B36590F7E0E3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178BA6-C26A-4BFB-805B-E6417D9F3826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50325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" name="Número de diapositiva">
            <a:extLst>
              <a:ext uri="{FF2B5EF4-FFF2-40B4-BE49-F238E27FC236}">
                <a16:creationId xmlns:a16="http://schemas.microsoft.com/office/drawing/2014/main" xmlns="" id="{C960C9A8-B0F9-4897-A209-47636F270DF4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F87934-FB91-43C8-9D16-CD99E0BB6B2B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0666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Imagen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69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70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" name="Número de diapositiva">
            <a:extLst>
              <a:ext uri="{FF2B5EF4-FFF2-40B4-BE49-F238E27FC236}">
                <a16:creationId xmlns:a16="http://schemas.microsoft.com/office/drawing/2014/main" xmlns="" id="{6DB619EC-0494-4FA9-A824-5DE943B58EBF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A6ABB-645F-4FD1-B9AF-FD6D27117BE3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93925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Nivel de texto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" name="Número de diapositiva">
            <a:extLst>
              <a:ext uri="{FF2B5EF4-FFF2-40B4-BE49-F238E27FC236}">
                <a16:creationId xmlns:a16="http://schemas.microsoft.com/office/drawing/2014/main" xmlns="" id="{D686BC74-5AF0-444C-905F-7F17B683C6E3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06DED-CE51-492A-9191-A664E0C1CCCF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97397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Imagen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87" name="Imagen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88" name="Imagen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5" name="Número de diapositiva">
            <a:extLst>
              <a:ext uri="{FF2B5EF4-FFF2-40B4-BE49-F238E27FC236}">
                <a16:creationId xmlns:a16="http://schemas.microsoft.com/office/drawing/2014/main" xmlns="" id="{E55A0043-0E80-46A9-804B-1BB1B639E973}"/>
              </a:ext>
            </a:extLst>
          </p:cNvPr>
          <p:cNvSpPr txBox="1"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145EB-067F-406E-A846-7E710E34CF22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44443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– Juan López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 Juan López</a:t>
            </a:r>
          </a:p>
        </p:txBody>
      </p:sp>
      <p:sp>
        <p:nvSpPr>
          <p:cNvPr id="97" name="“Escribir una cita aquí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“Escribir una cita aquí” </a:t>
            </a:r>
          </a:p>
        </p:txBody>
      </p:sp>
      <p:sp>
        <p:nvSpPr>
          <p:cNvPr id="4" name="Número de diapositiva">
            <a:extLst>
              <a:ext uri="{FF2B5EF4-FFF2-40B4-BE49-F238E27FC236}">
                <a16:creationId xmlns:a16="http://schemas.microsoft.com/office/drawing/2014/main" xmlns="" id="{98A1DE90-1F28-4501-8629-0BE93133D43A}"/>
              </a:ext>
            </a:extLst>
          </p:cNvPr>
          <p:cNvSpPr txBox="1"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9CA00-2D5B-4C28-A399-E31E0FA28CD5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09300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Imagen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3" name="Número de diapositiva">
            <a:extLst>
              <a:ext uri="{FF2B5EF4-FFF2-40B4-BE49-F238E27FC236}">
                <a16:creationId xmlns:a16="http://schemas.microsoft.com/office/drawing/2014/main" xmlns="" id="{95BE215A-C9E5-49AA-99DE-343EF7667122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3BC393-B246-47D5-B5E3-E00FC40AF6BC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47577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o del título">
            <a:extLst>
              <a:ext uri="{FF2B5EF4-FFF2-40B4-BE49-F238E27FC236}">
                <a16:creationId xmlns:a16="http://schemas.microsoft.com/office/drawing/2014/main" xmlns="" id="{65794084-16CF-429B-9EB5-497B8AE93FD3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Medium"/>
              </a:rPr>
              <a:t>Texto del título</a:t>
            </a:r>
          </a:p>
        </p:txBody>
      </p:sp>
      <p:sp>
        <p:nvSpPr>
          <p:cNvPr id="1027" name="Nivel de texto 1…">
            <a:extLst>
              <a:ext uri="{FF2B5EF4-FFF2-40B4-BE49-F238E27FC236}">
                <a16:creationId xmlns:a16="http://schemas.microsoft.com/office/drawing/2014/main" xmlns="" id="{79921D6F-7738-4161-A4FB-BADE78339FD7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"/>
              </a:rPr>
              <a:t>Nivel de texto 1</a:t>
            </a:r>
          </a:p>
          <a:p>
            <a:pPr lvl="1"/>
            <a:r>
              <a:rPr lang="en-US" altLang="en-US">
                <a:sym typeface="Helvetica Neue"/>
              </a:rPr>
              <a:t>Nivel de texto 2</a:t>
            </a:r>
          </a:p>
          <a:p>
            <a:pPr lvl="2"/>
            <a:r>
              <a:rPr lang="en-US" altLang="en-US">
                <a:sym typeface="Helvetica Neue"/>
              </a:rPr>
              <a:t>Nivel de texto 3</a:t>
            </a:r>
          </a:p>
          <a:p>
            <a:pPr lvl="3"/>
            <a:r>
              <a:rPr lang="en-US" altLang="en-US">
                <a:sym typeface="Helvetica Neue"/>
              </a:rPr>
              <a:t>Nivel de texto 4</a:t>
            </a:r>
          </a:p>
          <a:p>
            <a:pPr lvl="4"/>
            <a:r>
              <a:rPr lang="en-US" altLang="en-US">
                <a:sym typeface="Helvetica Neue"/>
              </a:rPr>
              <a:t>Nivel de texto 5</a:t>
            </a:r>
          </a:p>
        </p:txBody>
      </p:sp>
      <p:sp>
        <p:nvSpPr>
          <p:cNvPr id="1028" name="Número de diapositiva">
            <a:extLst>
              <a:ext uri="{FF2B5EF4-FFF2-40B4-BE49-F238E27FC236}">
                <a16:creationId xmlns:a16="http://schemas.microsoft.com/office/drawing/2014/main" xmlns="" id="{2AC8822B-EE1A-4C89-9D28-86C8C0D099F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 bwMode="auto">
          <a:xfrm>
            <a:off x="11958638" y="13081000"/>
            <a:ext cx="454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  <a:spAutoFit/>
          </a:bodyPr>
          <a:lstStyle>
            <a:lvl1pPr algn="ctr" eaLnBrk="1"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AB25A5C0-B067-41A4-AECE-CF2B8403CBAB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ransition spd="med"/>
  <p:txStyles>
    <p:titleStyle>
      <a:lvl1pPr algn="ctr" defTabSz="825500" rtl="0" eaLnBrk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+mn-lt"/>
          <a:ea typeface="+mn-ea"/>
          <a:cs typeface="+mn-cs"/>
          <a:sym typeface="Helvetica Neue Medium"/>
        </a:defRPr>
      </a:lvl1pPr>
      <a:lvl2pPr algn="ctr" defTabSz="825500" rtl="0" eaLnBrk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+mn-lt"/>
          <a:ea typeface="+mn-ea"/>
          <a:cs typeface="+mn-cs"/>
          <a:sym typeface="Helvetica Neue Medium"/>
        </a:defRPr>
      </a:lvl2pPr>
      <a:lvl3pPr algn="ctr" defTabSz="825500" rtl="0" eaLnBrk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+mn-lt"/>
          <a:ea typeface="+mn-ea"/>
          <a:cs typeface="+mn-cs"/>
          <a:sym typeface="Helvetica Neue Medium"/>
        </a:defRPr>
      </a:lvl3pPr>
      <a:lvl4pPr algn="ctr" defTabSz="825500" rtl="0" eaLnBrk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+mn-lt"/>
          <a:ea typeface="+mn-ea"/>
          <a:cs typeface="+mn-cs"/>
          <a:sym typeface="Helvetica Neue Medium"/>
        </a:defRPr>
      </a:lvl4pPr>
      <a:lvl5pPr algn="ctr" defTabSz="825500" rtl="0" eaLnBrk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indent="-635000" algn="l" defTabSz="825500" rtl="0" eaLnBrk="0" fontAlgn="base" hangingPunct="0">
        <a:spcBef>
          <a:spcPts val="5900"/>
        </a:spcBef>
        <a:spcAft>
          <a:spcPct val="0"/>
        </a:spcAft>
        <a:buSzPct val="125000"/>
        <a:buChar char="•"/>
        <a:defRPr sz="5200">
          <a:solidFill>
            <a:srgbClr val="000000"/>
          </a:solidFill>
          <a:latin typeface="Helvetica Neue"/>
          <a:ea typeface="Helvetica Neue"/>
          <a:cs typeface="Helvetica Neue"/>
          <a:sym typeface="Helvetica Neue"/>
        </a:defRPr>
      </a:lvl1pPr>
      <a:lvl2pPr marL="1270000" indent="-635000" algn="l" defTabSz="825500" rtl="0" eaLnBrk="0" fontAlgn="base" hangingPunct="0">
        <a:spcBef>
          <a:spcPts val="5900"/>
        </a:spcBef>
        <a:spcAft>
          <a:spcPct val="0"/>
        </a:spcAft>
        <a:buSzPct val="125000"/>
        <a:buChar char="•"/>
        <a:defRPr sz="5200">
          <a:solidFill>
            <a:srgbClr val="000000"/>
          </a:solidFill>
          <a:latin typeface="Helvetica Neue"/>
          <a:ea typeface="Helvetica Neue"/>
          <a:cs typeface="Helvetica Neue"/>
          <a:sym typeface="Helvetica Neue"/>
        </a:defRPr>
      </a:lvl2pPr>
      <a:lvl3pPr marL="1905000" indent="-635000" algn="l" defTabSz="825500" rtl="0" eaLnBrk="0" fontAlgn="base" hangingPunct="0">
        <a:spcBef>
          <a:spcPts val="5900"/>
        </a:spcBef>
        <a:spcAft>
          <a:spcPct val="0"/>
        </a:spcAft>
        <a:buSzPct val="125000"/>
        <a:buChar char="•"/>
        <a:defRPr sz="5200">
          <a:solidFill>
            <a:srgbClr val="000000"/>
          </a:solidFill>
          <a:latin typeface="Helvetica Neue"/>
          <a:ea typeface="Helvetica Neue"/>
          <a:cs typeface="Helvetica Neue"/>
          <a:sym typeface="Helvetica Neue"/>
        </a:defRPr>
      </a:lvl3pPr>
      <a:lvl4pPr marL="2540000" indent="-635000" algn="l" defTabSz="825500" rtl="0" eaLnBrk="0" fontAlgn="base" hangingPunct="0">
        <a:spcBef>
          <a:spcPts val="5900"/>
        </a:spcBef>
        <a:spcAft>
          <a:spcPct val="0"/>
        </a:spcAft>
        <a:buSzPct val="125000"/>
        <a:buChar char="•"/>
        <a:defRPr sz="5200">
          <a:solidFill>
            <a:srgbClr val="000000"/>
          </a:solidFill>
          <a:latin typeface="Helvetica Neue"/>
          <a:ea typeface="Helvetica Neue"/>
          <a:cs typeface="Helvetica Neue"/>
          <a:sym typeface="Helvetica Neue"/>
        </a:defRPr>
      </a:lvl4pPr>
      <a:lvl5pPr marL="3175000" indent="-635000" algn="l" defTabSz="825500" rtl="0" eaLnBrk="0" fontAlgn="base" hangingPunct="0">
        <a:spcBef>
          <a:spcPts val="5900"/>
        </a:spcBef>
        <a:spcAft>
          <a:spcPct val="0"/>
        </a:spcAft>
        <a:buSzPct val="125000"/>
        <a:buChar char="•"/>
        <a:defRPr sz="5200">
          <a:solidFill>
            <a:srgbClr val="000000"/>
          </a:solidFill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entroabisbarbara@hotmail.com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2.emf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406534" y="11112500"/>
            <a:ext cx="5636308" cy="2244912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5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8534" y="11303018"/>
            <a:ext cx="4402077" cy="187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ángulo 7"/>
          <p:cNvSpPr>
            <a:spLocks noChangeArrowheads="1"/>
          </p:cNvSpPr>
          <p:nvPr/>
        </p:nvSpPr>
        <p:spPr bwMode="auto">
          <a:xfrm>
            <a:off x="3657599" y="-68160"/>
            <a:ext cx="18982267" cy="157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s-ES_tradnl" sz="4400" dirty="0" smtClean="0">
                <a:solidFill>
                  <a:schemeClr val="bg1"/>
                </a:solidFill>
                <a:latin typeface="Arial"/>
                <a:cs typeface="Arial"/>
              </a:rPr>
              <a:t>Agricultura </a:t>
            </a:r>
            <a:r>
              <a:rPr lang="es-ES_tradnl" sz="4400" dirty="0">
                <a:solidFill>
                  <a:schemeClr val="bg1"/>
                </a:solidFill>
                <a:latin typeface="Arial"/>
                <a:cs typeface="Arial"/>
              </a:rPr>
              <a:t>Sustentable y Evolución A.C.</a:t>
            </a:r>
          </a:p>
          <a:p>
            <a:pPr algn="ctr"/>
            <a:r>
              <a:rPr lang="es-ES_tradnl" sz="4400" dirty="0">
                <a:solidFill>
                  <a:schemeClr val="bg1"/>
                </a:solidFill>
                <a:latin typeface="Arial"/>
                <a:cs typeface="Arial"/>
              </a:rPr>
              <a:t>“Por la enseñanza de la Madre Tierra” </a:t>
            </a:r>
            <a:endParaRPr lang="es-E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Rectángulo 9"/>
          <p:cNvSpPr>
            <a:spLocks noChangeArrowheads="1"/>
          </p:cNvSpPr>
          <p:nvPr/>
        </p:nvSpPr>
        <p:spPr bwMode="auto">
          <a:xfrm>
            <a:off x="406401" y="11303018"/>
            <a:ext cx="22961600" cy="206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709" tIns="108855" rIns="217709" bIns="108855">
            <a:spAutoFit/>
          </a:bodyPr>
          <a:lstStyle/>
          <a:p>
            <a:r>
              <a:rPr lang="ro-RO" b="0" dirty="0" smtClean="0">
                <a:latin typeface="Arial"/>
                <a:cs typeface="Arial"/>
              </a:rPr>
              <a:t>ING. GASPAR MAYAGOITIA PENAGOS</a:t>
            </a:r>
          </a:p>
          <a:p>
            <a:r>
              <a:rPr lang="es-ES" b="0" dirty="0" smtClean="0">
                <a:latin typeface="Arial"/>
                <a:cs typeface="Arial"/>
                <a:hlinkClick r:id="rId3"/>
              </a:rPr>
              <a:t>E</a:t>
            </a:r>
            <a:r>
              <a:rPr lang="ro-RO" b="0" dirty="0" smtClean="0">
                <a:latin typeface="Arial"/>
                <a:cs typeface="Arial"/>
                <a:hlinkClick r:id="rId3"/>
              </a:rPr>
              <a:t>mail. centroabisbarbara@hotmail.com</a:t>
            </a:r>
            <a:endParaRPr lang="ro-RO" b="0" dirty="0" smtClean="0">
              <a:latin typeface="Arial"/>
              <a:cs typeface="Arial"/>
            </a:endParaRPr>
          </a:p>
          <a:p>
            <a:r>
              <a:rPr lang="es-ES" b="0" dirty="0" smtClean="0">
                <a:latin typeface="Arial"/>
                <a:cs typeface="Arial"/>
              </a:rPr>
              <a:t>T</a:t>
            </a:r>
            <a:r>
              <a:rPr lang="ro-RO" b="0" dirty="0" smtClean="0">
                <a:latin typeface="Arial"/>
                <a:cs typeface="Arial"/>
              </a:rPr>
              <a:t>elefono celular (0152) 6591034192</a:t>
            </a:r>
          </a:p>
          <a:p>
            <a:r>
              <a:rPr lang="ro-RO" b="0" dirty="0" smtClean="0">
                <a:latin typeface="Arial"/>
                <a:cs typeface="Arial"/>
              </a:rPr>
              <a:t>Bachiniva Chihuahua.</a:t>
            </a:r>
            <a:endParaRPr lang="es-ES" b="0" dirty="0">
              <a:latin typeface="Arial"/>
              <a:cs typeface="Arial"/>
            </a:endParaRPr>
          </a:p>
        </p:txBody>
      </p:sp>
      <p:pic>
        <p:nvPicPr>
          <p:cNvPr id="19" name="Picture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1"/>
          <a:stretch>
            <a:fillRect/>
          </a:stretch>
        </p:blipFill>
        <p:spPr bwMode="auto">
          <a:xfrm>
            <a:off x="406401" y="2184400"/>
            <a:ext cx="23658685" cy="892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Imagen 6" descr="LL-CDT-ONU aval. 28-8-1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601" y="10962594"/>
            <a:ext cx="4436534" cy="246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094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229294" y="11758706"/>
            <a:ext cx="4813547" cy="159870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pSp>
        <p:nvGrpSpPr>
          <p:cNvPr id="6" name="Grupo 2">
            <a:extLst>
              <a:ext uri="{FF2B5EF4-FFF2-40B4-BE49-F238E27FC236}">
                <a16:creationId xmlns:a16="http://schemas.microsoft.com/office/drawing/2014/main" xmlns="" id="{3AC0B35A-72A5-4D26-BA30-782372582F50}"/>
              </a:ext>
            </a:extLst>
          </p:cNvPr>
          <p:cNvGrpSpPr/>
          <p:nvPr/>
        </p:nvGrpSpPr>
        <p:grpSpPr>
          <a:xfrm>
            <a:off x="1141908" y="1703188"/>
            <a:ext cx="21928897" cy="10373789"/>
            <a:chOff x="1227551" y="4360128"/>
            <a:chExt cx="21928897" cy="10373789"/>
          </a:xfrm>
        </p:grpSpPr>
        <p:sp>
          <p:nvSpPr>
            <p:cNvPr id="7" name="Forma libre: forma 3">
              <a:extLst>
                <a:ext uri="{FF2B5EF4-FFF2-40B4-BE49-F238E27FC236}">
                  <a16:creationId xmlns:a16="http://schemas.microsoft.com/office/drawing/2014/main" xmlns="" id="{5840E96E-ED87-48A3-ABCD-54E31945429A}"/>
                </a:ext>
              </a:extLst>
            </p:cNvPr>
            <p:cNvSpPr/>
            <p:nvPr/>
          </p:nvSpPr>
          <p:spPr>
            <a:xfrm>
              <a:off x="1227551" y="4360128"/>
              <a:ext cx="6685639" cy="1872000"/>
            </a:xfrm>
            <a:custGeom>
              <a:avLst/>
              <a:gdLst>
                <a:gd name="connsiteX0" fmla="*/ 0 w 6685639"/>
                <a:gd name="connsiteY0" fmla="*/ 0 h 1872000"/>
                <a:gd name="connsiteX1" fmla="*/ 6685639 w 6685639"/>
                <a:gd name="connsiteY1" fmla="*/ 0 h 1872000"/>
                <a:gd name="connsiteX2" fmla="*/ 6685639 w 6685639"/>
                <a:gd name="connsiteY2" fmla="*/ 1872000 h 1872000"/>
                <a:gd name="connsiteX3" fmla="*/ 0 w 6685639"/>
                <a:gd name="connsiteY3" fmla="*/ 1872000 h 1872000"/>
                <a:gd name="connsiteX4" fmla="*/ 0 w 6685639"/>
                <a:gd name="connsiteY4" fmla="*/ 0 h 18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5639" h="1872000">
                  <a:moveTo>
                    <a:pt x="0" y="0"/>
                  </a:moveTo>
                  <a:lnTo>
                    <a:pt x="6685639" y="0"/>
                  </a:lnTo>
                  <a:lnTo>
                    <a:pt x="6685639" y="1872000"/>
                  </a:lnTo>
                  <a:lnTo>
                    <a:pt x="0" y="1872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2280" tIns="264160" rIns="462280" bIns="26416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6500" b="0" kern="1200" dirty="0">
                  <a:solidFill>
                    <a:schemeClr val="tx1"/>
                  </a:solidFill>
                  <a:latin typeface="Proxima Nova Bl" panose="02000506030000020004" pitchFamily="50" charset="0"/>
                  <a:cs typeface="Gotham Medium" pitchFamily="2" charset="0"/>
                </a:rPr>
                <a:t>Social</a:t>
              </a:r>
            </a:p>
          </p:txBody>
        </p:sp>
        <p:sp>
          <p:nvSpPr>
            <p:cNvPr id="8" name="Forma libre: forma 5">
              <a:extLst>
                <a:ext uri="{FF2B5EF4-FFF2-40B4-BE49-F238E27FC236}">
                  <a16:creationId xmlns:a16="http://schemas.microsoft.com/office/drawing/2014/main" xmlns="" id="{576F5395-E331-47E8-A7A0-2CADB50A595E}"/>
                </a:ext>
              </a:extLst>
            </p:cNvPr>
            <p:cNvSpPr/>
            <p:nvPr/>
          </p:nvSpPr>
          <p:spPr>
            <a:xfrm>
              <a:off x="1227551" y="6232127"/>
              <a:ext cx="6685639" cy="8501790"/>
            </a:xfrm>
            <a:custGeom>
              <a:avLst/>
              <a:gdLst>
                <a:gd name="connsiteX0" fmla="*/ 0 w 6685639"/>
                <a:gd name="connsiteY0" fmla="*/ 0 h 2854800"/>
                <a:gd name="connsiteX1" fmla="*/ 6685639 w 6685639"/>
                <a:gd name="connsiteY1" fmla="*/ 0 h 2854800"/>
                <a:gd name="connsiteX2" fmla="*/ 6685639 w 6685639"/>
                <a:gd name="connsiteY2" fmla="*/ 2854800 h 2854800"/>
                <a:gd name="connsiteX3" fmla="*/ 0 w 6685639"/>
                <a:gd name="connsiteY3" fmla="*/ 2854800 h 2854800"/>
                <a:gd name="connsiteX4" fmla="*/ 0 w 6685639"/>
                <a:gd name="connsiteY4" fmla="*/ 0 h 285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5639" h="2854800">
                  <a:moveTo>
                    <a:pt x="0" y="0"/>
                  </a:moveTo>
                  <a:lnTo>
                    <a:pt x="6685639" y="0"/>
                  </a:lnTo>
                  <a:lnTo>
                    <a:pt x="6685639" y="2854800"/>
                  </a:lnTo>
                  <a:lnTo>
                    <a:pt x="0" y="28548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213360" rIns="284480" bIns="320040" numCol="1" spcCol="1270" anchor="t" anchorCtr="0">
              <a:no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s-MX" sz="3200" dirty="0">
                  <a:solidFill>
                    <a:schemeClr val="tx1"/>
                  </a:solidFill>
                </a:rPr>
                <a:t>Mejorar las condiciones </a:t>
              </a:r>
              <a:r>
                <a:rPr lang="es-MX" sz="3200" dirty="0" smtClean="0">
                  <a:solidFill>
                    <a:schemeClr val="tx1"/>
                  </a:solidFill>
                </a:rPr>
                <a:t>de </a:t>
              </a:r>
              <a:r>
                <a:rPr lang="es-MX" sz="3200" dirty="0">
                  <a:solidFill>
                    <a:schemeClr val="tx1"/>
                  </a:solidFill>
                </a:rPr>
                <a:t>vida de la población en situación de </a:t>
              </a:r>
              <a:r>
                <a:rPr lang="es-MX" sz="3200" dirty="0" smtClean="0">
                  <a:solidFill>
                    <a:schemeClr val="tx1"/>
                  </a:solidFill>
                </a:rPr>
                <a:t>vulnerabilidad.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s-MX" sz="3200" dirty="0">
                <a:solidFill>
                  <a:schemeClr val="tx1"/>
                </a:solidFill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s-MX" sz="3200" dirty="0" smtClean="0">
                  <a:solidFill>
                    <a:schemeClr val="tx1"/>
                  </a:solidFill>
                </a:rPr>
                <a:t>Atender </a:t>
              </a:r>
              <a:r>
                <a:rPr lang="es-MX" sz="3200" dirty="0">
                  <a:solidFill>
                    <a:schemeClr val="tx1"/>
                  </a:solidFill>
                </a:rPr>
                <a:t>las necesidades de desarrollo integral de los grupos vulnerados.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s-MX" sz="3200" i="1" dirty="0" smtClean="0">
                <a:solidFill>
                  <a:schemeClr val="tx1"/>
                </a:solidFill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s-MX" sz="3200" dirty="0" smtClean="0">
                  <a:solidFill>
                    <a:schemeClr val="tx1"/>
                  </a:solidFill>
                </a:rPr>
                <a:t>Promover políticas públicas incluyentes </a:t>
              </a:r>
              <a:r>
                <a:rPr lang="es-MX" sz="3200" dirty="0">
                  <a:solidFill>
                    <a:schemeClr val="tx1"/>
                  </a:solidFill>
                </a:rPr>
                <a:t>de la población </a:t>
              </a:r>
              <a:r>
                <a:rPr lang="es-MX" sz="3200" dirty="0" smtClean="0">
                  <a:solidFill>
                    <a:schemeClr val="tx1"/>
                  </a:solidFill>
                </a:rPr>
                <a:t>indígena</a:t>
              </a:r>
              <a:endParaRPr lang="es-MX" sz="3200" dirty="0">
                <a:solidFill>
                  <a:schemeClr val="tx1"/>
                </a:solidFill>
              </a:endParaRPr>
            </a:p>
            <a:p>
              <a:pPr marL="457200" lvl="0" indent="-457200">
                <a:buFont typeface="Arial" panose="020B0604020202020204" pitchFamily="34" charset="0"/>
                <a:buChar char="•"/>
              </a:pPr>
              <a:endParaRPr lang="es-MX" sz="3200" dirty="0" smtClean="0">
                <a:solidFill>
                  <a:schemeClr val="tx1"/>
                </a:solidFill>
              </a:endParaRPr>
            </a:p>
            <a:p>
              <a:pPr marL="457200" lvl="0" indent="-457200">
                <a:buFont typeface="Arial" panose="020B0604020202020204" pitchFamily="34" charset="0"/>
                <a:buChar char="•"/>
              </a:pPr>
              <a:r>
                <a:rPr lang="es-MX" sz="3200" dirty="0" smtClean="0">
                  <a:solidFill>
                    <a:schemeClr val="tx1"/>
                  </a:solidFill>
                </a:rPr>
                <a:t>Promover </a:t>
              </a:r>
              <a:r>
                <a:rPr lang="es-MX" sz="3200" dirty="0">
                  <a:solidFill>
                    <a:schemeClr val="tx1"/>
                  </a:solidFill>
                </a:rPr>
                <a:t>los procesos de capacitación que permitan a las comunidades indígenas impulsar su </a:t>
              </a:r>
              <a:r>
                <a:rPr lang="es-MX" sz="3200" dirty="0" smtClean="0">
                  <a:solidFill>
                    <a:schemeClr val="tx1"/>
                  </a:solidFill>
                </a:rPr>
                <a:t>propio desarrollo</a:t>
              </a:r>
              <a:endParaRPr lang="es-MX" sz="3200" dirty="0">
                <a:solidFill>
                  <a:schemeClr val="tx1"/>
                </a:solidFill>
              </a:endParaRPr>
            </a:p>
          </p:txBody>
        </p:sp>
        <p:sp>
          <p:nvSpPr>
            <p:cNvPr id="9" name="Forma libre: forma 6">
              <a:extLst>
                <a:ext uri="{FF2B5EF4-FFF2-40B4-BE49-F238E27FC236}">
                  <a16:creationId xmlns:a16="http://schemas.microsoft.com/office/drawing/2014/main" xmlns="" id="{E2213E11-6EFF-470E-9840-E21720ABB159}"/>
                </a:ext>
              </a:extLst>
            </p:cNvPr>
            <p:cNvSpPr/>
            <p:nvPr/>
          </p:nvSpPr>
          <p:spPr>
            <a:xfrm>
              <a:off x="8849180" y="4360128"/>
              <a:ext cx="6685639" cy="1872000"/>
            </a:xfrm>
            <a:custGeom>
              <a:avLst/>
              <a:gdLst>
                <a:gd name="connsiteX0" fmla="*/ 0 w 6685639"/>
                <a:gd name="connsiteY0" fmla="*/ 0 h 1872000"/>
                <a:gd name="connsiteX1" fmla="*/ 6685639 w 6685639"/>
                <a:gd name="connsiteY1" fmla="*/ 0 h 1872000"/>
                <a:gd name="connsiteX2" fmla="*/ 6685639 w 6685639"/>
                <a:gd name="connsiteY2" fmla="*/ 1872000 h 1872000"/>
                <a:gd name="connsiteX3" fmla="*/ 0 w 6685639"/>
                <a:gd name="connsiteY3" fmla="*/ 1872000 h 1872000"/>
                <a:gd name="connsiteX4" fmla="*/ 0 w 6685639"/>
                <a:gd name="connsiteY4" fmla="*/ 0 h 18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5639" h="1872000">
                  <a:moveTo>
                    <a:pt x="0" y="0"/>
                  </a:moveTo>
                  <a:lnTo>
                    <a:pt x="6685639" y="0"/>
                  </a:lnTo>
                  <a:lnTo>
                    <a:pt x="6685639" y="1872000"/>
                  </a:lnTo>
                  <a:lnTo>
                    <a:pt x="0" y="1872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2071089"/>
                <a:satOff val="-7556"/>
                <a:lumOff val="1667"/>
                <a:alphaOff val="0"/>
              </a:schemeClr>
            </a:lnRef>
            <a:fillRef idx="1">
              <a:schemeClr val="accent2">
                <a:hueOff val="-2071089"/>
                <a:satOff val="-7556"/>
                <a:lumOff val="1667"/>
                <a:alphaOff val="0"/>
              </a:schemeClr>
            </a:fillRef>
            <a:effectRef idx="0">
              <a:schemeClr val="accent2">
                <a:hueOff val="-2071089"/>
                <a:satOff val="-7556"/>
                <a:lumOff val="166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2280" tIns="264160" rIns="462280" bIns="26416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6500" b="0" kern="1200" dirty="0">
                  <a:solidFill>
                    <a:schemeClr val="tx1"/>
                  </a:solidFill>
                  <a:latin typeface="Proxima Nova Bl" panose="02000506030000020004" pitchFamily="50" charset="0"/>
                  <a:cs typeface="Gotham Medium" pitchFamily="2" charset="0"/>
                </a:rPr>
                <a:t>Económico</a:t>
              </a:r>
            </a:p>
          </p:txBody>
        </p:sp>
        <p:sp>
          <p:nvSpPr>
            <p:cNvPr id="10" name="Forma libre: forma 7">
              <a:extLst>
                <a:ext uri="{FF2B5EF4-FFF2-40B4-BE49-F238E27FC236}">
                  <a16:creationId xmlns:a16="http://schemas.microsoft.com/office/drawing/2014/main" xmlns="" id="{16A77D6C-1705-4A9C-867C-4A82B19B9258}"/>
                </a:ext>
              </a:extLst>
            </p:cNvPr>
            <p:cNvSpPr/>
            <p:nvPr/>
          </p:nvSpPr>
          <p:spPr>
            <a:xfrm>
              <a:off x="8849180" y="6232127"/>
              <a:ext cx="6685639" cy="8501789"/>
            </a:xfrm>
            <a:custGeom>
              <a:avLst/>
              <a:gdLst>
                <a:gd name="connsiteX0" fmla="*/ 0 w 6685639"/>
                <a:gd name="connsiteY0" fmla="*/ 0 h 2854800"/>
                <a:gd name="connsiteX1" fmla="*/ 6685639 w 6685639"/>
                <a:gd name="connsiteY1" fmla="*/ 0 h 2854800"/>
                <a:gd name="connsiteX2" fmla="*/ 6685639 w 6685639"/>
                <a:gd name="connsiteY2" fmla="*/ 2854800 h 2854800"/>
                <a:gd name="connsiteX3" fmla="*/ 0 w 6685639"/>
                <a:gd name="connsiteY3" fmla="*/ 2854800 h 2854800"/>
                <a:gd name="connsiteX4" fmla="*/ 0 w 6685639"/>
                <a:gd name="connsiteY4" fmla="*/ 0 h 285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5639" h="2854800">
                  <a:moveTo>
                    <a:pt x="0" y="0"/>
                  </a:moveTo>
                  <a:lnTo>
                    <a:pt x="6685639" y="0"/>
                  </a:lnTo>
                  <a:lnTo>
                    <a:pt x="6685639" y="2854800"/>
                  </a:lnTo>
                  <a:lnTo>
                    <a:pt x="0" y="28548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1688167"/>
                <a:satOff val="-7524"/>
                <a:lumOff val="-357"/>
                <a:alphaOff val="0"/>
              </a:schemeClr>
            </a:lnRef>
            <a:fillRef idx="1">
              <a:schemeClr val="accent2">
                <a:tint val="40000"/>
                <a:alpha val="90000"/>
                <a:hueOff val="-1688167"/>
                <a:satOff val="-7524"/>
                <a:lumOff val="-357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1688167"/>
                <a:satOff val="-7524"/>
                <a:lumOff val="-35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213360" rIns="284480" bIns="320040" numCol="1" spcCol="1270" anchor="t" anchorCtr="0">
              <a:noAutofit/>
            </a:bodyPr>
            <a:lstStyle/>
            <a:p>
              <a:pPr marL="285750" lvl="1" indent="-285750" algn="just" defTabSz="1778000">
                <a:lnSpc>
                  <a:spcPct val="90000"/>
                </a:lnSpc>
                <a:spcAft>
                  <a:spcPct val="15000"/>
                </a:spcAft>
                <a:buChar char="•"/>
              </a:pPr>
              <a:r>
                <a:rPr lang="es-ES_tradnl" sz="3200" b="0" dirty="0">
                  <a:solidFill>
                    <a:schemeClr val="tx1"/>
                  </a:solidFill>
                </a:rPr>
                <a:t>La producción de alimentos en las comunidades de la Sierra Tarahumara contribuirá a la estabilidad y competitividad económica de la región, al mejoramiento del bienestar de los productores y al desarrollo regional en general. </a:t>
              </a:r>
              <a:endParaRPr lang="es-ES_tradnl" sz="3200" b="0" dirty="0" smtClean="0">
                <a:solidFill>
                  <a:schemeClr val="tx1"/>
                </a:solidFill>
              </a:endParaRPr>
            </a:p>
            <a:p>
              <a:pPr marL="285750" lvl="1" indent="-285750" defTabSz="1778000">
                <a:lnSpc>
                  <a:spcPct val="90000"/>
                </a:lnSpc>
                <a:spcAft>
                  <a:spcPct val="15000"/>
                </a:spcAft>
                <a:buChar char="•"/>
              </a:pPr>
              <a:endParaRPr lang="es-ES_tradnl" sz="3200" b="0" dirty="0" smtClean="0">
                <a:solidFill>
                  <a:schemeClr val="tx1"/>
                </a:solidFill>
              </a:endParaRPr>
            </a:p>
            <a:p>
              <a:pPr marL="285750" lvl="1" indent="-285750" defTabSz="1778000">
                <a:lnSpc>
                  <a:spcPct val="90000"/>
                </a:lnSpc>
                <a:spcAft>
                  <a:spcPct val="15000"/>
                </a:spcAft>
                <a:buChar char="•"/>
              </a:pPr>
              <a:r>
                <a:rPr lang="es-ES_tradnl" sz="3200" b="0" dirty="0" smtClean="0">
                  <a:solidFill>
                    <a:schemeClr val="tx1"/>
                  </a:solidFill>
                </a:rPr>
                <a:t>Al producir nuestros alimentos la ganancia es integral, ya que estamos obteniendo una soberanía alimentaria, lo que conlleva a reducir el costo para alimentar sanamente a nuestras generaciones. </a:t>
              </a:r>
              <a:endParaRPr lang="es-MX" sz="3200" dirty="0" smtClean="0">
                <a:solidFill>
                  <a:schemeClr val="tx1"/>
                </a:solidFill>
              </a:endParaRPr>
            </a:p>
            <a:p>
              <a:pPr marL="285750" lvl="1" indent="-285750" defTabSz="1778000">
                <a:lnSpc>
                  <a:spcPct val="90000"/>
                </a:lnSpc>
                <a:spcAft>
                  <a:spcPct val="15000"/>
                </a:spcAft>
                <a:buChar char="•"/>
              </a:pPr>
              <a:endParaRPr lang="es-MX" sz="3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" name="Forma libre: forma 8">
              <a:extLst>
                <a:ext uri="{FF2B5EF4-FFF2-40B4-BE49-F238E27FC236}">
                  <a16:creationId xmlns:a16="http://schemas.microsoft.com/office/drawing/2014/main" xmlns="" id="{EA6F1DCF-F1C2-4EF4-8A63-D81844B6D35E}"/>
                </a:ext>
              </a:extLst>
            </p:cNvPr>
            <p:cNvSpPr/>
            <p:nvPr/>
          </p:nvSpPr>
          <p:spPr>
            <a:xfrm>
              <a:off x="16470809" y="4360128"/>
              <a:ext cx="6685639" cy="1872000"/>
            </a:xfrm>
            <a:custGeom>
              <a:avLst/>
              <a:gdLst>
                <a:gd name="connsiteX0" fmla="*/ 0 w 6685639"/>
                <a:gd name="connsiteY0" fmla="*/ 0 h 1872000"/>
                <a:gd name="connsiteX1" fmla="*/ 6685639 w 6685639"/>
                <a:gd name="connsiteY1" fmla="*/ 0 h 1872000"/>
                <a:gd name="connsiteX2" fmla="*/ 6685639 w 6685639"/>
                <a:gd name="connsiteY2" fmla="*/ 1872000 h 1872000"/>
                <a:gd name="connsiteX3" fmla="*/ 0 w 6685639"/>
                <a:gd name="connsiteY3" fmla="*/ 1872000 h 1872000"/>
                <a:gd name="connsiteX4" fmla="*/ 0 w 6685639"/>
                <a:gd name="connsiteY4" fmla="*/ 0 h 18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5639" h="1872000">
                  <a:moveTo>
                    <a:pt x="0" y="0"/>
                  </a:moveTo>
                  <a:lnTo>
                    <a:pt x="6685639" y="0"/>
                  </a:lnTo>
                  <a:lnTo>
                    <a:pt x="6685639" y="1872000"/>
                  </a:lnTo>
                  <a:lnTo>
                    <a:pt x="0" y="1872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4142178"/>
                <a:satOff val="-15113"/>
                <a:lumOff val="3334"/>
                <a:alphaOff val="0"/>
              </a:schemeClr>
            </a:lnRef>
            <a:fillRef idx="1">
              <a:schemeClr val="accent2">
                <a:hueOff val="-4142178"/>
                <a:satOff val="-15113"/>
                <a:lumOff val="3334"/>
                <a:alphaOff val="0"/>
              </a:schemeClr>
            </a:fillRef>
            <a:effectRef idx="0">
              <a:schemeClr val="accent2">
                <a:hueOff val="-4142178"/>
                <a:satOff val="-15113"/>
                <a:lumOff val="333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2280" tIns="264160" rIns="462280" bIns="26416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6500" b="0" kern="1200" dirty="0">
                  <a:solidFill>
                    <a:schemeClr val="tx1"/>
                  </a:solidFill>
                  <a:latin typeface="Proxima Nova Bl" panose="02000506030000020004" pitchFamily="50" charset="0"/>
                  <a:cs typeface="Gotham Medium" pitchFamily="2" charset="0"/>
                </a:rPr>
                <a:t>Ambiental</a:t>
              </a:r>
            </a:p>
          </p:txBody>
        </p:sp>
        <p:sp>
          <p:nvSpPr>
            <p:cNvPr id="12" name="Forma libre: forma 9">
              <a:extLst>
                <a:ext uri="{FF2B5EF4-FFF2-40B4-BE49-F238E27FC236}">
                  <a16:creationId xmlns:a16="http://schemas.microsoft.com/office/drawing/2014/main" xmlns="" id="{4C0A1538-5726-48AC-8C04-012D420C5734}"/>
                </a:ext>
              </a:extLst>
            </p:cNvPr>
            <p:cNvSpPr/>
            <p:nvPr/>
          </p:nvSpPr>
          <p:spPr>
            <a:xfrm>
              <a:off x="16470809" y="6232128"/>
              <a:ext cx="6685639" cy="7259586"/>
            </a:xfrm>
            <a:custGeom>
              <a:avLst/>
              <a:gdLst>
                <a:gd name="connsiteX0" fmla="*/ 0 w 6685639"/>
                <a:gd name="connsiteY0" fmla="*/ 0 h 2854800"/>
                <a:gd name="connsiteX1" fmla="*/ 6685639 w 6685639"/>
                <a:gd name="connsiteY1" fmla="*/ 0 h 2854800"/>
                <a:gd name="connsiteX2" fmla="*/ 6685639 w 6685639"/>
                <a:gd name="connsiteY2" fmla="*/ 2854800 h 2854800"/>
                <a:gd name="connsiteX3" fmla="*/ 0 w 6685639"/>
                <a:gd name="connsiteY3" fmla="*/ 2854800 h 2854800"/>
                <a:gd name="connsiteX4" fmla="*/ 0 w 6685639"/>
                <a:gd name="connsiteY4" fmla="*/ 0 h 285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5639" h="2854800">
                  <a:moveTo>
                    <a:pt x="0" y="0"/>
                  </a:moveTo>
                  <a:lnTo>
                    <a:pt x="6685639" y="0"/>
                  </a:lnTo>
                  <a:lnTo>
                    <a:pt x="6685639" y="2854800"/>
                  </a:lnTo>
                  <a:lnTo>
                    <a:pt x="0" y="28548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3376333"/>
                <a:satOff val="-15048"/>
                <a:lumOff val="-714"/>
                <a:alphaOff val="0"/>
              </a:schemeClr>
            </a:lnRef>
            <a:fillRef idx="1">
              <a:schemeClr val="accent2">
                <a:tint val="40000"/>
                <a:alpha val="90000"/>
                <a:hueOff val="-3376333"/>
                <a:satOff val="-15048"/>
                <a:lumOff val="-714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3376333"/>
                <a:satOff val="-15048"/>
                <a:lumOff val="-71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213360" rIns="284480" bIns="320040" numCol="1" spcCol="1270" anchor="t" anchorCtr="0">
              <a:noAutofit/>
            </a:bodyPr>
            <a:lstStyle/>
            <a:p>
              <a:pPr marL="285750" lvl="1" indent="-28575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s-ES" sz="4000" b="0" kern="1200" dirty="0">
                <a:solidFill>
                  <a:schemeClr val="tx1"/>
                </a:solidFill>
                <a:latin typeface="Proxima Nova Rg" panose="02000506030000020004" pitchFamily="50" charset="0"/>
                <a:cs typeface="Gotham Medium" pitchFamily="2" charset="0"/>
              </a:endParaRPr>
            </a:p>
          </p:txBody>
        </p:sp>
      </p:grpSp>
      <p:sp>
        <p:nvSpPr>
          <p:cNvPr id="13" name="Títulos">
            <a:extLst>
              <a:ext uri="{FF2B5EF4-FFF2-40B4-BE49-F238E27FC236}">
                <a16:creationId xmlns:a16="http://schemas.microsoft.com/office/drawing/2014/main" xmlns="" id="{CFDC239F-8484-4F5C-9DE0-8CE93C16D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908" y="386623"/>
            <a:ext cx="3224315" cy="10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eaLnBrk="1"/>
            <a:r>
              <a:rPr lang="es-MX" altLang="en-US" sz="6000" b="0" dirty="0">
                <a:solidFill>
                  <a:schemeClr val="tx1"/>
                </a:solidFill>
                <a:latin typeface="Proxima Nova Bl" panose="02000506030000020004" pitchFamily="50" charset="0"/>
                <a:sym typeface="Gotham Bold" pitchFamily="2" charset="0"/>
              </a:rPr>
              <a:t>Impactos</a:t>
            </a:r>
          </a:p>
        </p:txBody>
      </p:sp>
      <p:sp>
        <p:nvSpPr>
          <p:cNvPr id="14" name="Forma libre: forma 7">
            <a:extLst>
              <a:ext uri="{FF2B5EF4-FFF2-40B4-BE49-F238E27FC236}">
                <a16:creationId xmlns:a16="http://schemas.microsoft.com/office/drawing/2014/main" xmlns="" id="{16A77D6C-1705-4A9C-867C-4A82B19B9258}"/>
              </a:ext>
            </a:extLst>
          </p:cNvPr>
          <p:cNvSpPr/>
          <p:nvPr/>
        </p:nvSpPr>
        <p:spPr>
          <a:xfrm>
            <a:off x="16385166" y="3632337"/>
            <a:ext cx="6685639" cy="8384872"/>
          </a:xfrm>
          <a:custGeom>
            <a:avLst/>
            <a:gdLst>
              <a:gd name="connsiteX0" fmla="*/ 0 w 6685639"/>
              <a:gd name="connsiteY0" fmla="*/ 0 h 2854800"/>
              <a:gd name="connsiteX1" fmla="*/ 6685639 w 6685639"/>
              <a:gd name="connsiteY1" fmla="*/ 0 h 2854800"/>
              <a:gd name="connsiteX2" fmla="*/ 6685639 w 6685639"/>
              <a:gd name="connsiteY2" fmla="*/ 2854800 h 2854800"/>
              <a:gd name="connsiteX3" fmla="*/ 0 w 6685639"/>
              <a:gd name="connsiteY3" fmla="*/ 2854800 h 2854800"/>
              <a:gd name="connsiteX4" fmla="*/ 0 w 6685639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5639" h="2854800">
                <a:moveTo>
                  <a:pt x="0" y="0"/>
                </a:moveTo>
                <a:lnTo>
                  <a:pt x="6685639" y="0"/>
                </a:lnTo>
                <a:lnTo>
                  <a:pt x="6685639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-1688167"/>
              <a:satOff val="-7524"/>
              <a:lumOff val="-357"/>
              <a:alphaOff val="0"/>
            </a:schemeClr>
          </a:lnRef>
          <a:fillRef idx="1">
            <a:schemeClr val="accent2">
              <a:tint val="40000"/>
              <a:alpha val="90000"/>
              <a:hueOff val="-1688167"/>
              <a:satOff val="-7524"/>
              <a:lumOff val="-357"/>
              <a:alphaOff val="0"/>
            </a:schemeClr>
          </a:fillRef>
          <a:effectRef idx="0">
            <a:schemeClr val="accent2">
              <a:tint val="40000"/>
              <a:alpha val="90000"/>
              <a:hueOff val="-1688167"/>
              <a:satOff val="-7524"/>
              <a:lumOff val="-35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0" tIns="213360" rIns="284480" bIns="320040" numCol="1" spcCol="1270" anchor="t" anchorCtr="0">
            <a:noAutofit/>
          </a:bodyPr>
          <a:lstStyle/>
          <a:p>
            <a:r>
              <a:rPr lang="es-MX" sz="3200" dirty="0" smtClean="0">
                <a:solidFill>
                  <a:schemeClr val="tx1"/>
                </a:solidFill>
              </a:rPr>
              <a:t>La </a:t>
            </a:r>
            <a:r>
              <a:rPr lang="es-MX" sz="3200" dirty="0">
                <a:solidFill>
                  <a:schemeClr val="tx1"/>
                </a:solidFill>
              </a:rPr>
              <a:t>agricultura </a:t>
            </a:r>
            <a:r>
              <a:rPr lang="es-MX" sz="3200" dirty="0" smtClean="0">
                <a:solidFill>
                  <a:schemeClr val="tx1"/>
                </a:solidFill>
              </a:rPr>
              <a:t>ecológica </a:t>
            </a:r>
            <a:r>
              <a:rPr lang="es-MX" sz="3200" dirty="0">
                <a:solidFill>
                  <a:schemeClr val="tx1"/>
                </a:solidFill>
              </a:rPr>
              <a:t>es un sistema </a:t>
            </a:r>
            <a:r>
              <a:rPr lang="es-MX" sz="3200" dirty="0" smtClean="0">
                <a:solidFill>
                  <a:schemeClr val="tx1"/>
                </a:solidFill>
              </a:rPr>
              <a:t>de cultivo sustentable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dirty="0" smtClean="0">
              <a:solidFill>
                <a:schemeClr val="tx1"/>
              </a:solidFill>
            </a:endParaRPr>
          </a:p>
          <a:p>
            <a:r>
              <a:rPr lang="es-MX" sz="3200" dirty="0" smtClean="0">
                <a:solidFill>
                  <a:schemeClr val="tx1"/>
                </a:solidFill>
              </a:rPr>
              <a:t>Los objetivos </a:t>
            </a:r>
            <a:r>
              <a:rPr lang="es-MX" sz="3200" dirty="0">
                <a:solidFill>
                  <a:schemeClr val="tx1"/>
                </a:solidFill>
              </a:rPr>
              <a:t>de la agricultura </a:t>
            </a:r>
            <a:r>
              <a:rPr lang="es-MX" sz="3200" dirty="0" smtClean="0">
                <a:solidFill>
                  <a:schemeClr val="tx1"/>
                </a:solidFill>
              </a:rPr>
              <a:t>a promover </a:t>
            </a:r>
            <a:r>
              <a:rPr lang="es-MX" sz="3200" dirty="0">
                <a:solidFill>
                  <a:schemeClr val="tx1"/>
                </a:solidFill>
              </a:rPr>
              <a:t>son</a:t>
            </a:r>
            <a:r>
              <a:rPr lang="es-MX" sz="3200" dirty="0" smtClean="0">
                <a:solidFill>
                  <a:schemeClr val="tx1"/>
                </a:solidFill>
              </a:rPr>
              <a:t>:</a:t>
            </a:r>
          </a:p>
          <a:p>
            <a:endParaRPr lang="es-MX" sz="14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 smtClean="0">
                <a:solidFill>
                  <a:schemeClr val="tx1"/>
                </a:solidFill>
              </a:rPr>
              <a:t>Impulsar  ecosistemas sanos;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16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 smtClean="0">
                <a:solidFill>
                  <a:schemeClr val="tx1"/>
                </a:solidFill>
              </a:rPr>
              <a:t>Cuidar </a:t>
            </a:r>
            <a:r>
              <a:rPr lang="es-MX" sz="3200" dirty="0">
                <a:solidFill>
                  <a:schemeClr val="tx1"/>
                </a:solidFill>
              </a:rPr>
              <a:t>la fertilidad de </a:t>
            </a:r>
            <a:r>
              <a:rPr lang="es-MX" sz="3200" dirty="0" smtClean="0">
                <a:solidFill>
                  <a:schemeClr val="tx1"/>
                </a:solidFill>
              </a:rPr>
              <a:t>suelos;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16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 smtClean="0">
                <a:solidFill>
                  <a:schemeClr val="tx1"/>
                </a:solidFill>
              </a:rPr>
              <a:t>Producir </a:t>
            </a:r>
            <a:r>
              <a:rPr lang="es-MX" sz="3200" dirty="0">
                <a:solidFill>
                  <a:schemeClr val="tx1"/>
                </a:solidFill>
              </a:rPr>
              <a:t>alimentos </a:t>
            </a:r>
            <a:r>
              <a:rPr lang="es-MX" sz="3200" dirty="0" smtClean="0">
                <a:solidFill>
                  <a:schemeClr val="tx1"/>
                </a:solidFill>
              </a:rPr>
              <a:t>sanos;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16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 smtClean="0">
                <a:solidFill>
                  <a:schemeClr val="tx1"/>
                </a:solidFill>
              </a:rPr>
              <a:t>No utilizar insumos externos;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16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 smtClean="0">
                <a:solidFill>
                  <a:schemeClr val="tx1"/>
                </a:solidFill>
              </a:rPr>
              <a:t>Cuidar </a:t>
            </a:r>
            <a:r>
              <a:rPr lang="es-MX" sz="3200" dirty="0">
                <a:solidFill>
                  <a:schemeClr val="tx1"/>
                </a:solidFill>
              </a:rPr>
              <a:t>la </a:t>
            </a:r>
            <a:r>
              <a:rPr lang="es-MX" sz="3200" dirty="0" smtClean="0">
                <a:solidFill>
                  <a:schemeClr val="tx1"/>
                </a:solidFill>
              </a:rPr>
              <a:t>biodiversidad;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16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 smtClean="0">
                <a:solidFill>
                  <a:schemeClr val="tx1"/>
                </a:solidFill>
              </a:rPr>
              <a:t>Evitar </a:t>
            </a:r>
            <a:r>
              <a:rPr lang="es-MX" sz="3200" dirty="0">
                <a:solidFill>
                  <a:schemeClr val="tx1"/>
                </a:solidFill>
              </a:rPr>
              <a:t>la </a:t>
            </a:r>
            <a:r>
              <a:rPr lang="es-MX" sz="3200" dirty="0" smtClean="0">
                <a:solidFill>
                  <a:schemeClr val="tx1"/>
                </a:solidFill>
              </a:rPr>
              <a:t>contaminación;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16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 smtClean="0">
                <a:solidFill>
                  <a:schemeClr val="tx1"/>
                </a:solidFill>
              </a:rPr>
              <a:t>Permitir el trabajo saludable;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16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 smtClean="0">
                <a:solidFill>
                  <a:schemeClr val="tx1"/>
                </a:solidFill>
              </a:rPr>
              <a:t>Cuidar el Planeta</a:t>
            </a:r>
            <a:endParaRPr lang="es-MX" sz="3200" dirty="0">
              <a:solidFill>
                <a:schemeClr val="tx1"/>
              </a:solidFill>
            </a:endParaRPr>
          </a:p>
          <a:p>
            <a:pPr marL="285750" lvl="1" indent="-285750" defTabSz="1778000">
              <a:lnSpc>
                <a:spcPct val="90000"/>
              </a:lnSpc>
              <a:spcAft>
                <a:spcPct val="15000"/>
              </a:spcAft>
              <a:buChar char="•"/>
            </a:pPr>
            <a:endParaRPr lang="es-ES" sz="2800" kern="1200" dirty="0">
              <a:solidFill>
                <a:schemeClr val="tx1"/>
              </a:solidFill>
              <a:latin typeface="Proxima Nova Rg" panose="02000506030000020004" pitchFamily="50" charset="0"/>
              <a:cs typeface="Gotham Medium" pitchFamily="2" charset="0"/>
            </a:endParaRPr>
          </a:p>
        </p:txBody>
      </p:sp>
      <p:pic>
        <p:nvPicPr>
          <p:cNvPr id="15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9733" y="12147008"/>
            <a:ext cx="2420878" cy="103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33590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866512" y="11410306"/>
            <a:ext cx="5176329" cy="194710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3" name="Picture 2" descr="C:\Users\dell\Desktop\Screen_shot_2012-03-16_at_10.18.0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75"/>
          <a:stretch/>
        </p:blipFill>
        <p:spPr bwMode="auto">
          <a:xfrm>
            <a:off x="9790950" y="2416063"/>
            <a:ext cx="14251891" cy="878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uadroTexto 23"/>
          <p:cNvSpPr txBox="1"/>
          <p:nvPr/>
        </p:nvSpPr>
        <p:spPr>
          <a:xfrm>
            <a:off x="287867" y="2294024"/>
            <a:ext cx="9330265" cy="10074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MX" sz="3600" dirty="0" smtClean="0"/>
              <a:t>VISION</a:t>
            </a:r>
            <a:r>
              <a:rPr lang="es-ES_tradnl" sz="3600" dirty="0" smtClean="0"/>
              <a:t>.</a:t>
            </a:r>
          </a:p>
          <a:p>
            <a:endParaRPr lang="es-ES_tradnl" sz="3600" dirty="0"/>
          </a:p>
          <a:p>
            <a:r>
              <a:rPr lang="es-MX" sz="3600" dirty="0"/>
              <a:t>F</a:t>
            </a:r>
            <a:r>
              <a:rPr lang="es-MX" sz="3600" dirty="0" smtClean="0"/>
              <a:t>ormacion de expertos certificados para la produccion de alimentos sanos en las distintos microclimas de la sierra  de tarahumara.</a:t>
            </a:r>
          </a:p>
          <a:p>
            <a:endParaRPr lang="es-ES_tradnl" sz="3600" dirty="0"/>
          </a:p>
          <a:p>
            <a:r>
              <a:rPr lang="es-MX" sz="3600" dirty="0" smtClean="0"/>
              <a:t>ACTIVIDADES REALIZADAS</a:t>
            </a:r>
          </a:p>
          <a:p>
            <a:endParaRPr lang="es-ES_tradnl" sz="3600" dirty="0" smtClean="0"/>
          </a:p>
          <a:p>
            <a:r>
              <a:rPr lang="es-MX" sz="3600" dirty="0"/>
              <a:t>C</a:t>
            </a:r>
            <a:r>
              <a:rPr lang="es-MX" sz="3600" dirty="0" smtClean="0"/>
              <a:t>ursos de capacitacion</a:t>
            </a:r>
            <a:endParaRPr lang="es-ES_tradnl" sz="3600" dirty="0" smtClean="0"/>
          </a:p>
          <a:p>
            <a:r>
              <a:rPr lang="es-MX" sz="3600" dirty="0"/>
              <a:t>P</a:t>
            </a:r>
            <a:r>
              <a:rPr lang="es-MX" sz="3600" dirty="0" smtClean="0"/>
              <a:t>roduccion de alimentos sanos</a:t>
            </a:r>
            <a:endParaRPr lang="es-ES_tradnl" sz="3600" dirty="0" smtClean="0"/>
          </a:p>
          <a:p>
            <a:r>
              <a:rPr lang="es-MX" sz="3600" dirty="0"/>
              <a:t>P</a:t>
            </a:r>
            <a:r>
              <a:rPr lang="es-MX" sz="3600" dirty="0" smtClean="0"/>
              <a:t>roduccion de semillas</a:t>
            </a:r>
            <a:endParaRPr lang="es-ES_tradnl" sz="3600" dirty="0" smtClean="0"/>
          </a:p>
          <a:p>
            <a:r>
              <a:rPr lang="es-MX" sz="3600" dirty="0"/>
              <a:t>P</a:t>
            </a:r>
            <a:r>
              <a:rPr lang="es-MX" sz="3600" dirty="0" smtClean="0"/>
              <a:t>roduccion de tecnologia </a:t>
            </a:r>
            <a:endParaRPr lang="es-ES_tradnl" sz="3600" dirty="0" smtClean="0"/>
          </a:p>
          <a:p>
            <a:r>
              <a:rPr lang="es-MX" sz="3600" dirty="0"/>
              <a:t>I</a:t>
            </a:r>
            <a:r>
              <a:rPr lang="es-MX" sz="3600" dirty="0" smtClean="0"/>
              <a:t>nvestigacion de nuevos cultivos Adaptables a la region</a:t>
            </a:r>
          </a:p>
          <a:p>
            <a:r>
              <a:rPr lang="es-MX" sz="3600" dirty="0"/>
              <a:t>A</a:t>
            </a:r>
            <a:r>
              <a:rPr lang="es-MX" sz="3600" dirty="0" smtClean="0"/>
              <a:t>gricultura de montaña</a:t>
            </a:r>
            <a:endParaRPr lang="es-ES_tradnl" sz="3600" dirty="0" smtClean="0"/>
          </a:p>
          <a:p>
            <a:pPr algn="ctr"/>
            <a:endParaRPr lang="es-ES_tradnl" sz="3600" dirty="0" smtClean="0"/>
          </a:p>
          <a:p>
            <a:pPr algn="ctr"/>
            <a:endParaRPr lang="es-ES_tradnl" sz="3600" dirty="0" smtClean="0"/>
          </a:p>
        </p:txBody>
      </p:sp>
      <p:pic>
        <p:nvPicPr>
          <p:cNvPr id="25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178" y="11674085"/>
            <a:ext cx="3792478" cy="161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92534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s">
            <a:extLst>
              <a:ext uri="{FF2B5EF4-FFF2-40B4-BE49-F238E27FC236}">
                <a16:creationId xmlns:a16="http://schemas.microsoft.com/office/drawing/2014/main" xmlns="" id="{AE93333B-8D2D-427F-A803-BF18FFA0C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240" y="1595765"/>
            <a:ext cx="3882079" cy="88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eaLnBrk="1"/>
            <a:r>
              <a:rPr lang="es-MX" altLang="en-US" sz="5100" b="0" dirty="0" smtClean="0">
                <a:solidFill>
                  <a:srgbClr val="308BD5"/>
                </a:solidFill>
                <a:latin typeface="Proxima Nova Bl" panose="02000506030000020004" pitchFamily="50" charset="0"/>
                <a:sym typeface="Gotham Bold" pitchFamily="2" charset="0"/>
              </a:rPr>
              <a:t>PRINCIPIOS</a:t>
            </a:r>
            <a:endParaRPr lang="es-MX" altLang="en-US" sz="5100" b="0" dirty="0">
              <a:solidFill>
                <a:srgbClr val="308BD5"/>
              </a:solidFill>
              <a:latin typeface="Proxima Nova Bl" panose="02000506030000020004" pitchFamily="50" charset="0"/>
              <a:sym typeface="Gotham Bold" pitchFamily="2" charset="0"/>
            </a:endParaRPr>
          </a:p>
        </p:txBody>
      </p:sp>
      <p:sp>
        <p:nvSpPr>
          <p:cNvPr id="5" name="Títulos">
            <a:extLst>
              <a:ext uri="{FF2B5EF4-FFF2-40B4-BE49-F238E27FC236}">
                <a16:creationId xmlns:a16="http://schemas.microsoft.com/office/drawing/2014/main" xmlns="" id="{2001197E-745A-471E-8C67-DCA708822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908" y="386623"/>
            <a:ext cx="17724604" cy="10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eaLnBrk="1"/>
            <a:r>
              <a:rPr lang="es-MX" altLang="en-US" sz="6000" b="0" dirty="0" smtClean="0">
                <a:solidFill>
                  <a:srgbClr val="FFFFFF"/>
                </a:solidFill>
                <a:latin typeface="Proxima Nova Bl" panose="02000506030000020004" pitchFamily="50" charset="0"/>
                <a:sym typeface="Gotham Bold" pitchFamily="2" charset="0"/>
              </a:rPr>
              <a:t>El Mètodo de Agricultura Biointensiva y Sustentable </a:t>
            </a:r>
            <a:endParaRPr lang="es-MX" altLang="en-US" sz="6000" b="0" dirty="0">
              <a:solidFill>
                <a:srgbClr val="FFFFFF"/>
              </a:solidFill>
              <a:latin typeface="Proxima Nova Bl" panose="02000506030000020004" pitchFamily="50" charset="0"/>
              <a:sym typeface="Gotham Bold" pitchFamily="2" charset="0"/>
            </a:endParaRPr>
          </a:p>
        </p:txBody>
      </p:sp>
      <p:pic>
        <p:nvPicPr>
          <p:cNvPr id="7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57" y="2692361"/>
            <a:ext cx="4846437" cy="317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SC027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2692361"/>
            <a:ext cx="4241800" cy="3181350"/>
          </a:xfrm>
          <a:prstGeom prst="rect">
            <a:avLst/>
          </a:prstGeom>
        </p:spPr>
      </p:pic>
      <p:pic>
        <p:nvPicPr>
          <p:cNvPr id="9" name="Picture 2" descr="Image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5933"/>
          <a:stretch>
            <a:fillRect/>
          </a:stretch>
        </p:blipFill>
        <p:spPr>
          <a:xfrm>
            <a:off x="10405037" y="2690532"/>
            <a:ext cx="4719766" cy="3181350"/>
          </a:xfrm>
          <a:prstGeom prst="rect">
            <a:avLst/>
          </a:prstGeom>
        </p:spPr>
      </p:pic>
      <p:pic>
        <p:nvPicPr>
          <p:cNvPr id="10" name="Picture 5" descr="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766" y="1917373"/>
            <a:ext cx="2542845" cy="395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SC064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7"/>
          <a:stretch>
            <a:fillRect/>
          </a:stretch>
        </p:blipFill>
        <p:spPr>
          <a:xfrm>
            <a:off x="19798603" y="2675590"/>
            <a:ext cx="4244238" cy="3183179"/>
          </a:xfrm>
          <a:prstGeom prst="rect">
            <a:avLst/>
          </a:prstGeom>
        </p:spPr>
      </p:pic>
      <p:pic>
        <p:nvPicPr>
          <p:cNvPr id="12" name="Picture 5" descr="m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r="7144"/>
          <a:stretch>
            <a:fillRect/>
          </a:stretch>
        </p:blipFill>
        <p:spPr bwMode="auto">
          <a:xfrm>
            <a:off x="312410" y="7103041"/>
            <a:ext cx="6365025" cy="444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Scan00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020" y="7103042"/>
            <a:ext cx="7196365" cy="444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SC0488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2" r="4918" b="6557"/>
          <a:stretch>
            <a:fillRect/>
          </a:stretch>
        </p:blipFill>
        <p:spPr bwMode="auto">
          <a:xfrm>
            <a:off x="15053224" y="7103042"/>
            <a:ext cx="9212243" cy="444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-3070321" y="6050766"/>
            <a:ext cx="1145588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es-ES_tradnl" sz="2800" dirty="0" smtClean="0"/>
              <a:t>DOBLE EXCAVACIÓN</a:t>
            </a:r>
            <a:endParaRPr lang="es-MX" sz="2800" dirty="0" smtClean="0"/>
          </a:p>
        </p:txBody>
      </p:sp>
      <p:sp>
        <p:nvSpPr>
          <p:cNvPr id="16" name="CuadroTexto 15"/>
          <p:cNvSpPr txBox="1"/>
          <p:nvPr/>
        </p:nvSpPr>
        <p:spPr>
          <a:xfrm>
            <a:off x="1764901" y="6056333"/>
            <a:ext cx="1145588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es-ES_tradnl" sz="2800" dirty="0" smtClean="0"/>
              <a:t>COMPOSTA</a:t>
            </a:r>
            <a:endParaRPr lang="es-MX" sz="2800" dirty="0" smtClean="0"/>
          </a:p>
        </p:txBody>
      </p:sp>
      <p:sp>
        <p:nvSpPr>
          <p:cNvPr id="17" name="CuadroTexto 16"/>
          <p:cNvSpPr txBox="1"/>
          <p:nvPr/>
        </p:nvSpPr>
        <p:spPr>
          <a:xfrm>
            <a:off x="6999786" y="6058125"/>
            <a:ext cx="1145588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es-MX" sz="2800" dirty="0" smtClean="0"/>
              <a:t>SIEMBRA CERCANA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1585282" y="6003297"/>
            <a:ext cx="1145588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es-MX" sz="2800" dirty="0" smtClean="0"/>
              <a:t>ASOCIACIÓN DE PLANTAS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6324621" y="6023120"/>
            <a:ext cx="1145588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es-MX" sz="2800" dirty="0" smtClean="0"/>
              <a:t>CULTIVOS DE CARBONO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-3012261" y="12039797"/>
            <a:ext cx="1145588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es-MX" sz="2800" dirty="0" smtClean="0"/>
              <a:t>CULTIVOS DE CALORÍAS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4580603" y="11755722"/>
            <a:ext cx="1145588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es-MX" sz="2800" dirty="0" smtClean="0"/>
              <a:t>INTEGRALIDAD DEL MÉTODO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9229294" y="11758706"/>
            <a:ext cx="4813547" cy="159870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5124803" y="11732020"/>
            <a:ext cx="1145588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MX" sz="2800" dirty="0" smtClean="0"/>
              <a:t>RESULTADO</a:t>
            </a:r>
            <a:endParaRPr lang="es-MX" sz="2000" dirty="0"/>
          </a:p>
          <a:p>
            <a:r>
              <a:rPr lang="es-MX" sz="2000" dirty="0" smtClean="0"/>
              <a:t>MICROCLIMAS CON SUELOS RESTAURADOS</a:t>
            </a:r>
            <a:endParaRPr lang="es-MX" sz="2800" dirty="0" smtClean="0"/>
          </a:p>
        </p:txBody>
      </p:sp>
      <p:pic>
        <p:nvPicPr>
          <p:cNvPr id="23" name="Imagen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3467" y="12067658"/>
            <a:ext cx="2607144" cy="111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32466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3469</TotalTime>
  <Words>283</Words>
  <Application>Microsoft Office PowerPoint</Application>
  <PresentationFormat>Personalizado</PresentationFormat>
  <Paragraphs>62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White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Davila</dc:creator>
  <cp:lastModifiedBy>Carolina López</cp:lastModifiedBy>
  <cp:revision>86</cp:revision>
  <dcterms:modified xsi:type="dcterms:W3CDTF">2018-10-15T19:13:33Z</dcterms:modified>
</cp:coreProperties>
</file>