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5143500" cx="9144000"/>
  <p:notesSz cx="6858000" cy="9144000"/>
  <p:embeddedFontLst>
    <p:embeddedFont>
      <p:font typeface="Roboto"/>
      <p:regular r:id="rId89"/>
      <p:bold r:id="rId90"/>
      <p:italic r:id="rId91"/>
      <p:boldItalic r:id="rId92"/>
    </p:embeddedFont>
    <p:embeddedFont>
      <p:font typeface="Average"/>
      <p:regular r:id="rId93"/>
    </p:embeddedFont>
    <p:embeddedFont>
      <p:font typeface="Alegreya Regular"/>
      <p:bold r:id="rId94"/>
      <p:boldItalic r:id="rId95"/>
    </p:embeddedFont>
    <p:embeddedFont>
      <p:font typeface="Zilla Slab"/>
      <p:regular r:id="rId96"/>
      <p:bold r:id="rId97"/>
      <p:italic r:id="rId98"/>
    </p:embeddedFont>
    <p:embeddedFont>
      <p:font typeface="Oswald"/>
      <p:regular r:id="rId99"/>
      <p:bold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0" Type="http://schemas.openxmlformats.org/officeDocument/2006/relationships/font" Target="fonts/Oswa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AlegreyaRegular-boldItalic.fntdata"/><Relationship Id="rId94" Type="http://schemas.openxmlformats.org/officeDocument/2006/relationships/font" Target="fonts/AlegreyaRegular-bold.fntdata"/><Relationship Id="rId97" Type="http://schemas.openxmlformats.org/officeDocument/2006/relationships/font" Target="fonts/ZillaSlab-bold.fntdata"/><Relationship Id="rId96" Type="http://schemas.openxmlformats.org/officeDocument/2006/relationships/font" Target="fonts/ZillaSlab-regular.fntdata"/><Relationship Id="rId11" Type="http://schemas.openxmlformats.org/officeDocument/2006/relationships/slide" Target="slides/slide6.xml"/><Relationship Id="rId99" Type="http://schemas.openxmlformats.org/officeDocument/2006/relationships/font" Target="fonts/Oswald-regular.fntdata"/><Relationship Id="rId10" Type="http://schemas.openxmlformats.org/officeDocument/2006/relationships/slide" Target="slides/slide5.xml"/><Relationship Id="rId98" Type="http://schemas.openxmlformats.org/officeDocument/2006/relationships/font" Target="fonts/ZillaSlab-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Average-regular.fntdata"/><Relationship Id="rId92"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font" Target="fonts/Roboto-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d7f40d9a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d7f40d9a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bd7f40d9a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bd7f40d9a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d7f40d9a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d7f40d9a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d7f40d9a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d7f40d9a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bd7f40d9a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bd7f40d9a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bd7f40d9a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bd7f40d9a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d7f40d9a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d7f40d9a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d7f40d9a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bd7f40d9a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be301037e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be301037e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50c4e4925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50c4e4925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ba21ff85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ba21ff85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50c4e492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50c4e492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b70a8cf70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b70a8cf70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be301037e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abe301037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be301037e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be301037e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bac6aeb5d7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bac6aeb5d7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ac6aeb5d7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ac6aeb5d7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c2bc0ac4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c2bc0ac4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bc2bc0ac4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bc2bc0ac4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70a8cf70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b70a8cf70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70a8cf70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70a8cf70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bfc32a0b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bfc32a0b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be301037e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be301037e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abe301037e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abe301037e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abe301037e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abe301037e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ba33458f4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ba33458f4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ccde093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bccde093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bd0d86bbef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bd0d86bbef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b50c4e492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b50c4e492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bc2bc0ac4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bc2bc0ac4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b50c4e49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b50c4e49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b50c4e492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b50c4e492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fc32a0bd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fc32a0bd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b70a8cf707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b70a8cf707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b50c4e492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b50c4e492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ba33458f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ba33458f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70a8cf70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b70a8cf70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ba33458f4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ba33458f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a33458f4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ba33458f4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a33458f4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ba33458f4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50c4e492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b50c4e492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b70a8cf707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b70a8cf707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b616ceba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b616ceba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c28759e3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c28759e3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b616cebab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b616cebab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78c29585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8c29585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b70a8cf707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b70a8cf707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78c295855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8c295855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b51fd619e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b51fd619e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latin typeface="Cambria"/>
                <a:ea typeface="Cambria"/>
                <a:cs typeface="Cambria"/>
                <a:sym typeface="Cambria"/>
              </a:rPr>
              <a:t>When we use the phrase “</a:t>
            </a:r>
            <a:r>
              <a:rPr lang="en" sz="1050">
                <a:latin typeface="Cambria"/>
                <a:ea typeface="Cambria"/>
                <a:cs typeface="Cambria"/>
                <a:sym typeface="Cambria"/>
              </a:rPr>
              <a:t>taking time away from our children," even when this time away is work---which, as you so beautifully articulate, is a mental health and creative necessity for many mothers. Yet I do not usually hear fathers say they are taking time away from their kids; absences are couched more in terms of duty, or doing it for the kids, or having a noble job, etc. I wonder if those of us who use this language of taking away could act less like our normal lives are a sabbatical to justify, and more like just what we do. You are a professor, you are a mother; we go to work, we come back home. Just as our kids are not taking time away from us when they are bettering themselves at school, or extracurricular activities, we are not taking time away from them by doing what we do. While time is a limited resource, and our children grow so quickly, much attention and care can be packed into small moments so as to make them seem eternal---listening to a song together, picking a flower, blowing dandelions. I might be "down for the count" for hours or *gasp* occasionally reading for pleasure, but this is no different from my kids playing and reading to themselves. Then we all come back together the better for it, bringing our whole selves into small together moments.</a:t>
            </a:r>
            <a:endParaRPr sz="1000">
              <a:latin typeface="Cambria"/>
              <a:ea typeface="Cambria"/>
              <a:cs typeface="Cambria"/>
              <a:sym typeface="Cambri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b51fd619e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b51fd619e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abe301037e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abe301037e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abe3010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abe3010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b70a8cf70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b70a8cf70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b70a8cf707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b70a8cf707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bfc32a0bd0_1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bfc32a0bd0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b70a8cf70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b70a8cf70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78cb71714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78cb71714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78cb71714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78cb71714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abe301037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abe301037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abe30103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abe30103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b51fd619e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b51fd619e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bc2a1b6ce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bc2a1b6c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bc2a1b6ce3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bc2a1b6ce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bc2a1b6ce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bc2a1b6ce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bc2a1b6ce3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bc2a1b6ce3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d7f40d9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d7f40d9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ba21ff850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ba21ff85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ba21ff850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ba21ff850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abe301037e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abe301037e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abe301037e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abe301037e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b50c4e492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b50c4e492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bfe33842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bfe33842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bfe33842f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bfe33842f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bfe33842f1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bfe33842f1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bfe33842f1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bfe33842f1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bfe33842f1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bfe33842f1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d7f40d9a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bd7f40d9a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bfe33842f1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bfe33842f1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bfe33842f1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bfe33842f1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bfe33842f1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bfe33842f1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bfbd87b0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bfbd87b0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d7f40d9a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d7f40d9a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1pPr>
            <a:lvl2pPr lvl="1">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2pPr>
            <a:lvl3pPr lvl="2">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3pPr>
            <a:lvl4pPr lvl="3">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4pPr>
            <a:lvl5pPr lvl="4">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5pPr>
            <a:lvl6pPr lvl="5">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6pPr>
            <a:lvl7pPr lvl="6">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7pPr>
            <a:lvl8pPr lvl="7">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8pPr>
            <a:lvl9pPr lvl="8">
              <a:spcBef>
                <a:spcPts val="0"/>
              </a:spcBef>
              <a:spcAft>
                <a:spcPts val="0"/>
              </a:spcAft>
              <a:buClr>
                <a:schemeClr val="dk1"/>
              </a:buClr>
              <a:buSzPts val="3000"/>
              <a:buFont typeface="Cambria"/>
              <a:buNone/>
              <a:defRPr sz="3000">
                <a:solidFill>
                  <a:schemeClr val="dk1"/>
                </a:solidFill>
                <a:latin typeface="Cambria"/>
                <a:ea typeface="Cambria"/>
                <a:cs typeface="Cambria"/>
                <a:sym typeface="Cambri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FFFFFF"/>
              </a:buClr>
              <a:buSzPts val="1800"/>
              <a:buFont typeface="Cambria"/>
              <a:buChar char="●"/>
              <a:defRPr sz="1800">
                <a:solidFill>
                  <a:srgbClr val="FFFFFF"/>
                </a:solidFill>
                <a:latin typeface="Cambria"/>
                <a:ea typeface="Cambria"/>
                <a:cs typeface="Cambria"/>
                <a:sym typeface="Cambria"/>
              </a:defRPr>
            </a:lvl1pPr>
            <a:lvl2pPr indent="-317500" lvl="1" marL="9144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2pPr>
            <a:lvl3pPr indent="-317500" lvl="2" marL="13716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3pPr>
            <a:lvl4pPr indent="-317500" lvl="3" marL="18288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4pPr>
            <a:lvl5pPr indent="-317500" lvl="4" marL="22860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5pPr>
            <a:lvl6pPr indent="-317500" lvl="5" marL="27432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6pPr>
            <a:lvl7pPr indent="-317500" lvl="6" marL="32004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7pPr>
            <a:lvl8pPr indent="-317500" lvl="7" marL="36576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8pPr>
            <a:lvl9pPr indent="-317500" lvl="8" marL="4114800">
              <a:lnSpc>
                <a:spcPct val="115000"/>
              </a:lnSpc>
              <a:spcBef>
                <a:spcPts val="0"/>
              </a:spcBef>
              <a:spcAft>
                <a:spcPts val="0"/>
              </a:spcAft>
              <a:buClr>
                <a:srgbClr val="FFFFFF"/>
              </a:buClr>
              <a:buSzPts val="1400"/>
              <a:buFont typeface="Cambria"/>
              <a:buChar char="■"/>
              <a:defRPr>
                <a:solidFill>
                  <a:srgbClr val="FFFFFF"/>
                </a:solidFill>
                <a:latin typeface="Cambria"/>
                <a:ea typeface="Cambria"/>
                <a:cs typeface="Cambria"/>
                <a:sym typeface="Cambria"/>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hyperlink" Target="https://www.psychologytoday.com/gb/blog/the-mating-game/202006/is-there-gender-hierarch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8_myAQG48cQ" TargetMode="Externa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genderedinnovations.stanford.edu/terms/gender.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ons.gov.uk/economy/environmentalaccounts/articles/whatisthedifferencebetweensexandgender/2019-02-21" TargetMode="External"/><Relationship Id="rId4" Type="http://schemas.openxmlformats.org/officeDocument/2006/relationships/hyperlink" Target="https://cihr-irsc.gc.ca/e/48642.html" TargetMode="External"/><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youtube.com/watch?v=O1islM0ytkE" TargetMode="Externa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hyperlink" Target="https://open.lib.umn.edu/sociology/chapter/3-2-the-elements-of-cultur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us.sagepub.com/sites/default/files/07_heinzen_social_influence_0.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openstax.org/books/introduction-sociology-2e/pages/12-2-gender"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thoughtco.com/symbolic-interaction-theory-3026633"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hyperlink" Target="http://www.youtube.com/watch?v=scZ_Ys4AY2g" TargetMode="External"/><Relationship Id="rId5"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doi-org.proxy-su.researchport.umd.edu/10.1080/1520543070166809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doi-org.proxy-su.researchport.umd.edu/10.1080/15205430701668097"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doi-org.proxy-su.researchport.umd.edu/10.1080/15205430701668097"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literariness.org/2017/11/02/gender-order/"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en.wikipedia.org/wiki/President_of_the_Philippines" TargetMode="External"/><Relationship Id="rId4" Type="http://schemas.openxmlformats.org/officeDocument/2006/relationships/hyperlink" Target="https://newsinfo.inquirer.net/780443/duterte-calls-daughter-drama-queen" TargetMode="External"/><Relationship Id="rId5" Type="http://schemas.openxmlformats.org/officeDocument/2006/relationships/hyperlink" Target="https://newsinfo.inquirer.net/780443/duterte-calls-daughter-drama-quee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www.nlm.nih.gov/" TargetMode="External"/><Relationship Id="rId4" Type="http://schemas.openxmlformats.org/officeDocument/2006/relationships/hyperlink" Target="https://www.nlm.nih.gov/" TargetMode="External"/><Relationship Id="rId5" Type="http://schemas.openxmlformats.org/officeDocument/2006/relationships/hyperlink" Target="https://www.nih.gov/" TargetMode="External"/><Relationship Id="rId6" Type="http://schemas.openxmlformats.org/officeDocument/2006/relationships/hyperlink" Target="https://www.ncbi.nlm.nih.gov/pmc/articles/PMC565700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hyperlink" Target="https://www.dailymail.co.uk/sciencetech/article-2988310/How-smile-reveals-man-s-SEXIST-Beliefs-women-betrayed-facial-expressions-claims-study.html#ixzz3UBxikGAB"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www.nlm.nih.gov/" TargetMode="External"/><Relationship Id="rId4" Type="http://schemas.openxmlformats.org/officeDocument/2006/relationships/hyperlink" Target="https://www.nlm.nih.gov/" TargetMode="External"/><Relationship Id="rId9" Type="http://schemas.openxmlformats.org/officeDocument/2006/relationships/hyperlink" Target="https://www.youtube.com/watch?v=_7KHm4A5Lbo" TargetMode="External"/><Relationship Id="rId5" Type="http://schemas.openxmlformats.org/officeDocument/2006/relationships/hyperlink" Target="https://www.nih.gov/" TargetMode="External"/><Relationship Id="rId6" Type="http://schemas.openxmlformats.org/officeDocument/2006/relationships/hyperlink" Target="https://www.ncbi.nlm.nih.gov/pmc/articles/PMC5657003/" TargetMode="External"/><Relationship Id="rId7" Type="http://schemas.openxmlformats.org/officeDocument/2006/relationships/hyperlink" Target="http://www.youtube.com/watch?v=_7KHm4A5Lbo" TargetMode="External"/><Relationship Id="rId8"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www.nlm.nih.gov/" TargetMode="External"/><Relationship Id="rId4" Type="http://schemas.openxmlformats.org/officeDocument/2006/relationships/hyperlink" Target="https://www.nlm.nih.gov/" TargetMode="External"/><Relationship Id="rId5" Type="http://schemas.openxmlformats.org/officeDocument/2006/relationships/hyperlink" Target="https://www.nih.gov/" TargetMode="External"/><Relationship Id="rId6" Type="http://schemas.openxmlformats.org/officeDocument/2006/relationships/hyperlink" Target="https://www.ncbi.nlm.nih.gov/pmc/articles/PMC5657003/" TargetMode="External"/><Relationship Id="rId7" Type="http://schemas.openxmlformats.org/officeDocument/2006/relationships/hyperlink" Target="https://www.genderequalitylaw.org/examples-of-gender-stereotype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www.unwomen.org/en/csw" TargetMode="External"/><Relationship Id="rId4" Type="http://schemas.openxmlformats.org/officeDocument/2006/relationships/hyperlink" Target="https://www.un.org/en/universal-declaration-human-rights/index.html" TargetMode="External"/><Relationship Id="rId5" Type="http://schemas.openxmlformats.org/officeDocument/2006/relationships/hyperlink" Target="https://www.ohchr.org/en/hrbodies/cedaw/pages/cedawindex.aspx" TargetMode="External"/><Relationship Id="rId6" Type="http://schemas.openxmlformats.org/officeDocument/2006/relationships/hyperlink" Target="http://www.unwomen.org/en"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www.unwomen.org/en/what-we-do/peace-and-security" TargetMode="Externa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hyperlink" Target="https://www.unwomen.org/en/what-we-do/humanitarian-action" TargetMode="External"/><Relationship Id="rId4" Type="http://schemas.openxmlformats.org/officeDocument/2006/relationships/hyperlink" Target="https://www.unwomen.org/en/what-we-do/youth" TargetMode="External"/><Relationship Id="rId5" Type="http://schemas.openxmlformats.org/officeDocument/2006/relationships/hyperlink" Target="https://www.unwomen.org/en/what-we-do/women-and-girls-with-disabilities" TargetMode="External"/><Relationship Id="rId6"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www.un.org/womenwatch/osagi/wps/" TargetMode="External"/><Relationship Id="rId4" Type="http://schemas.openxmlformats.org/officeDocument/2006/relationships/hyperlink" Target="https://www.peacewomen.org/SCR-132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www.un.org/womenwatch/osagi/wps/" TargetMode="Externa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www.youtube.com/watch?v=82h6gI0EJ_8" TargetMode="External"/><Relationship Id="rId4" Type="http://schemas.openxmlformats.org/officeDocument/2006/relationships/image" Target="../media/image4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2.png"/><Relationship Id="rId4" Type="http://schemas.openxmlformats.org/officeDocument/2006/relationships/hyperlink" Target="http://ignite.globalfundforwomen.org/gallery/infographic-how-does-access-technology-lead-gender-equalit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www.manilatimes.net/2018/11/08/campus-press/creating-safe-spaces-for-all-genders/463772/"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youtube.com/watch?v=l3RjC5vllZ4" TargetMode="External"/><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4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2900">
                <a:latin typeface="Cambria"/>
                <a:ea typeface="Cambria"/>
                <a:cs typeface="Cambria"/>
                <a:sym typeface="Cambria"/>
              </a:rPr>
              <a:t>Socio-Cultural Perspectives on Conflict and Peace:</a:t>
            </a:r>
            <a:endParaRPr sz="2900">
              <a:latin typeface="Cambria"/>
              <a:ea typeface="Cambria"/>
              <a:cs typeface="Cambria"/>
              <a:sym typeface="Cambria"/>
            </a:endParaRPr>
          </a:p>
          <a:p>
            <a:pPr indent="0" lvl="0" marL="0" rtl="0" algn="ctr">
              <a:spcBef>
                <a:spcPts val="0"/>
              </a:spcBef>
              <a:spcAft>
                <a:spcPts val="0"/>
              </a:spcAft>
              <a:buNone/>
            </a:pPr>
            <a:r>
              <a:rPr lang="en" sz="2900">
                <a:latin typeface="Cambria"/>
                <a:ea typeface="Cambria"/>
                <a:cs typeface="Cambria"/>
                <a:sym typeface="Cambria"/>
              </a:rPr>
              <a:t>with an emphasis on Gender </a:t>
            </a:r>
            <a:endParaRPr sz="2900">
              <a:latin typeface="Cambria"/>
              <a:ea typeface="Cambria"/>
              <a:cs typeface="Cambria"/>
              <a:sym typeface="Cambria"/>
            </a:endParaRPr>
          </a:p>
          <a:p>
            <a:pPr indent="0" lvl="0" marL="0" rtl="0" algn="ctr">
              <a:spcBef>
                <a:spcPts val="0"/>
              </a:spcBef>
              <a:spcAft>
                <a:spcPts val="0"/>
              </a:spcAft>
              <a:buNone/>
            </a:pPr>
            <a:r>
              <a:rPr lang="en" sz="2900">
                <a:latin typeface="Cambria"/>
                <a:ea typeface="Cambria"/>
                <a:cs typeface="Cambria"/>
                <a:sym typeface="Cambria"/>
              </a:rPr>
              <a:t>Webinar</a:t>
            </a:r>
            <a:endParaRPr sz="2900">
              <a:latin typeface="Cambria"/>
              <a:ea typeface="Cambria"/>
              <a:cs typeface="Cambria"/>
              <a:sym typeface="Cambria"/>
            </a:endParaRPr>
          </a:p>
        </p:txBody>
      </p:sp>
      <p:sp>
        <p:nvSpPr>
          <p:cNvPr id="60" name="Google Shape;60;p13"/>
          <p:cNvSpPr txBox="1"/>
          <p:nvPr>
            <p:ph idx="1" type="subTitle"/>
          </p:nvPr>
        </p:nvSpPr>
        <p:spPr>
          <a:xfrm>
            <a:off x="311700" y="2643500"/>
            <a:ext cx="3231000" cy="2346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Dr. Brittany Foutz</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Dr. Chris Kwaja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Mrs. Alexandra Ginta-Martin, M.A.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Dr. Brian Polkinghorn</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Francesca Falasca, Bachelor’s in Law</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Brittany Bursa, B.A.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Iye Ogbe, M.S.</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Hannah Prouse, B.A.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Shannon Rommel, B.A.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Cassandra Duncan</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Sandra Zelaya</a:t>
            </a:r>
            <a:endParaRPr sz="1200">
              <a:solidFill>
                <a:srgbClr val="FFFFFF"/>
              </a:solidFill>
              <a:latin typeface="Cambria"/>
              <a:ea typeface="Cambria"/>
              <a:cs typeface="Cambria"/>
              <a:sym typeface="Cambria"/>
            </a:endParaRPr>
          </a:p>
          <a:p>
            <a:pPr indent="0" lvl="0" marL="0" rtl="0" algn="l">
              <a:spcBef>
                <a:spcPts val="0"/>
              </a:spcBef>
              <a:spcAft>
                <a:spcPts val="0"/>
              </a:spcAft>
              <a:buNone/>
            </a:pPr>
            <a:r>
              <a:rPr lang="en" sz="1200">
                <a:solidFill>
                  <a:srgbClr val="FFFFFF"/>
                </a:solidFill>
                <a:latin typeface="Cambria"/>
                <a:ea typeface="Cambria"/>
                <a:cs typeface="Cambria"/>
                <a:sym typeface="Cambria"/>
              </a:rPr>
              <a:t>Ms. Erin Karrh</a:t>
            </a:r>
            <a:endParaRPr sz="1200">
              <a:solidFill>
                <a:srgbClr val="FFFFFF"/>
              </a:solidFill>
              <a:latin typeface="Cambria"/>
              <a:ea typeface="Cambria"/>
              <a:cs typeface="Cambria"/>
              <a:sym typeface="Cambria"/>
            </a:endParaRPr>
          </a:p>
        </p:txBody>
      </p:sp>
      <p:pic>
        <p:nvPicPr>
          <p:cNvPr id="61" name="Google Shape;61;p13"/>
          <p:cNvPicPr preferRelativeResize="0"/>
          <p:nvPr/>
        </p:nvPicPr>
        <p:blipFill>
          <a:blip r:embed="rId3">
            <a:alphaModFix/>
          </a:blip>
          <a:stretch>
            <a:fillRect/>
          </a:stretch>
        </p:blipFill>
        <p:spPr>
          <a:xfrm>
            <a:off x="105459" y="177526"/>
            <a:ext cx="1881867" cy="1055975"/>
          </a:xfrm>
          <a:prstGeom prst="rect">
            <a:avLst/>
          </a:prstGeom>
          <a:noFill/>
          <a:ln>
            <a:noFill/>
          </a:ln>
        </p:spPr>
      </p:pic>
      <p:pic>
        <p:nvPicPr>
          <p:cNvPr id="62" name="Google Shape;62;p13"/>
          <p:cNvPicPr preferRelativeResize="0"/>
          <p:nvPr/>
        </p:nvPicPr>
        <p:blipFill>
          <a:blip r:embed="rId4">
            <a:alphaModFix/>
          </a:blip>
          <a:stretch>
            <a:fillRect/>
          </a:stretch>
        </p:blipFill>
        <p:spPr>
          <a:xfrm>
            <a:off x="7415850" y="101075"/>
            <a:ext cx="1464825" cy="820300"/>
          </a:xfrm>
          <a:prstGeom prst="rect">
            <a:avLst/>
          </a:prstGeom>
          <a:noFill/>
          <a:ln>
            <a:noFill/>
          </a:ln>
        </p:spPr>
      </p:pic>
      <p:pic>
        <p:nvPicPr>
          <p:cNvPr id="63" name="Google Shape;63;p13"/>
          <p:cNvPicPr preferRelativeResize="0"/>
          <p:nvPr/>
        </p:nvPicPr>
        <p:blipFill>
          <a:blip r:embed="rId5">
            <a:alphaModFix/>
          </a:blip>
          <a:stretch>
            <a:fillRect/>
          </a:stretch>
        </p:blipFill>
        <p:spPr>
          <a:xfrm>
            <a:off x="7783099" y="3933824"/>
            <a:ext cx="1055973" cy="1055973"/>
          </a:xfrm>
          <a:prstGeom prst="rect">
            <a:avLst/>
          </a:prstGeom>
          <a:noFill/>
          <a:ln>
            <a:noFill/>
          </a:ln>
        </p:spPr>
      </p:pic>
      <p:sp>
        <p:nvSpPr>
          <p:cNvPr id="64" name="Google Shape;64;p13"/>
          <p:cNvSpPr txBox="1"/>
          <p:nvPr/>
        </p:nvSpPr>
        <p:spPr>
          <a:xfrm>
            <a:off x="4461825" y="4000113"/>
            <a:ext cx="311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Zilla Slab"/>
                <a:ea typeface="Zilla Slab"/>
                <a:cs typeface="Zilla Slab"/>
                <a:sym typeface="Zilla Slab"/>
              </a:rPr>
              <a:t>This training is, also, approved and acknowledged by: Western Sydney University, RCE Greater Western Sydney (RCE-GWS) .</a:t>
            </a:r>
            <a:endParaRPr sz="1200">
              <a:solidFill>
                <a:srgbClr val="FFFFFF"/>
              </a:solidFill>
              <a:latin typeface="Zilla Slab"/>
              <a:ea typeface="Zilla Slab"/>
              <a:cs typeface="Zilla Slab"/>
              <a:sym typeface="Zilla Slab"/>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4417400" y="445025"/>
            <a:ext cx="4414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Cassandra Duncan</a:t>
            </a:r>
            <a:endParaRPr>
              <a:latin typeface="Cambria"/>
              <a:ea typeface="Cambria"/>
              <a:cs typeface="Cambria"/>
              <a:sym typeface="Cambria"/>
            </a:endParaRPr>
          </a:p>
        </p:txBody>
      </p:sp>
      <p:sp>
        <p:nvSpPr>
          <p:cNvPr id="125" name="Google Shape;125;p22"/>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Senior at Salisbury University</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Environmental Studies major, Deaf Studies minor, and Outdoor Education Leadership Minor</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Completed the United Nations Millennium Fellowship </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Founder of the Student Mental Health Initiative and Life Elevation at Salisbury University</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Member of the Green Team for the City of Salisbury.</a:t>
            </a:r>
            <a:endParaRPr>
              <a:solidFill>
                <a:schemeClr val="dk1"/>
              </a:solidFill>
              <a:latin typeface="Cambria"/>
              <a:ea typeface="Cambria"/>
              <a:cs typeface="Cambria"/>
              <a:sym typeface="Cambria"/>
            </a:endParaRPr>
          </a:p>
        </p:txBody>
      </p:sp>
      <p:pic>
        <p:nvPicPr>
          <p:cNvPr id="126" name="Google Shape;126;p22"/>
          <p:cNvPicPr preferRelativeResize="0"/>
          <p:nvPr/>
        </p:nvPicPr>
        <p:blipFill>
          <a:blip r:embed="rId3">
            <a:alphaModFix/>
          </a:blip>
          <a:stretch>
            <a:fillRect/>
          </a:stretch>
        </p:blipFill>
        <p:spPr>
          <a:xfrm>
            <a:off x="152400" y="152400"/>
            <a:ext cx="3217926" cy="483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4697150" y="445025"/>
            <a:ext cx="4284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Dr. Chris Kwaja</a:t>
            </a:r>
            <a:endParaRPr>
              <a:latin typeface="Cambria"/>
              <a:ea typeface="Cambria"/>
              <a:cs typeface="Cambria"/>
              <a:sym typeface="Cambria"/>
            </a:endParaRPr>
          </a:p>
        </p:txBody>
      </p:sp>
      <p:sp>
        <p:nvSpPr>
          <p:cNvPr id="132" name="Google Shape;132;p23"/>
          <p:cNvSpPr txBox="1"/>
          <p:nvPr>
            <p:ph idx="1" type="body"/>
          </p:nvPr>
        </p:nvSpPr>
        <p:spPr>
          <a:xfrm>
            <a:off x="4697150" y="1078850"/>
            <a:ext cx="42849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Senior Lecturer and Researcher at the Centre for Peace and Security Studies, Modibbo Adama University of Technology, Yola, Adamawa State, Nigeria</a:t>
            </a:r>
            <a:endParaRPr sz="1700">
              <a:solidFill>
                <a:srgbClr val="FFFFFF"/>
              </a:solidFill>
              <a:latin typeface="Cambria"/>
              <a:ea typeface="Cambria"/>
              <a:cs typeface="Cambria"/>
              <a:sym typeface="Cambria"/>
            </a:endParaRPr>
          </a:p>
          <a:p>
            <a:pPr indent="-336550" lvl="0" marL="457200" rtl="0" algn="l">
              <a:lnSpc>
                <a:spcPct val="100000"/>
              </a:lnSpc>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Previously the Chair-Person Rappertour of the United Nations Working Group on Mercenaries</a:t>
            </a:r>
            <a:endParaRPr sz="1700">
              <a:solidFill>
                <a:srgbClr val="FFFFFF"/>
              </a:solidFill>
              <a:latin typeface="Cambria"/>
              <a:ea typeface="Cambria"/>
              <a:cs typeface="Cambria"/>
              <a:sym typeface="Cambria"/>
            </a:endParaRPr>
          </a:p>
          <a:p>
            <a:pPr indent="-336550" lvl="0" marL="457200" rtl="0" algn="l">
              <a:lnSpc>
                <a:spcPct val="100000"/>
              </a:lnSpc>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PhD in International Relations and Strategic Studies,</a:t>
            </a:r>
            <a:endParaRPr sz="1700">
              <a:solidFill>
                <a:srgbClr val="FFFFFF"/>
              </a:solidFill>
              <a:latin typeface="Cambria"/>
              <a:ea typeface="Cambria"/>
              <a:cs typeface="Cambria"/>
              <a:sym typeface="Cambria"/>
            </a:endParaRPr>
          </a:p>
          <a:p>
            <a:pPr indent="-336550" lvl="0" marL="457200" rtl="0" algn="l">
              <a:lnSpc>
                <a:spcPct val="100000"/>
              </a:lnSpc>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Research interests in the politics of identity in Africa</a:t>
            </a:r>
            <a:endParaRPr sz="1700">
              <a:solidFill>
                <a:srgbClr val="FFFFFF"/>
              </a:solidFill>
              <a:latin typeface="Cambria"/>
              <a:ea typeface="Cambria"/>
              <a:cs typeface="Cambria"/>
              <a:sym typeface="Cambria"/>
            </a:endParaRPr>
          </a:p>
        </p:txBody>
      </p:sp>
      <p:pic>
        <p:nvPicPr>
          <p:cNvPr id="133" name="Google Shape;133;p23"/>
          <p:cNvPicPr preferRelativeResize="0"/>
          <p:nvPr/>
        </p:nvPicPr>
        <p:blipFill rotWithShape="1">
          <a:blip r:embed="rId3">
            <a:alphaModFix/>
          </a:blip>
          <a:srcRect b="0" l="8932" r="27034" t="0"/>
          <a:stretch/>
        </p:blipFill>
        <p:spPr>
          <a:xfrm>
            <a:off x="117800" y="196575"/>
            <a:ext cx="3990375" cy="4673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4829700" y="238450"/>
            <a:ext cx="4002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Francesca Falasca, Bachelor of Laws</a:t>
            </a:r>
            <a:endParaRPr>
              <a:latin typeface="Cambria"/>
              <a:ea typeface="Cambria"/>
              <a:cs typeface="Cambria"/>
              <a:sym typeface="Cambria"/>
            </a:endParaRPr>
          </a:p>
        </p:txBody>
      </p:sp>
      <p:sp>
        <p:nvSpPr>
          <p:cNvPr id="139" name="Google Shape;139;p24"/>
          <p:cNvSpPr txBox="1"/>
          <p:nvPr>
            <p:ph idx="1" type="body"/>
          </p:nvPr>
        </p:nvSpPr>
        <p:spPr>
          <a:xfrm>
            <a:off x="4829700" y="1123025"/>
            <a:ext cx="4002600" cy="34164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Currently a graduate student in Conflict Analysis and Dispute Resolution at Salisbury University</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Undergraduate degree in Law from the University of Rome Tre, Italy (2016)</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Involved in the provision of services as well as teaching, workshop and training events</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Currently working as an intern for a movement called Solidarity 2020 and Beyond.</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Enjoys communicating and developing positive relationships with people from different backgrounds</a:t>
            </a:r>
            <a:endParaRPr sz="1500">
              <a:solidFill>
                <a:srgbClr val="FFFFFF"/>
              </a:solidFill>
              <a:latin typeface="Cambria"/>
              <a:ea typeface="Cambria"/>
              <a:cs typeface="Cambria"/>
              <a:sym typeface="Cambria"/>
            </a:endParaRPr>
          </a:p>
        </p:txBody>
      </p:sp>
      <p:pic>
        <p:nvPicPr>
          <p:cNvPr id="140" name="Google Shape;140;p24"/>
          <p:cNvPicPr preferRelativeResize="0"/>
          <p:nvPr/>
        </p:nvPicPr>
        <p:blipFill rotWithShape="1">
          <a:blip r:embed="rId3">
            <a:alphaModFix/>
          </a:blip>
          <a:srcRect b="714" l="14531" r="26565" t="0"/>
          <a:stretch/>
        </p:blipFill>
        <p:spPr>
          <a:xfrm>
            <a:off x="250300" y="375000"/>
            <a:ext cx="3607551" cy="45606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4638250" y="445025"/>
            <a:ext cx="419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Hannah Prouse, B.A.</a:t>
            </a:r>
            <a:endParaRPr>
              <a:latin typeface="Cambria"/>
              <a:ea typeface="Cambria"/>
              <a:cs typeface="Cambria"/>
              <a:sym typeface="Cambria"/>
            </a:endParaRPr>
          </a:p>
        </p:txBody>
      </p:sp>
      <p:sp>
        <p:nvSpPr>
          <p:cNvPr id="146" name="Google Shape;146;p25"/>
          <p:cNvSpPr txBox="1"/>
          <p:nvPr>
            <p:ph idx="1" type="body"/>
          </p:nvPr>
        </p:nvSpPr>
        <p:spPr>
          <a:xfrm>
            <a:off x="4711875" y="1152475"/>
            <a:ext cx="41205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Candidate for a M.A. in Conflict Analysis and Dispute Resolution at Salisbury University</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Graduated from SU in 2019 with a bachelor’s degree in Conflict Analysis and Dispute Resolution</a:t>
            </a:r>
            <a:endParaRPr>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a:solidFill>
                  <a:schemeClr val="dk1"/>
                </a:solidFill>
                <a:latin typeface="Cambria"/>
                <a:ea typeface="Cambria"/>
                <a:cs typeface="Cambria"/>
                <a:sym typeface="Cambria"/>
              </a:rPr>
              <a:t>United Nations Fellow through the United Nations Association- Salisbury University Chapter. </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000">
              <a:solidFill>
                <a:srgbClr val="2E262A"/>
              </a:solidFill>
              <a:highlight>
                <a:srgbClr val="FFFFFF"/>
              </a:highlight>
              <a:latin typeface="Cambria"/>
              <a:ea typeface="Cambria"/>
              <a:cs typeface="Cambria"/>
              <a:sym typeface="Cambria"/>
            </a:endParaRPr>
          </a:p>
        </p:txBody>
      </p:sp>
      <p:pic>
        <p:nvPicPr>
          <p:cNvPr id="147" name="Google Shape;147;p25"/>
          <p:cNvPicPr preferRelativeResize="0"/>
          <p:nvPr/>
        </p:nvPicPr>
        <p:blipFill>
          <a:blip r:embed="rId3">
            <a:alphaModFix/>
          </a:blip>
          <a:stretch>
            <a:fillRect/>
          </a:stretch>
        </p:blipFill>
        <p:spPr>
          <a:xfrm>
            <a:off x="152400" y="152400"/>
            <a:ext cx="4333450" cy="43300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ph type="title"/>
          </p:nvPr>
        </p:nvSpPr>
        <p:spPr>
          <a:xfrm>
            <a:off x="5065275" y="445025"/>
            <a:ext cx="3767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Iye Obge, M.S.</a:t>
            </a:r>
            <a:endParaRPr>
              <a:latin typeface="Cambria"/>
              <a:ea typeface="Cambria"/>
              <a:cs typeface="Cambria"/>
              <a:sym typeface="Cambria"/>
            </a:endParaRPr>
          </a:p>
        </p:txBody>
      </p:sp>
      <p:sp>
        <p:nvSpPr>
          <p:cNvPr id="153" name="Google Shape;153;p26"/>
          <p:cNvSpPr txBox="1"/>
          <p:nvPr>
            <p:ph idx="1" type="body"/>
          </p:nvPr>
        </p:nvSpPr>
        <p:spPr>
          <a:xfrm>
            <a:off x="5065050" y="1152475"/>
            <a:ext cx="3990900" cy="37053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From Nigeria</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Graduate from Kennesaw State University’s Conflict Management and Peacebuilding master’s program</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Interned at the Cobb County Superior Court in Georgia</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Volunteered her time with a non-profit organization (LiveSafe Resources) focused on providing protection for victims of domestic violence, sexual assault, and elder abuse. </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Spent a year working for a renowned law firm; Hall Booth Smith</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Research interests include human rights and the rule of law, international law, and international relations.</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Intends to pursue a postgraduate degree in International relations, specifically, in the areas of international development and international negotiation and conflict resolution.</a:t>
            </a:r>
            <a:endParaRPr sz="1100">
              <a:solidFill>
                <a:srgbClr val="FFFFFF"/>
              </a:solidFill>
              <a:latin typeface="Cambria"/>
              <a:ea typeface="Cambria"/>
              <a:cs typeface="Cambria"/>
              <a:sym typeface="Cambria"/>
            </a:endParaRPr>
          </a:p>
          <a:p>
            <a:pPr indent="-298450" lvl="0" marL="457200" rtl="0" algn="l">
              <a:lnSpc>
                <a:spcPct val="100000"/>
              </a:lnSpc>
              <a:spcBef>
                <a:spcPts val="0"/>
              </a:spcBef>
              <a:spcAft>
                <a:spcPts val="0"/>
              </a:spcAft>
              <a:buClr>
                <a:srgbClr val="FFFFFF"/>
              </a:buClr>
              <a:buSzPts val="1100"/>
              <a:buFont typeface="Cambria"/>
              <a:buChar char="-"/>
            </a:pPr>
            <a:r>
              <a:rPr lang="en" sz="1100">
                <a:solidFill>
                  <a:srgbClr val="FFFFFF"/>
                </a:solidFill>
                <a:latin typeface="Cambria"/>
                <a:ea typeface="Cambria"/>
                <a:cs typeface="Cambria"/>
                <a:sym typeface="Cambria"/>
              </a:rPr>
              <a:t>Intends to change the trajectory of the Nigerian history by spending her time with the United Nations to bring awareness to the sustainability issues in Nigeria</a:t>
            </a:r>
            <a:endParaRPr sz="1100">
              <a:solidFill>
                <a:srgbClr val="FFFFFF"/>
              </a:solidFill>
              <a:latin typeface="Cambria"/>
              <a:ea typeface="Cambria"/>
              <a:cs typeface="Cambria"/>
              <a:sym typeface="Cambria"/>
            </a:endParaRPr>
          </a:p>
        </p:txBody>
      </p:sp>
      <p:pic>
        <p:nvPicPr>
          <p:cNvPr id="154" name="Google Shape;154;p26"/>
          <p:cNvPicPr preferRelativeResize="0"/>
          <p:nvPr/>
        </p:nvPicPr>
        <p:blipFill>
          <a:blip r:embed="rId3">
            <a:alphaModFix/>
          </a:blip>
          <a:stretch>
            <a:fillRect/>
          </a:stretch>
        </p:blipFill>
        <p:spPr>
          <a:xfrm>
            <a:off x="152400" y="152400"/>
            <a:ext cx="4627949" cy="4627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4432125" y="445025"/>
            <a:ext cx="4400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Sandra Zelaya</a:t>
            </a:r>
            <a:endParaRPr>
              <a:latin typeface="Cambria"/>
              <a:ea typeface="Cambria"/>
              <a:cs typeface="Cambria"/>
              <a:sym typeface="Cambria"/>
            </a:endParaRPr>
          </a:p>
        </p:txBody>
      </p:sp>
      <p:sp>
        <p:nvSpPr>
          <p:cNvPr id="160" name="Google Shape;160;p27"/>
          <p:cNvSpPr txBox="1"/>
          <p:nvPr>
            <p:ph idx="1" type="body"/>
          </p:nvPr>
        </p:nvSpPr>
        <p:spPr>
          <a:xfrm>
            <a:off x="4432200" y="1152475"/>
            <a:ext cx="44001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Undergraduate student at Salisbury University studying Psychology and Conflict Analysis and Dispute Resolution</a:t>
            </a:r>
            <a:endParaRPr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Interests in social science research and communication</a:t>
            </a:r>
            <a:endParaRPr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Involved as a student worker, research assistant, and social media contributor for multiple student groups</a:t>
            </a:r>
            <a:endParaRPr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Participated in the United Nations Millennium Fellowship and hopes to continue social impact work</a:t>
            </a:r>
            <a:endParaRPr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lang="en" sz="1400">
                <a:solidFill>
                  <a:schemeClr val="dk1"/>
                </a:solidFill>
                <a:latin typeface="Cambria"/>
                <a:ea typeface="Cambria"/>
                <a:cs typeface="Cambria"/>
                <a:sym typeface="Cambria"/>
              </a:rPr>
              <a:t>Enjoys exploring different cultures and is passionate about connecting through music, media, and art.</a:t>
            </a:r>
            <a:endParaRPr sz="1400">
              <a:solidFill>
                <a:schemeClr val="dk1"/>
              </a:solidFill>
              <a:latin typeface="Cambria"/>
              <a:ea typeface="Cambria"/>
              <a:cs typeface="Cambria"/>
              <a:sym typeface="Cambria"/>
            </a:endParaRPr>
          </a:p>
        </p:txBody>
      </p:sp>
      <p:pic>
        <p:nvPicPr>
          <p:cNvPr id="161" name="Google Shape;161;p27"/>
          <p:cNvPicPr preferRelativeResize="0"/>
          <p:nvPr/>
        </p:nvPicPr>
        <p:blipFill>
          <a:blip r:embed="rId3">
            <a:alphaModFix/>
          </a:blip>
          <a:stretch>
            <a:fillRect/>
          </a:stretch>
        </p:blipFill>
        <p:spPr>
          <a:xfrm>
            <a:off x="152400" y="152400"/>
            <a:ext cx="3870961"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4402675" y="445025"/>
            <a:ext cx="44295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Shannon Rommel, B.A.</a:t>
            </a:r>
            <a:endParaRPr>
              <a:latin typeface="Cambria"/>
              <a:ea typeface="Cambria"/>
              <a:cs typeface="Cambria"/>
              <a:sym typeface="Cambria"/>
            </a:endParaRPr>
          </a:p>
        </p:txBody>
      </p:sp>
      <p:sp>
        <p:nvSpPr>
          <p:cNvPr id="167" name="Google Shape;167;p28"/>
          <p:cNvSpPr txBox="1"/>
          <p:nvPr>
            <p:ph idx="1" type="body"/>
          </p:nvPr>
        </p:nvSpPr>
        <p:spPr>
          <a:xfrm>
            <a:off x="4402725" y="1152475"/>
            <a:ext cx="4429500" cy="3416400"/>
          </a:xfrm>
          <a:prstGeom prst="rect">
            <a:avLst/>
          </a:prstGeom>
        </p:spPr>
        <p:txBody>
          <a:bodyPr anchorCtr="0" anchor="t" bIns="91425" lIns="91425" spcFirstLastPara="1" rIns="91425" wrap="square" tIns="91425">
            <a:normAutofit lnSpcReduction="20000"/>
          </a:bodyPr>
          <a:lstStyle/>
          <a:p>
            <a:pPr indent="0" lvl="0" marL="457200" rtl="0" algn="l">
              <a:lnSpc>
                <a:spcPct val="100000"/>
              </a:lnSpc>
              <a:spcBef>
                <a:spcPts val="0"/>
              </a:spcBef>
              <a:spcAft>
                <a:spcPts val="0"/>
              </a:spcAft>
              <a:buNone/>
            </a:pPr>
            <a:r>
              <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Graduated from Salisbury University in 2019.with two Bachelor of Arts, one in Spanish and the other in International Studies</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Spent time studying abroad in Spain and teaching English in Chile</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t>Looking to</a:t>
            </a:r>
            <a:r>
              <a:rPr lang="en" sz="1500">
                <a:solidFill>
                  <a:srgbClr val="FFFFFF"/>
                </a:solidFill>
                <a:latin typeface="Cambria"/>
                <a:ea typeface="Cambria"/>
                <a:cs typeface="Cambria"/>
                <a:sym typeface="Cambria"/>
              </a:rPr>
              <a:t> complete a Master’s degree in Latin American Studies at the </a:t>
            </a:r>
            <a:r>
              <a:rPr i="1" lang="en" sz="1500">
                <a:solidFill>
                  <a:srgbClr val="FFFFFF"/>
                </a:solidFill>
                <a:latin typeface="Cambria"/>
                <a:ea typeface="Cambria"/>
                <a:cs typeface="Cambria"/>
                <a:sym typeface="Cambria"/>
              </a:rPr>
              <a:t>Universidad Nacional de Cuyo</a:t>
            </a:r>
            <a:endParaRPr i="1"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Working full time at the Center of Help in Annapolis as a Bilingual Case Navigator.</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Enjoys her job aiding immigrants in their transition to life in the US and promoting self-sufficiency,</a:t>
            </a:r>
            <a:endParaRPr sz="1500">
              <a:solidFill>
                <a:srgbClr val="FFFFFF"/>
              </a:solidFill>
              <a:latin typeface="Cambria"/>
              <a:ea typeface="Cambria"/>
              <a:cs typeface="Cambria"/>
              <a:sym typeface="Cambria"/>
            </a:endParaRPr>
          </a:p>
          <a:p>
            <a:pPr indent="-323850" lvl="0" marL="457200" rtl="0" algn="l">
              <a:lnSpc>
                <a:spcPct val="100000"/>
              </a:lnSpc>
              <a:spcBef>
                <a:spcPts val="0"/>
              </a:spcBef>
              <a:spcAft>
                <a:spcPts val="0"/>
              </a:spcAft>
              <a:buClr>
                <a:srgbClr val="FFFFFF"/>
              </a:buClr>
              <a:buSzPts val="1500"/>
              <a:buFont typeface="Cambria"/>
              <a:buChar char="-"/>
            </a:pPr>
            <a:r>
              <a:rPr lang="en" sz="1500">
                <a:solidFill>
                  <a:srgbClr val="FFFFFF"/>
                </a:solidFill>
                <a:latin typeface="Cambria"/>
                <a:ea typeface="Cambria"/>
                <a:cs typeface="Cambria"/>
                <a:sym typeface="Cambria"/>
              </a:rPr>
              <a:t>Excited at the prospect of continuing her education in Argentina in 2022. </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000">
              <a:solidFill>
                <a:srgbClr val="2E262A"/>
              </a:solidFill>
              <a:highlight>
                <a:srgbClr val="FFFFFF"/>
              </a:highlight>
              <a:latin typeface="Cambria"/>
              <a:ea typeface="Cambria"/>
              <a:cs typeface="Cambria"/>
              <a:sym typeface="Cambria"/>
            </a:endParaRPr>
          </a:p>
        </p:txBody>
      </p:sp>
      <p:pic>
        <p:nvPicPr>
          <p:cNvPr id="168" name="Google Shape;168;p28"/>
          <p:cNvPicPr preferRelativeResize="0"/>
          <p:nvPr/>
        </p:nvPicPr>
        <p:blipFill>
          <a:blip r:embed="rId3">
            <a:alphaModFix/>
          </a:blip>
          <a:stretch>
            <a:fillRect/>
          </a:stretch>
        </p:blipFill>
        <p:spPr>
          <a:xfrm>
            <a:off x="152400" y="152400"/>
            <a:ext cx="3629027" cy="4838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4506050" y="445025"/>
            <a:ext cx="4326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Erin Karrh</a:t>
            </a:r>
            <a:endParaRPr>
              <a:latin typeface="Cambria"/>
              <a:ea typeface="Cambria"/>
              <a:cs typeface="Cambria"/>
              <a:sym typeface="Cambria"/>
            </a:endParaRPr>
          </a:p>
        </p:txBody>
      </p:sp>
      <p:sp>
        <p:nvSpPr>
          <p:cNvPr id="174" name="Google Shape;174;p29"/>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t/>
            </a:r>
            <a:endParaRPr sz="1900">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sz="1900">
                <a:solidFill>
                  <a:schemeClr val="dk1"/>
                </a:solidFill>
                <a:latin typeface="Cambria"/>
                <a:ea typeface="Cambria"/>
                <a:cs typeface="Cambria"/>
                <a:sym typeface="Cambria"/>
              </a:rPr>
              <a:t>Senior at Salisbury University with a CADR major and a Sociology minor</a:t>
            </a:r>
            <a:endParaRPr sz="1900">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sz="1900">
                <a:solidFill>
                  <a:schemeClr val="dk1"/>
                </a:solidFill>
                <a:latin typeface="Cambria"/>
                <a:ea typeface="Cambria"/>
                <a:cs typeface="Cambria"/>
                <a:sym typeface="Cambria"/>
              </a:rPr>
              <a:t>Currently interning under Dr. Brittany Foutz</a:t>
            </a:r>
            <a:endParaRPr sz="1900">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sz="1900">
                <a:solidFill>
                  <a:schemeClr val="dk1"/>
                </a:solidFill>
                <a:latin typeface="Cambria"/>
                <a:ea typeface="Cambria"/>
                <a:cs typeface="Cambria"/>
                <a:sym typeface="Cambria"/>
              </a:rPr>
              <a:t>Operations and Strategy intern at the World Trade Center Institute in Baltimore</a:t>
            </a:r>
            <a:endParaRPr sz="1900">
              <a:solidFill>
                <a:schemeClr val="dk1"/>
              </a:solidFill>
              <a:latin typeface="Cambria"/>
              <a:ea typeface="Cambria"/>
              <a:cs typeface="Cambria"/>
              <a:sym typeface="Cambria"/>
            </a:endParaRPr>
          </a:p>
          <a:p>
            <a:pPr indent="-342900" lvl="0" marL="457200" rtl="0" algn="l">
              <a:lnSpc>
                <a:spcPct val="100000"/>
              </a:lnSpc>
              <a:spcBef>
                <a:spcPts val="0"/>
              </a:spcBef>
              <a:spcAft>
                <a:spcPts val="0"/>
              </a:spcAft>
              <a:buClr>
                <a:schemeClr val="dk1"/>
              </a:buClr>
              <a:buSzPts val="1800"/>
              <a:buFont typeface="Cambria"/>
              <a:buChar char="-"/>
            </a:pPr>
            <a:r>
              <a:rPr lang="en" sz="1900">
                <a:solidFill>
                  <a:schemeClr val="dk1"/>
                </a:solidFill>
                <a:latin typeface="Cambria"/>
                <a:ea typeface="Cambria"/>
                <a:cs typeface="Cambria"/>
                <a:sym typeface="Cambria"/>
              </a:rPr>
              <a:t>Runs a micro-business, focusing on creating and selling art and craft pieces.</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000">
              <a:solidFill>
                <a:schemeClr val="dk1"/>
              </a:solidFill>
              <a:highlight>
                <a:srgbClr val="FFFFFF"/>
              </a:highlight>
              <a:latin typeface="Cambria"/>
              <a:ea typeface="Cambria"/>
              <a:cs typeface="Cambria"/>
              <a:sym typeface="Cambria"/>
            </a:endParaRPr>
          </a:p>
        </p:txBody>
      </p:sp>
      <p:pic>
        <p:nvPicPr>
          <p:cNvPr id="175" name="Google Shape;175;p29"/>
          <p:cNvPicPr preferRelativeResize="0"/>
          <p:nvPr/>
        </p:nvPicPr>
        <p:blipFill rotWithShape="1">
          <a:blip r:embed="rId3">
            <a:alphaModFix/>
          </a:blip>
          <a:srcRect b="0" l="8027" r="13804" t="0"/>
          <a:stretch/>
        </p:blipFill>
        <p:spPr>
          <a:xfrm>
            <a:off x="252775" y="262300"/>
            <a:ext cx="3659800" cy="468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0"/>
          <p:cNvPicPr preferRelativeResize="0"/>
          <p:nvPr/>
        </p:nvPicPr>
        <p:blipFill>
          <a:blip r:embed="rId3">
            <a:alphaModFix/>
          </a:blip>
          <a:stretch>
            <a:fillRect/>
          </a:stretch>
        </p:blipFill>
        <p:spPr>
          <a:xfrm>
            <a:off x="2850850" y="2819300"/>
            <a:ext cx="3021125" cy="1586475"/>
          </a:xfrm>
          <a:prstGeom prst="rect">
            <a:avLst/>
          </a:prstGeom>
          <a:noFill/>
          <a:ln>
            <a:noFill/>
          </a:ln>
        </p:spPr>
      </p:pic>
      <p:sp>
        <p:nvSpPr>
          <p:cNvPr id="181" name="Google Shape;181;p30"/>
          <p:cNvSpPr txBox="1"/>
          <p:nvPr>
            <p:ph type="title"/>
          </p:nvPr>
        </p:nvSpPr>
        <p:spPr>
          <a:xfrm>
            <a:off x="311700" y="234325"/>
            <a:ext cx="353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Introduction: Identity</a:t>
            </a:r>
            <a:endParaRPr>
              <a:latin typeface="Cambria"/>
              <a:ea typeface="Cambria"/>
              <a:cs typeface="Cambria"/>
              <a:sym typeface="Cambria"/>
            </a:endParaRPr>
          </a:p>
        </p:txBody>
      </p:sp>
      <p:sp>
        <p:nvSpPr>
          <p:cNvPr id="182" name="Google Shape;182;p30"/>
          <p:cNvSpPr txBox="1"/>
          <p:nvPr>
            <p:ph idx="1" type="body"/>
          </p:nvPr>
        </p:nvSpPr>
        <p:spPr>
          <a:xfrm>
            <a:off x="311700" y="807025"/>
            <a:ext cx="8520600" cy="1950600"/>
          </a:xfrm>
          <a:prstGeom prst="rect">
            <a:avLst/>
          </a:prstGeom>
        </p:spPr>
        <p:txBody>
          <a:bodyPr anchorCtr="0" anchor="t" bIns="91425" lIns="91425" spcFirstLastPara="1" rIns="91425" wrap="square" tIns="91425">
            <a:normAutofit/>
          </a:bodyPr>
          <a:lstStyle/>
          <a:p>
            <a:pPr indent="0" lvl="0" marL="0" rtl="0" algn="ctr">
              <a:lnSpc>
                <a:spcPct val="105000"/>
              </a:lnSpc>
              <a:spcBef>
                <a:spcPts val="0"/>
              </a:spcBef>
              <a:spcAft>
                <a:spcPts val="0"/>
              </a:spcAft>
              <a:buNone/>
            </a:pPr>
            <a:r>
              <a:rPr lang="en" sz="2200">
                <a:solidFill>
                  <a:srgbClr val="FFFFFF"/>
                </a:solidFill>
                <a:latin typeface="Cambria"/>
                <a:ea typeface="Cambria"/>
                <a:cs typeface="Cambria"/>
                <a:sym typeface="Cambria"/>
              </a:rPr>
              <a:t>People use a wide variety of words to describe themselves and their identities, and it’s important to respect the terms, names and pronouns people use to refer to themselves.</a:t>
            </a:r>
            <a:endParaRPr sz="2200">
              <a:solidFill>
                <a:srgbClr val="FFFFFF"/>
              </a:solidFill>
              <a:latin typeface="Cambria"/>
              <a:ea typeface="Cambria"/>
              <a:cs typeface="Cambria"/>
              <a:sym typeface="Cambria"/>
            </a:endParaRPr>
          </a:p>
          <a:p>
            <a:pPr indent="0" lvl="0" marL="0" rtl="0" algn="ctr">
              <a:lnSpc>
                <a:spcPct val="105000"/>
              </a:lnSpc>
              <a:spcBef>
                <a:spcPts val="1200"/>
              </a:spcBef>
              <a:spcAft>
                <a:spcPts val="1200"/>
              </a:spcAft>
              <a:buNone/>
            </a:pPr>
            <a:r>
              <a:rPr lang="en" sz="2200">
                <a:solidFill>
                  <a:srgbClr val="FFFFFF"/>
                </a:solidFill>
                <a:latin typeface="Cambria"/>
                <a:ea typeface="Cambria"/>
                <a:cs typeface="Cambria"/>
                <a:sym typeface="Cambria"/>
              </a:rPr>
              <a:t>Today, we will be focusing on gendered identity</a:t>
            </a:r>
            <a:endParaRPr sz="2200">
              <a:solidFill>
                <a:srgbClr val="FFFFFF"/>
              </a:solidFill>
              <a:latin typeface="Cambria"/>
              <a:ea typeface="Cambria"/>
              <a:cs typeface="Cambria"/>
              <a:sym typeface="Cambria"/>
            </a:endParaRPr>
          </a:p>
        </p:txBody>
      </p:sp>
      <p:sp>
        <p:nvSpPr>
          <p:cNvPr id="183" name="Google Shape;183;p30"/>
          <p:cNvSpPr txBox="1"/>
          <p:nvPr/>
        </p:nvSpPr>
        <p:spPr>
          <a:xfrm>
            <a:off x="2861413" y="4405775"/>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Visual from: </a:t>
            </a:r>
            <a:r>
              <a:rPr lang="en" sz="1100">
                <a:solidFill>
                  <a:srgbClr val="FFFFFF"/>
                </a:solidFill>
                <a:latin typeface="Cambria"/>
                <a:ea typeface="Cambria"/>
                <a:cs typeface="Cambria"/>
                <a:sym typeface="Cambria"/>
              </a:rPr>
              <a:t>https://www.praxiscet.com/blog/exploring-gender-identity-what-gender-anyway/.</a:t>
            </a:r>
            <a:endParaRPr sz="1100">
              <a:solidFill>
                <a:srgbClr val="FFFFFF"/>
              </a:solidFill>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1"/>
          <p:cNvPicPr preferRelativeResize="0"/>
          <p:nvPr/>
        </p:nvPicPr>
        <p:blipFill>
          <a:blip r:embed="rId3">
            <a:alphaModFix/>
          </a:blip>
          <a:stretch>
            <a:fillRect/>
          </a:stretch>
        </p:blipFill>
        <p:spPr>
          <a:xfrm>
            <a:off x="152400" y="290475"/>
            <a:ext cx="3803350" cy="4297800"/>
          </a:xfrm>
          <a:prstGeom prst="rect">
            <a:avLst/>
          </a:prstGeom>
          <a:noFill/>
          <a:ln>
            <a:noFill/>
          </a:ln>
        </p:spPr>
      </p:pic>
      <p:sp>
        <p:nvSpPr>
          <p:cNvPr id="189" name="Google Shape;189;p31"/>
          <p:cNvSpPr txBox="1"/>
          <p:nvPr>
            <p:ph type="title"/>
          </p:nvPr>
        </p:nvSpPr>
        <p:spPr>
          <a:xfrm>
            <a:off x="5071175" y="187600"/>
            <a:ext cx="310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Gendered Identity</a:t>
            </a:r>
            <a:endParaRPr/>
          </a:p>
        </p:txBody>
      </p:sp>
      <p:sp>
        <p:nvSpPr>
          <p:cNvPr id="190" name="Google Shape;190;p31"/>
          <p:cNvSpPr txBox="1"/>
          <p:nvPr>
            <p:ph idx="1" type="body"/>
          </p:nvPr>
        </p:nvSpPr>
        <p:spPr>
          <a:xfrm>
            <a:off x="4461850" y="856650"/>
            <a:ext cx="4610700" cy="398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latin typeface="Cambria"/>
                <a:ea typeface="Cambria"/>
                <a:cs typeface="Cambria"/>
                <a:sym typeface="Cambria"/>
              </a:rPr>
              <a:t>Gender identity reflects a deeply felt and experienced sense of one’s own gender. Everyone has a gender identity, which is part of their overall identity. </a:t>
            </a:r>
            <a:endParaRPr sz="2200">
              <a:solidFill>
                <a:srgbClr val="FFFFFF"/>
              </a:solidFill>
              <a:latin typeface="Cambria"/>
              <a:ea typeface="Cambria"/>
              <a:cs typeface="Cambria"/>
              <a:sym typeface="Cambria"/>
            </a:endParaRPr>
          </a:p>
          <a:p>
            <a:pPr indent="0" lvl="0" marL="0" rtl="0" algn="l">
              <a:spcBef>
                <a:spcPts val="1200"/>
              </a:spcBef>
              <a:spcAft>
                <a:spcPts val="1200"/>
              </a:spcAft>
              <a:buNone/>
            </a:pPr>
            <a:r>
              <a:rPr lang="en" sz="1900">
                <a:solidFill>
                  <a:srgbClr val="FFFFFF"/>
                </a:solidFill>
                <a:latin typeface="Cambria"/>
                <a:ea typeface="Cambria"/>
                <a:cs typeface="Cambria"/>
                <a:sym typeface="Cambria"/>
              </a:rPr>
              <a:t>Explore explanations, examples, and data on gender identities at: </a:t>
            </a:r>
            <a:r>
              <a:rPr lang="en" sz="1900" u="sng">
                <a:solidFill>
                  <a:srgbClr val="FFFFFF"/>
                </a:solidFill>
                <a:latin typeface="Cambria"/>
                <a:ea typeface="Cambria"/>
                <a:cs typeface="Cambria"/>
                <a:sym typeface="Cambria"/>
                <a:hlinkClick r:id="rId4">
                  <a:extLst>
                    <a:ext uri="{A12FA001-AC4F-418D-AE19-62706E023703}">
                      <ahyp:hlinkClr val="tx"/>
                    </a:ext>
                  </a:extLst>
                </a:hlinkClick>
              </a:rPr>
              <a:t>https://www.psychologytoday.com/gb/blog/the-mating-game/202006/is-there-gender-hierarchy</a:t>
            </a:r>
            <a:endParaRPr sz="1900">
              <a:solidFill>
                <a:srgbClr val="FFFFFF"/>
              </a:solidFill>
              <a:latin typeface="Cambria"/>
              <a:ea typeface="Cambria"/>
              <a:cs typeface="Cambria"/>
              <a:sym typeface="Cambria"/>
            </a:endParaRPr>
          </a:p>
        </p:txBody>
      </p:sp>
      <p:sp>
        <p:nvSpPr>
          <p:cNvPr id="191" name="Google Shape;191;p31"/>
          <p:cNvSpPr txBox="1"/>
          <p:nvPr/>
        </p:nvSpPr>
        <p:spPr>
          <a:xfrm>
            <a:off x="19150" y="4696625"/>
            <a:ext cx="43269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The United Nations Free and Equal Campaign Definition of Gendered Identity can be found in full at: </a:t>
            </a:r>
            <a:r>
              <a:rPr lang="en" sz="1000">
                <a:solidFill>
                  <a:srgbClr val="FFFFFF"/>
                </a:solidFill>
                <a:latin typeface="Cambria"/>
                <a:ea typeface="Cambria"/>
                <a:cs typeface="Cambria"/>
                <a:sym typeface="Cambria"/>
              </a:rPr>
              <a:t>https://www.unfe.org/about-2/.</a:t>
            </a:r>
            <a:endParaRPr sz="1000">
              <a:solidFill>
                <a:srgbClr val="FFFFFF"/>
              </a:solidFill>
              <a:latin typeface="Cambria"/>
              <a:ea typeface="Cambria"/>
              <a:cs typeface="Cambria"/>
              <a:sym typeface="Cambria"/>
            </a:endParaRPr>
          </a:p>
        </p:txBody>
      </p:sp>
      <p:sp>
        <p:nvSpPr>
          <p:cNvPr id="192" name="Google Shape;192;p31"/>
          <p:cNvSpPr txBox="1"/>
          <p:nvPr/>
        </p:nvSpPr>
        <p:spPr>
          <a:xfrm>
            <a:off x="4346050" y="4696625"/>
            <a:ext cx="4437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and visual from: </a:t>
            </a:r>
            <a:r>
              <a:rPr lang="en" sz="1100">
                <a:solidFill>
                  <a:srgbClr val="FFFFFF"/>
                </a:solidFill>
                <a:latin typeface="Cambria"/>
                <a:ea typeface="Cambria"/>
                <a:cs typeface="Cambria"/>
                <a:sym typeface="Cambria"/>
              </a:rPr>
              <a:t>https://genderedinnovations.stanford.edu/terms/gender.html.</a:t>
            </a:r>
            <a:endParaRPr sz="1100">
              <a:solidFill>
                <a:srgbClr val="FFFFFF"/>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RCE Salisbury</a:t>
            </a:r>
            <a:endParaRPr>
              <a:latin typeface="Cambria"/>
              <a:ea typeface="Cambria"/>
              <a:cs typeface="Cambria"/>
              <a:sym typeface="Cambria"/>
            </a:endParaRPr>
          </a:p>
        </p:txBody>
      </p:sp>
      <p:sp>
        <p:nvSpPr>
          <p:cNvPr id="70" name="Google Shape;70;p1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latin typeface="Cambria"/>
                <a:ea typeface="Cambria"/>
                <a:cs typeface="Cambria"/>
                <a:sym typeface="Cambria"/>
              </a:rPr>
              <a:t>-Housed within the Bosserman Center for Conflict Resolution, Salisbury, Maryland (USA)</a:t>
            </a:r>
            <a:endParaRPr>
              <a:solidFill>
                <a:srgbClr val="FFFFFF"/>
              </a:solidFill>
              <a:latin typeface="Cambria"/>
              <a:ea typeface="Cambria"/>
              <a:cs typeface="Cambria"/>
              <a:sym typeface="Cambria"/>
            </a:endParaRPr>
          </a:p>
          <a:p>
            <a:pPr indent="0" lvl="0" marL="0" rtl="0" algn="l">
              <a:spcBef>
                <a:spcPts val="1200"/>
              </a:spcBef>
              <a:spcAft>
                <a:spcPts val="0"/>
              </a:spcAft>
              <a:buNone/>
            </a:pPr>
            <a:r>
              <a:rPr lang="en">
                <a:solidFill>
                  <a:srgbClr val="FFFFFF"/>
                </a:solidFill>
                <a:latin typeface="Cambria"/>
                <a:ea typeface="Cambria"/>
                <a:cs typeface="Cambria"/>
                <a:sym typeface="Cambria"/>
              </a:rPr>
              <a:t>-Directors: Dr. Brittany Foutz and Dr. Brian Polkinghorn</a:t>
            </a:r>
            <a:endParaRPr>
              <a:solidFill>
                <a:srgbClr val="FFFFFF"/>
              </a:solidFill>
              <a:latin typeface="Cambria"/>
              <a:ea typeface="Cambria"/>
              <a:cs typeface="Cambria"/>
              <a:sym typeface="Cambria"/>
            </a:endParaRPr>
          </a:p>
          <a:p>
            <a:pPr indent="0" lvl="0" marL="0" rtl="0" algn="l">
              <a:spcBef>
                <a:spcPts val="1200"/>
              </a:spcBef>
              <a:spcAft>
                <a:spcPts val="1200"/>
              </a:spcAft>
              <a:buNone/>
            </a:pPr>
            <a:r>
              <a:rPr lang="en">
                <a:solidFill>
                  <a:srgbClr val="FFFFFF"/>
                </a:solidFill>
                <a:latin typeface="Cambria"/>
                <a:ea typeface="Cambria"/>
                <a:cs typeface="Cambria"/>
                <a:sym typeface="Cambria"/>
              </a:rPr>
              <a:t>-Conflict prevention and creative problem solving</a:t>
            </a:r>
            <a:endParaRPr>
              <a:solidFill>
                <a:srgbClr val="FFFFFF"/>
              </a:solidFill>
              <a:latin typeface="Cambria"/>
              <a:ea typeface="Cambria"/>
              <a:cs typeface="Cambria"/>
              <a:sym typeface="Cambria"/>
            </a:endParaRPr>
          </a:p>
        </p:txBody>
      </p:sp>
      <p:sp>
        <p:nvSpPr>
          <p:cNvPr id="71" name="Google Shape;71;p1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2" name="Google Shape;72;p14"/>
          <p:cNvPicPr preferRelativeResize="0"/>
          <p:nvPr/>
        </p:nvPicPr>
        <p:blipFill>
          <a:blip r:embed="rId3">
            <a:alphaModFix/>
          </a:blip>
          <a:stretch>
            <a:fillRect/>
          </a:stretch>
        </p:blipFill>
        <p:spPr>
          <a:xfrm>
            <a:off x="4832400" y="1152475"/>
            <a:ext cx="3999899" cy="3416400"/>
          </a:xfrm>
          <a:prstGeom prst="rect">
            <a:avLst/>
          </a:prstGeom>
          <a:noFill/>
          <a:ln>
            <a:noFill/>
          </a:ln>
        </p:spPr>
      </p:pic>
      <p:sp>
        <p:nvSpPr>
          <p:cNvPr id="73" name="Google Shape;73;p14"/>
          <p:cNvSpPr txBox="1"/>
          <p:nvPr/>
        </p:nvSpPr>
        <p:spPr>
          <a:xfrm>
            <a:off x="4832400" y="45688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mbria"/>
                <a:ea typeface="Cambria"/>
                <a:cs typeface="Cambria"/>
                <a:sym typeface="Cambria"/>
              </a:rPr>
              <a:t>Image from: </a:t>
            </a:r>
            <a:r>
              <a:rPr lang="en" sz="1100">
                <a:latin typeface="Cambria"/>
                <a:ea typeface="Cambria"/>
                <a:cs typeface="Cambria"/>
                <a:sym typeface="Cambria"/>
              </a:rPr>
              <a:t>http://bossermancenter.com/.</a:t>
            </a:r>
            <a:endParaRPr sz="1100">
              <a:latin typeface="Cambria"/>
              <a:ea typeface="Cambria"/>
              <a:cs typeface="Cambria"/>
              <a:sym typeface="Cambr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311700" y="283900"/>
            <a:ext cx="26505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latin typeface="Cambria"/>
                <a:ea typeface="Cambria"/>
                <a:cs typeface="Cambria"/>
                <a:sym typeface="Cambria"/>
              </a:rPr>
              <a:t>Am I my genes?</a:t>
            </a:r>
            <a:endParaRPr>
              <a:latin typeface="Cambria"/>
              <a:ea typeface="Cambria"/>
              <a:cs typeface="Cambria"/>
              <a:sym typeface="Cambria"/>
            </a:endParaRPr>
          </a:p>
        </p:txBody>
      </p:sp>
      <p:sp>
        <p:nvSpPr>
          <p:cNvPr id="198" name="Google Shape;198;p32"/>
          <p:cNvSpPr txBox="1"/>
          <p:nvPr>
            <p:ph idx="1" type="body"/>
          </p:nvPr>
        </p:nvSpPr>
        <p:spPr>
          <a:xfrm>
            <a:off x="311700" y="9541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000">
                <a:solidFill>
                  <a:srgbClr val="FFFFFF"/>
                </a:solidFill>
                <a:latin typeface="Cambria"/>
                <a:ea typeface="Cambria"/>
                <a:cs typeface="Cambria"/>
                <a:sym typeface="Cambria"/>
              </a:rPr>
              <a:t>-Genetics have many profound implications for personal identity that have not been fully investigated</a:t>
            </a:r>
            <a:endParaRPr sz="2000">
              <a:solidFill>
                <a:srgbClr val="FFFFFF"/>
              </a:solidFill>
              <a:latin typeface="Cambria"/>
              <a:ea typeface="Cambria"/>
              <a:cs typeface="Cambria"/>
              <a:sym typeface="Cambria"/>
            </a:endParaRPr>
          </a:p>
          <a:p>
            <a:pPr indent="0" lvl="0" marL="0" rtl="0" algn="l">
              <a:spcBef>
                <a:spcPts val="0"/>
              </a:spcBef>
              <a:spcAft>
                <a:spcPts val="0"/>
              </a:spcAft>
              <a:buNone/>
            </a:pPr>
            <a:r>
              <a:rPr lang="en" sz="2000">
                <a:solidFill>
                  <a:srgbClr val="FFFFFF"/>
                </a:solidFill>
                <a:latin typeface="Cambria"/>
                <a:ea typeface="Cambria"/>
                <a:cs typeface="Cambria"/>
                <a:sym typeface="Cambria"/>
              </a:rPr>
              <a:t>-Genetics are deeply constitutive of the self</a:t>
            </a:r>
            <a:endParaRPr sz="2000">
              <a:solidFill>
                <a:srgbClr val="FFFFFF"/>
              </a:solidFill>
              <a:latin typeface="Cambria"/>
              <a:ea typeface="Cambria"/>
              <a:cs typeface="Cambria"/>
              <a:sym typeface="Cambria"/>
            </a:endParaRPr>
          </a:p>
          <a:p>
            <a:pPr indent="0" lvl="0" marL="0" rtl="0" algn="l">
              <a:spcBef>
                <a:spcPts val="0"/>
              </a:spcBef>
              <a:spcAft>
                <a:spcPts val="0"/>
              </a:spcAft>
              <a:buNone/>
            </a:pPr>
            <a:r>
              <a:rPr lang="en" sz="2000">
                <a:solidFill>
                  <a:srgbClr val="FFFFFF"/>
                </a:solidFill>
                <a:latin typeface="Cambria"/>
                <a:ea typeface="Cambria"/>
                <a:cs typeface="Cambria"/>
                <a:sym typeface="Cambria"/>
              </a:rPr>
              <a:t>-According to Stuart Hall, identity isn’t inscribed in our genes- one finds themself in an arrangement of social cohesion versus defending oneself against that.</a:t>
            </a:r>
            <a:endParaRPr sz="2000">
              <a:solidFill>
                <a:srgbClr val="FFFFFF"/>
              </a:solidFill>
              <a:latin typeface="Cambria"/>
              <a:ea typeface="Cambria"/>
              <a:cs typeface="Cambria"/>
              <a:sym typeface="Cambria"/>
            </a:endParaRPr>
          </a:p>
          <a:p>
            <a:pPr indent="0" lvl="0" marL="457200" rtl="0" algn="l">
              <a:spcBef>
                <a:spcPts val="0"/>
              </a:spcBef>
              <a:spcAft>
                <a:spcPts val="0"/>
              </a:spcAft>
              <a:buNone/>
            </a:pPr>
            <a:r>
              <a:rPr lang="en" sz="2000">
                <a:solidFill>
                  <a:srgbClr val="FFFFFF"/>
                </a:solidFill>
                <a:latin typeface="Cambria"/>
                <a:ea typeface="Cambria"/>
                <a:cs typeface="Cambria"/>
                <a:sym typeface="Cambria"/>
              </a:rPr>
              <a:t>-“It’s not like we have a choice to have a global life. The world is very interconnected.” </a:t>
            </a:r>
            <a:endParaRPr sz="2000">
              <a:solidFill>
                <a:srgbClr val="FFFFFF"/>
              </a:solidFill>
              <a:latin typeface="Cambria"/>
              <a:ea typeface="Cambria"/>
              <a:cs typeface="Cambria"/>
              <a:sym typeface="Cambria"/>
            </a:endParaRPr>
          </a:p>
          <a:p>
            <a:pPr indent="0" lvl="0" marL="457200" rtl="0" algn="l">
              <a:spcBef>
                <a:spcPts val="0"/>
              </a:spcBef>
              <a:spcAft>
                <a:spcPts val="0"/>
              </a:spcAft>
              <a:buNone/>
            </a:pPr>
            <a:r>
              <a:rPr lang="en" sz="2000">
                <a:solidFill>
                  <a:srgbClr val="FFFFFF"/>
                </a:solidFill>
                <a:latin typeface="Cambria"/>
                <a:ea typeface="Cambria"/>
                <a:cs typeface="Cambria"/>
                <a:sym typeface="Cambria"/>
              </a:rPr>
              <a:t>- Hall wants us to think about how individuals are using aspects of structure to make life more habitable</a:t>
            </a:r>
            <a:endParaRPr sz="2000">
              <a:solidFill>
                <a:srgbClr val="FFFFFF"/>
              </a:solidFill>
              <a:latin typeface="Cambria"/>
              <a:ea typeface="Cambria"/>
              <a:cs typeface="Cambria"/>
              <a:sym typeface="Cambria"/>
            </a:endParaRPr>
          </a:p>
          <a:p>
            <a:pPr indent="0" lvl="0" marL="457200" rtl="0" algn="l">
              <a:spcBef>
                <a:spcPts val="0"/>
              </a:spcBef>
              <a:spcAft>
                <a:spcPts val="0"/>
              </a:spcAft>
              <a:buClr>
                <a:schemeClr val="dk1"/>
              </a:buClr>
              <a:buSzPct val="73333"/>
              <a:buFont typeface="Arial"/>
              <a:buNone/>
            </a:pPr>
            <a:r>
              <a:t/>
            </a:r>
            <a:endParaRPr sz="1500">
              <a:solidFill>
                <a:srgbClr val="000000"/>
              </a:solidFill>
              <a:latin typeface="Cambria"/>
              <a:ea typeface="Cambria"/>
              <a:cs typeface="Cambria"/>
              <a:sym typeface="Cambria"/>
            </a:endParaRPr>
          </a:p>
          <a:p>
            <a:pPr indent="0" lvl="0" marL="0" rtl="0" algn="l">
              <a:spcBef>
                <a:spcPts val="0"/>
              </a:spcBef>
              <a:spcAft>
                <a:spcPts val="0"/>
              </a:spcAft>
              <a:buNone/>
            </a:pPr>
            <a:r>
              <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
        <p:nvSpPr>
          <p:cNvPr id="199" name="Google Shape;199;p32"/>
          <p:cNvSpPr txBox="1"/>
          <p:nvPr/>
        </p:nvSpPr>
        <p:spPr>
          <a:xfrm>
            <a:off x="6283925" y="4179975"/>
            <a:ext cx="29208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Hall, Stuart. "Political belonging in a world of multiple identities." </a:t>
            </a:r>
            <a:r>
              <a:rPr i="1" lang="en" sz="1200">
                <a:solidFill>
                  <a:srgbClr val="FFFFFF"/>
                </a:solidFill>
                <a:latin typeface="Cambria"/>
                <a:ea typeface="Cambria"/>
                <a:cs typeface="Cambria"/>
                <a:sym typeface="Cambria"/>
              </a:rPr>
              <a:t>Conceiving cosmopolitanism: Theory, context, and practice</a:t>
            </a:r>
            <a:r>
              <a:rPr lang="en" sz="1200">
                <a:solidFill>
                  <a:srgbClr val="FFFFFF"/>
                </a:solidFill>
                <a:latin typeface="Cambria"/>
                <a:ea typeface="Cambria"/>
                <a:cs typeface="Cambria"/>
                <a:sym typeface="Cambria"/>
              </a:rPr>
              <a:t> (2002): 25-31.</a:t>
            </a:r>
            <a:endParaRPr sz="1200">
              <a:solidFill>
                <a:srgbClr val="FFFFFF"/>
              </a:solidFill>
              <a:latin typeface="Cambria"/>
              <a:ea typeface="Cambria"/>
              <a:cs typeface="Cambria"/>
              <a:sym typeface="Cambria"/>
            </a:endParaRPr>
          </a:p>
          <a:p>
            <a:pPr indent="0" lvl="0" marL="0" rtl="0" algn="l">
              <a:spcBef>
                <a:spcPts val="0"/>
              </a:spcBef>
              <a:spcAft>
                <a:spcPts val="0"/>
              </a:spcAft>
              <a:buNone/>
            </a:pPr>
            <a:r>
              <a:t/>
            </a:r>
            <a:endParaRPr sz="1200">
              <a:solidFill>
                <a:srgbClr val="FFFFFF"/>
              </a:solidFill>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5512350" y="2666050"/>
            <a:ext cx="3302350" cy="1651175"/>
          </a:xfrm>
          <a:prstGeom prst="rect">
            <a:avLst/>
          </a:prstGeom>
          <a:noFill/>
          <a:ln>
            <a:noFill/>
          </a:ln>
        </p:spPr>
      </p:pic>
      <p:sp>
        <p:nvSpPr>
          <p:cNvPr id="205" name="Google Shape;205;p33"/>
          <p:cNvSpPr txBox="1"/>
          <p:nvPr>
            <p:ph type="title"/>
          </p:nvPr>
        </p:nvSpPr>
        <p:spPr>
          <a:xfrm>
            <a:off x="2916450" y="358275"/>
            <a:ext cx="268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Am I my genes?</a:t>
            </a:r>
            <a:endParaRPr>
              <a:latin typeface="Cambria"/>
              <a:ea typeface="Cambria"/>
              <a:cs typeface="Cambria"/>
              <a:sym typeface="Cambria"/>
            </a:endParaRPr>
          </a:p>
        </p:txBody>
      </p:sp>
      <p:sp>
        <p:nvSpPr>
          <p:cNvPr id="206" name="Google Shape;206;p33"/>
          <p:cNvSpPr txBox="1"/>
          <p:nvPr>
            <p:ph idx="1" type="body"/>
          </p:nvPr>
        </p:nvSpPr>
        <p:spPr>
          <a:xfrm>
            <a:off x="61500" y="976750"/>
            <a:ext cx="8520600" cy="3416400"/>
          </a:xfrm>
          <a:prstGeom prst="rect">
            <a:avLst/>
          </a:prstGeom>
        </p:spPr>
        <p:txBody>
          <a:bodyPr anchorCtr="0" anchor="t" bIns="91425" lIns="91425" spcFirstLastPara="1" rIns="91425" wrap="square" tIns="91425">
            <a:normAutofit/>
          </a:bodyPr>
          <a:lstStyle/>
          <a:p>
            <a:pPr indent="0" lvl="0" marL="285750" rtl="0" algn="l">
              <a:spcBef>
                <a:spcPts val="0"/>
              </a:spcBef>
              <a:spcAft>
                <a:spcPts val="0"/>
              </a:spcAft>
              <a:buClr>
                <a:schemeClr val="dk1"/>
              </a:buClr>
              <a:buSzPts val="1100"/>
              <a:buFont typeface="Arial"/>
              <a:buNone/>
            </a:pPr>
            <a:r>
              <a:rPr lang="en" sz="2500">
                <a:solidFill>
                  <a:schemeClr val="dk1"/>
                </a:solidFill>
                <a:latin typeface="Cambria"/>
                <a:ea typeface="Cambria"/>
                <a:cs typeface="Cambria"/>
                <a:sym typeface="Cambria"/>
              </a:rPr>
              <a:t>-Cosmopolitanism is the belief that all human beings belong to a single community and is based on a shared morality</a:t>
            </a:r>
            <a:endParaRPr sz="2500">
              <a:solidFill>
                <a:schemeClr val="dk1"/>
              </a:solidFill>
              <a:latin typeface="Cambria"/>
              <a:ea typeface="Cambria"/>
              <a:cs typeface="Cambria"/>
              <a:sym typeface="Cambria"/>
            </a:endParaRPr>
          </a:p>
          <a:p>
            <a:pPr indent="0" lvl="0" marL="285750" rtl="0" algn="l">
              <a:spcBef>
                <a:spcPts val="0"/>
              </a:spcBef>
              <a:spcAft>
                <a:spcPts val="0"/>
              </a:spcAft>
              <a:buClr>
                <a:schemeClr val="dk1"/>
              </a:buClr>
              <a:buSzPts val="1100"/>
              <a:buFont typeface="Arial"/>
              <a:buNone/>
            </a:pPr>
            <a:r>
              <a:rPr lang="en" sz="2500">
                <a:solidFill>
                  <a:schemeClr val="dk1"/>
                </a:solidFill>
                <a:latin typeface="Cambria"/>
                <a:ea typeface="Cambria"/>
                <a:cs typeface="Cambria"/>
                <a:sym typeface="Cambria"/>
              </a:rPr>
              <a:t>-Genuine cosmopolitanism is rare</a:t>
            </a:r>
            <a:endParaRPr sz="2500">
              <a:solidFill>
                <a:schemeClr val="dk1"/>
              </a:solidFill>
              <a:latin typeface="Cambria"/>
              <a:ea typeface="Cambria"/>
              <a:cs typeface="Cambria"/>
              <a:sym typeface="Cambria"/>
            </a:endParaRPr>
          </a:p>
          <a:p>
            <a:pPr indent="0" lvl="0" marL="285750" rtl="0" algn="l">
              <a:spcBef>
                <a:spcPts val="0"/>
              </a:spcBef>
              <a:spcAft>
                <a:spcPts val="0"/>
              </a:spcAft>
              <a:buClr>
                <a:schemeClr val="dk1"/>
              </a:buClr>
              <a:buSzPts val="1100"/>
              <a:buFont typeface="Arial"/>
              <a:buNone/>
            </a:pPr>
            <a:r>
              <a:rPr lang="en" sz="2500">
                <a:solidFill>
                  <a:schemeClr val="dk1"/>
                </a:solidFill>
                <a:latin typeface="Cambria"/>
                <a:ea typeface="Cambria"/>
                <a:cs typeface="Cambria"/>
                <a:sym typeface="Cambria"/>
              </a:rPr>
              <a:t>-It came from the Enlightenment</a:t>
            </a:r>
            <a:endParaRPr sz="2500"/>
          </a:p>
        </p:txBody>
      </p:sp>
      <p:sp>
        <p:nvSpPr>
          <p:cNvPr id="207" name="Google Shape;207;p33"/>
          <p:cNvSpPr txBox="1"/>
          <p:nvPr/>
        </p:nvSpPr>
        <p:spPr>
          <a:xfrm>
            <a:off x="5604150" y="4589400"/>
            <a:ext cx="300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FFFF"/>
                </a:solidFill>
                <a:latin typeface="Cambria"/>
                <a:ea typeface="Cambria"/>
                <a:cs typeface="Cambria"/>
                <a:sym typeface="Cambria"/>
              </a:rPr>
              <a:t>Visual from: </a:t>
            </a:r>
            <a:r>
              <a:rPr lang="en" sz="900">
                <a:solidFill>
                  <a:srgbClr val="FFFFFF"/>
                </a:solidFill>
                <a:latin typeface="Cambria"/>
                <a:ea typeface="Cambria"/>
                <a:cs typeface="Cambria"/>
                <a:sym typeface="Cambria"/>
              </a:rPr>
              <a:t>https://www.workersliberty.org/story/2020-03-28/robert-fines-cosmopolitanism.</a:t>
            </a:r>
            <a:endParaRPr sz="900">
              <a:solidFill>
                <a:srgbClr val="FFFFFF"/>
              </a:solidFill>
              <a:latin typeface="Cambria"/>
              <a:ea typeface="Cambria"/>
              <a:cs typeface="Cambria"/>
              <a:sym typeface="Cambria"/>
            </a:endParaRPr>
          </a:p>
        </p:txBody>
      </p:sp>
      <p:sp>
        <p:nvSpPr>
          <p:cNvPr id="208" name="Google Shape;208;p33"/>
          <p:cNvSpPr txBox="1"/>
          <p:nvPr/>
        </p:nvSpPr>
        <p:spPr>
          <a:xfrm>
            <a:off x="61500" y="416230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Content from: </a:t>
            </a:r>
            <a:r>
              <a:rPr lang="en" sz="1000">
                <a:solidFill>
                  <a:srgbClr val="FFFFFF"/>
                </a:solidFill>
                <a:latin typeface="Cambria"/>
                <a:ea typeface="Cambria"/>
                <a:cs typeface="Cambria"/>
                <a:sym typeface="Cambria"/>
              </a:rPr>
              <a:t>Hall, Stuart. "Political Belonging in a World of Multiple Identities." </a:t>
            </a:r>
            <a:r>
              <a:rPr i="1" lang="en" sz="1000">
                <a:solidFill>
                  <a:srgbClr val="FFFFFF"/>
                </a:solidFill>
                <a:latin typeface="Cambria"/>
                <a:ea typeface="Cambria"/>
                <a:cs typeface="Cambria"/>
                <a:sym typeface="Cambria"/>
              </a:rPr>
              <a:t>Conceiving cosmopolitanism: Theory, Context, and Practice</a:t>
            </a:r>
            <a:r>
              <a:rPr lang="en" sz="1000">
                <a:solidFill>
                  <a:srgbClr val="FFFFFF"/>
                </a:solidFill>
                <a:latin typeface="Cambria"/>
                <a:ea typeface="Cambria"/>
                <a:cs typeface="Cambria"/>
                <a:sym typeface="Cambria"/>
              </a:rPr>
              <a:t> (2002): 25-31.</a:t>
            </a:r>
            <a:endParaRPr>
              <a:solidFill>
                <a:srgbClr val="FFFFFF"/>
              </a:solidFill>
              <a:latin typeface="Cambria"/>
              <a:ea typeface="Cambria"/>
              <a:cs typeface="Cambria"/>
              <a:sym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000">
                <a:solidFill>
                  <a:srgbClr val="FFFFFF"/>
                </a:solidFill>
                <a:latin typeface="Cambria"/>
                <a:ea typeface="Cambria"/>
                <a:cs typeface="Cambria"/>
                <a:sym typeface="Cambria"/>
              </a:rPr>
              <a:t>Discussion: </a:t>
            </a:r>
            <a:endParaRPr sz="4000">
              <a:solidFill>
                <a:srgbClr val="FFFFFF"/>
              </a:solidFill>
              <a:latin typeface="Cambria"/>
              <a:ea typeface="Cambria"/>
              <a:cs typeface="Cambria"/>
              <a:sym typeface="Cambria"/>
            </a:endParaRPr>
          </a:p>
          <a:p>
            <a:pPr indent="0" lvl="0" marL="0" rtl="0" algn="ctr">
              <a:spcBef>
                <a:spcPts val="1200"/>
              </a:spcBef>
              <a:spcAft>
                <a:spcPts val="1200"/>
              </a:spcAft>
              <a:buNone/>
            </a:pPr>
            <a:r>
              <a:rPr lang="en" sz="4000">
                <a:solidFill>
                  <a:srgbClr val="FFFFFF"/>
                </a:solidFill>
                <a:latin typeface="Cambria"/>
                <a:ea typeface="Cambria"/>
                <a:cs typeface="Cambria"/>
                <a:sym typeface="Cambria"/>
              </a:rPr>
              <a:t>W</a:t>
            </a:r>
            <a:r>
              <a:rPr lang="en" sz="4000">
                <a:solidFill>
                  <a:srgbClr val="FFFFFF"/>
                </a:solidFill>
                <a:latin typeface="Cambria"/>
                <a:ea typeface="Cambria"/>
                <a:cs typeface="Cambria"/>
                <a:sym typeface="Cambria"/>
              </a:rPr>
              <a:t>hy does it feel so awkward when we see someone fail at gender, and why do we care?</a:t>
            </a:r>
            <a:endParaRPr sz="4000">
              <a:solidFill>
                <a:srgbClr val="FFFFFF"/>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idx="1" type="body"/>
          </p:nvPr>
        </p:nvSpPr>
        <p:spPr>
          <a:xfrm>
            <a:off x="1596950" y="4581325"/>
            <a:ext cx="5950200" cy="42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rgbClr val="FFFFFF"/>
                </a:solidFill>
                <a:latin typeface="Cambria"/>
                <a:ea typeface="Cambria"/>
                <a:cs typeface="Cambria"/>
                <a:sym typeface="Cambria"/>
              </a:rPr>
              <a:t>Video from: https://www.youtube.com/watch?v=8_myAQG48cQ.</a:t>
            </a:r>
            <a:endParaRPr sz="1400">
              <a:solidFill>
                <a:srgbClr val="FFFFFF"/>
              </a:solidFill>
              <a:latin typeface="Cambria"/>
              <a:ea typeface="Cambria"/>
              <a:cs typeface="Cambria"/>
              <a:sym typeface="Cambria"/>
            </a:endParaRPr>
          </a:p>
        </p:txBody>
      </p:sp>
      <p:pic>
        <p:nvPicPr>
          <p:cNvPr descr="Sponsor this series: http://www.cut.com/sponsorship&#10;Fear Pong is now a game! Get it here: http://www.fearponggame.com&#10;SUBSCRIBE: http://bit.ly/CutSubscribe&#10;Watch More Lineup: https://www.youtube.com/playlist?list=PLJic7bfGlo3qJcIXUJteaUm_3-3tgQSXw&#10;&#10;About Lineup:&#10;A who’s who of awkward assumptions and judgments.&#10;&#10;Don't forget to subscribe and follow us!&#10;Official Site: https://www.cut.com/&#10;Facebook: http://cut.com/facebook &#10;Twitter: https://twitter.com/Cut&#10;Instagram: http://cut.com/instagram&#10;Snapchat: @watchcut &#10;Cut Swag: http://cut.com/shop&#10;&#10;About Cut: &#10;Small questions have powerful effects when they go viral. Cut spreads stories for fun, for serious, and for real– bringing the internet together one awkward moment at a time.&#10;&#10;Produced, directed, and edited by https://cut.com &#10;Want to work with us? http://cut.com/hiring &#10;Want to be in a video? http://cut.com/casting &#10;Want to sponsor a video? http://cut.com/sponsorships &#10;For licensing inquiries: http://cut.com/licensing&#10;&#10;Guess My Gender (Post-Interviews) | Lineup | Cut&#10;https://youtu.be/8_myAQG48cQ&#10;&#10;Cut&#10;https://www.youtube.com/watchcut" id="219" name="Google Shape;219;p35" title="Guess My Gender (Post-Interviews) | Lineup | Cut">
            <a:hlinkClick r:id="rId3"/>
          </p:cNvPr>
          <p:cNvPicPr preferRelativeResize="0"/>
          <p:nvPr/>
        </p:nvPicPr>
        <p:blipFill>
          <a:blip r:embed="rId4">
            <a:alphaModFix/>
          </a:blip>
          <a:stretch>
            <a:fillRect/>
          </a:stretch>
        </p:blipFill>
        <p:spPr>
          <a:xfrm>
            <a:off x="1596950" y="118775"/>
            <a:ext cx="5950075" cy="4462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Gender Terminology</a:t>
            </a:r>
            <a:endParaRPr>
              <a:latin typeface="Cambria"/>
              <a:ea typeface="Cambria"/>
              <a:cs typeface="Cambria"/>
              <a:sym typeface="Cambria"/>
            </a:endParaRPr>
          </a:p>
        </p:txBody>
      </p:sp>
      <p:sp>
        <p:nvSpPr>
          <p:cNvPr id="225" name="Google Shape;225;p36"/>
          <p:cNvSpPr txBox="1"/>
          <p:nvPr>
            <p:ph idx="1" type="body"/>
          </p:nvPr>
        </p:nvSpPr>
        <p:spPr>
          <a:xfrm>
            <a:off x="311700" y="1152475"/>
            <a:ext cx="8520600" cy="2652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rgbClr val="FFFFFF"/>
                </a:solidFill>
                <a:latin typeface="Cambria"/>
                <a:ea typeface="Cambria"/>
                <a:cs typeface="Cambria"/>
                <a:sym typeface="Cambria"/>
              </a:rPr>
              <a:t>Gender was introduced as a term in the late 1960s as a way to challenge </a:t>
            </a:r>
            <a:r>
              <a:rPr i="1" lang="en">
                <a:solidFill>
                  <a:srgbClr val="FFFFFF"/>
                </a:solidFill>
                <a:latin typeface="Cambria"/>
                <a:ea typeface="Cambria"/>
                <a:cs typeface="Cambria"/>
                <a:sym typeface="Cambria"/>
              </a:rPr>
              <a:t>biological determinism</a:t>
            </a:r>
            <a:r>
              <a:rPr lang="en">
                <a:solidFill>
                  <a:srgbClr val="FFFFFF"/>
                </a:solidFill>
                <a:latin typeface="Cambria"/>
                <a:ea typeface="Cambria"/>
                <a:cs typeface="Cambria"/>
                <a:sym typeface="Cambria"/>
              </a:rPr>
              <a:t>, which credits behavioral differences to predisposed biological factors.</a:t>
            </a:r>
            <a:endParaRPr>
              <a:solidFill>
                <a:srgbClr val="FFFFFF"/>
              </a:solidFill>
              <a:latin typeface="Cambria"/>
              <a:ea typeface="Cambria"/>
              <a:cs typeface="Cambria"/>
              <a:sym typeface="Cambria"/>
            </a:endParaRPr>
          </a:p>
          <a:p>
            <a:pPr indent="0" lvl="0" marL="0" rtl="0" algn="l">
              <a:spcBef>
                <a:spcPts val="1200"/>
              </a:spcBef>
              <a:spcAft>
                <a:spcPts val="0"/>
              </a:spcAft>
              <a:buNone/>
            </a:pPr>
            <a:r>
              <a:rPr lang="en">
                <a:solidFill>
                  <a:srgbClr val="FFFFFF"/>
                </a:solidFill>
                <a:latin typeface="Cambria"/>
                <a:ea typeface="Cambria"/>
                <a:cs typeface="Cambria"/>
                <a:sym typeface="Cambria"/>
              </a:rPr>
              <a:t>“Sex” and “gender” became two distinct terms.</a:t>
            </a:r>
            <a:endParaRPr>
              <a:solidFill>
                <a:srgbClr val="FFFFFF"/>
              </a:solidFill>
              <a:latin typeface="Cambria"/>
              <a:ea typeface="Cambria"/>
              <a:cs typeface="Cambria"/>
              <a:sym typeface="Cambria"/>
            </a:endParaRPr>
          </a:p>
          <a:p>
            <a:pPr indent="0" lvl="0" marL="0" rtl="0" algn="ctr">
              <a:spcBef>
                <a:spcPts val="1200"/>
              </a:spcBef>
              <a:spcAft>
                <a:spcPts val="0"/>
              </a:spcAft>
              <a:buNone/>
            </a:pPr>
            <a:r>
              <a:rPr b="1" lang="en" sz="2100">
                <a:solidFill>
                  <a:srgbClr val="FFFFFF"/>
                </a:solidFill>
                <a:latin typeface="Cambria"/>
                <a:ea typeface="Cambria"/>
                <a:cs typeface="Cambria"/>
                <a:sym typeface="Cambria"/>
              </a:rPr>
              <a:t>Write</a:t>
            </a:r>
            <a:r>
              <a:rPr b="1" lang="en" sz="2100">
                <a:solidFill>
                  <a:srgbClr val="FFFFFF"/>
                </a:solidFill>
                <a:latin typeface="Cambria"/>
                <a:ea typeface="Cambria"/>
                <a:cs typeface="Cambria"/>
                <a:sym typeface="Cambria"/>
              </a:rPr>
              <a:t> down what you think each of these terms means; this could be descriptive words, phrases, actions, etc</a:t>
            </a:r>
            <a:endParaRPr b="1" sz="2100">
              <a:solidFill>
                <a:srgbClr val="FFFFFF"/>
              </a:solidFill>
              <a:latin typeface="Cambria"/>
              <a:ea typeface="Cambria"/>
              <a:cs typeface="Cambria"/>
              <a:sym typeface="Cambria"/>
            </a:endParaRPr>
          </a:p>
          <a:p>
            <a:pPr indent="0" lvl="0" marL="0" rtl="0" algn="l">
              <a:spcBef>
                <a:spcPts val="1200"/>
              </a:spcBef>
              <a:spcAft>
                <a:spcPts val="0"/>
              </a:spcAft>
              <a:buNone/>
            </a:pPr>
            <a:r>
              <a:t/>
            </a:r>
            <a:endParaRPr>
              <a:solidFill>
                <a:srgbClr val="FFFFFF"/>
              </a:solidFill>
              <a:latin typeface="Cambria"/>
              <a:ea typeface="Cambria"/>
              <a:cs typeface="Cambria"/>
              <a:sym typeface="Cambria"/>
            </a:endParaRPr>
          </a:p>
          <a:p>
            <a:pPr indent="0" lvl="0" marL="0" rtl="0" algn="l">
              <a:spcBef>
                <a:spcPts val="1200"/>
              </a:spcBef>
              <a:spcAft>
                <a:spcPts val="1200"/>
              </a:spcAft>
              <a:buNone/>
            </a:pPr>
            <a:r>
              <a:t/>
            </a:r>
            <a:endParaRPr>
              <a:solidFill>
                <a:srgbClr val="FFFFFF"/>
              </a:solidFill>
              <a:latin typeface="Cambria"/>
              <a:ea typeface="Cambria"/>
              <a:cs typeface="Cambria"/>
              <a:sym typeface="Cambria"/>
            </a:endParaRPr>
          </a:p>
        </p:txBody>
      </p:sp>
      <p:sp>
        <p:nvSpPr>
          <p:cNvPr id="226" name="Google Shape;226;p36"/>
          <p:cNvSpPr txBox="1"/>
          <p:nvPr/>
        </p:nvSpPr>
        <p:spPr>
          <a:xfrm>
            <a:off x="4152000" y="4065225"/>
            <a:ext cx="4992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rgbClr val="FFFFFF"/>
                </a:solidFill>
                <a:latin typeface="Cambria"/>
                <a:ea typeface="Cambria"/>
                <a:cs typeface="Cambria"/>
                <a:sym typeface="Cambria"/>
              </a:rPr>
              <a:t>Gender</a:t>
            </a:r>
            <a:r>
              <a:rPr lang="en" sz="800">
                <a:solidFill>
                  <a:srgbClr val="FFFFFF"/>
                </a:solidFill>
                <a:latin typeface="Cambria"/>
                <a:ea typeface="Cambria"/>
                <a:cs typeface="Cambria"/>
                <a:sym typeface="Cambria"/>
              </a:rPr>
              <a:t>. (2018). Gendered Innovations. </a:t>
            </a:r>
            <a:r>
              <a:rPr lang="en" sz="800" u="sng">
                <a:solidFill>
                  <a:srgbClr val="FFFFFF"/>
                </a:solidFill>
                <a:latin typeface="Cambria"/>
                <a:ea typeface="Cambria"/>
                <a:cs typeface="Cambria"/>
                <a:sym typeface="Cambria"/>
                <a:hlinkClick r:id="rId3">
                  <a:extLst>
                    <a:ext uri="{A12FA001-AC4F-418D-AE19-62706E023703}">
                      <ahyp:hlinkClr val="tx"/>
                    </a:ext>
                  </a:extLst>
                </a:hlinkClick>
              </a:rPr>
              <a:t>https://genderedinnovations.stanford.edu/terms/gender.html</a:t>
            </a:r>
            <a:r>
              <a:rPr lang="en" sz="800">
                <a:solidFill>
                  <a:srgbClr val="FFFFFF"/>
                </a:solidFill>
                <a:latin typeface="Cambria"/>
                <a:ea typeface="Cambria"/>
                <a:cs typeface="Cambria"/>
                <a:sym typeface="Cambria"/>
              </a:rPr>
              <a:t>. </a:t>
            </a:r>
            <a:endParaRPr sz="800">
              <a:solidFill>
                <a:srgbClr val="FFFFFF"/>
              </a:solidFill>
              <a:latin typeface="Cambria"/>
              <a:ea typeface="Cambria"/>
              <a:cs typeface="Cambria"/>
              <a:sym typeface="Cambria"/>
            </a:endParaRPr>
          </a:p>
          <a:p>
            <a:pPr indent="0" lvl="0" marL="0" rtl="0" algn="l">
              <a:spcBef>
                <a:spcPts val="0"/>
              </a:spcBef>
              <a:spcAft>
                <a:spcPts val="0"/>
              </a:spcAft>
              <a:buNone/>
            </a:pPr>
            <a:r>
              <a:t/>
            </a:r>
            <a:endParaRPr sz="800">
              <a:solidFill>
                <a:srgbClr val="FFFFFF"/>
              </a:solidFill>
              <a:latin typeface="Cambria"/>
              <a:ea typeface="Cambria"/>
              <a:cs typeface="Cambria"/>
              <a:sym typeface="Cambria"/>
            </a:endParaRPr>
          </a:p>
          <a:p>
            <a:pPr indent="0" lvl="0" marL="0" rtl="0" algn="l">
              <a:spcBef>
                <a:spcPts val="0"/>
              </a:spcBef>
              <a:spcAft>
                <a:spcPts val="0"/>
              </a:spcAft>
              <a:buNone/>
            </a:pPr>
            <a:r>
              <a:rPr lang="en" sz="800">
                <a:solidFill>
                  <a:srgbClr val="FFFFFF"/>
                </a:solidFill>
                <a:latin typeface="Cambria"/>
                <a:ea typeface="Cambria"/>
                <a:cs typeface="Cambria"/>
                <a:sym typeface="Cambria"/>
              </a:rPr>
              <a:t>Krieger, N. (2003). Gender, sexes and health: What are the connections -- and why does it matter? </a:t>
            </a:r>
            <a:r>
              <a:rPr i="1" lang="en" sz="800">
                <a:solidFill>
                  <a:srgbClr val="FFFFFF"/>
                </a:solidFill>
                <a:latin typeface="Cambria"/>
                <a:ea typeface="Cambria"/>
                <a:cs typeface="Cambria"/>
                <a:sym typeface="Cambria"/>
              </a:rPr>
              <a:t>International Journal of Epidemiology</a:t>
            </a:r>
            <a:r>
              <a:rPr lang="en" sz="800">
                <a:solidFill>
                  <a:srgbClr val="FFFFFF"/>
                </a:solidFill>
                <a:latin typeface="Cambria"/>
                <a:ea typeface="Cambria"/>
                <a:cs typeface="Cambria"/>
                <a:sym typeface="Cambria"/>
              </a:rPr>
              <a:t>, 32(</a:t>
            </a:r>
            <a:r>
              <a:rPr i="1" lang="en" sz="800">
                <a:solidFill>
                  <a:srgbClr val="FFFFFF"/>
                </a:solidFill>
                <a:latin typeface="Cambria"/>
                <a:ea typeface="Cambria"/>
                <a:cs typeface="Cambria"/>
                <a:sym typeface="Cambria"/>
              </a:rPr>
              <a:t>6),</a:t>
            </a:r>
            <a:r>
              <a:rPr lang="en" sz="800">
                <a:solidFill>
                  <a:srgbClr val="FFFFFF"/>
                </a:solidFill>
                <a:latin typeface="Cambria"/>
                <a:ea typeface="Cambria"/>
                <a:cs typeface="Cambria"/>
                <a:sym typeface="Cambria"/>
              </a:rPr>
              <a:t> 652-657.</a:t>
            </a:r>
            <a:endParaRPr sz="800">
              <a:solidFill>
                <a:srgbClr val="FFFFFF"/>
              </a:solidFill>
              <a:latin typeface="Cambria"/>
              <a:ea typeface="Cambria"/>
              <a:cs typeface="Cambria"/>
              <a:sym typeface="Cambria"/>
            </a:endParaRPr>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311700" y="110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Differentiating Between Gender and Sex</a:t>
            </a:r>
            <a:endParaRPr>
              <a:latin typeface="Cambria"/>
              <a:ea typeface="Cambria"/>
              <a:cs typeface="Cambria"/>
              <a:sym typeface="Cambria"/>
            </a:endParaRPr>
          </a:p>
        </p:txBody>
      </p:sp>
      <p:sp>
        <p:nvSpPr>
          <p:cNvPr id="232" name="Google Shape;232;p37"/>
          <p:cNvSpPr txBox="1"/>
          <p:nvPr/>
        </p:nvSpPr>
        <p:spPr>
          <a:xfrm>
            <a:off x="3234900" y="4568975"/>
            <a:ext cx="6098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FFFFFF"/>
                </a:solidFill>
                <a:latin typeface="Cambria"/>
                <a:ea typeface="Cambria"/>
                <a:cs typeface="Cambria"/>
                <a:sym typeface="Cambria"/>
              </a:rPr>
              <a:t>Content from: Evans, J. &amp; Tolland, L. (2019, February 21). What is the difference between sex and gender? Ons.gov.uk; Office for National Statistics. </a:t>
            </a:r>
            <a:r>
              <a:rPr lang="en" sz="800" u="sng">
                <a:solidFill>
                  <a:srgbClr val="FFFFFF"/>
                </a:solidFill>
                <a:latin typeface="Cambria"/>
                <a:ea typeface="Cambria"/>
                <a:cs typeface="Cambria"/>
                <a:sym typeface="Cambria"/>
                <a:hlinkClick r:id="rId3">
                  <a:extLst>
                    <a:ext uri="{A12FA001-AC4F-418D-AE19-62706E023703}">
                      <ahyp:hlinkClr val="tx"/>
                    </a:ext>
                  </a:extLst>
                </a:hlinkClick>
              </a:rPr>
              <a:t>https://www.ons.gov.uk/economy/environmentalaccounts/articles/whatisthedifferencebetweensexandgender/2019-02-21</a:t>
            </a:r>
            <a:r>
              <a:rPr lang="en" sz="800">
                <a:solidFill>
                  <a:srgbClr val="FFFFFF"/>
                </a:solidFill>
                <a:latin typeface="Cambria"/>
                <a:ea typeface="Cambria"/>
                <a:cs typeface="Cambria"/>
                <a:sym typeface="Cambria"/>
              </a:rPr>
              <a:t>. </a:t>
            </a:r>
            <a:r>
              <a:rPr lang="en" sz="800">
                <a:solidFill>
                  <a:srgbClr val="FFFFFF"/>
                </a:solidFill>
                <a:latin typeface="Cambria"/>
                <a:ea typeface="Cambria"/>
                <a:cs typeface="Cambria"/>
                <a:sym typeface="Cambria"/>
              </a:rPr>
              <a:t>Visual from: Image captured from </a:t>
            </a:r>
            <a:r>
              <a:rPr lang="en" sz="800" u="sng">
                <a:solidFill>
                  <a:srgbClr val="FFFFFF"/>
                </a:solidFill>
                <a:latin typeface="Cambria"/>
                <a:ea typeface="Cambria"/>
                <a:cs typeface="Cambria"/>
                <a:sym typeface="Cambria"/>
                <a:hlinkClick r:id="rId4">
                  <a:extLst>
                    <a:ext uri="{A12FA001-AC4F-418D-AE19-62706E023703}">
                      <ahyp:hlinkClr val="tx"/>
                    </a:ext>
                  </a:extLst>
                </a:hlinkClick>
              </a:rPr>
              <a:t>https://cihr-irsc.gc.ca/e/48642.html</a:t>
            </a:r>
            <a:r>
              <a:rPr lang="en" sz="800">
                <a:solidFill>
                  <a:srgbClr val="FFFFFF"/>
                </a:solidFill>
                <a:latin typeface="Cambria"/>
                <a:ea typeface="Cambria"/>
                <a:cs typeface="Cambria"/>
                <a:sym typeface="Cambria"/>
              </a:rPr>
              <a:t>.</a:t>
            </a:r>
            <a:endParaRPr sz="800">
              <a:solidFill>
                <a:srgbClr val="FFFFFF"/>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t/>
            </a:r>
            <a:endParaRPr sz="800">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sz="800">
                <a:solidFill>
                  <a:schemeClr val="dk1"/>
                </a:solidFill>
                <a:latin typeface="Cambria"/>
                <a:ea typeface="Cambria"/>
                <a:cs typeface="Cambria"/>
                <a:sym typeface="Cambria"/>
              </a:rPr>
              <a:t>‌</a:t>
            </a:r>
            <a:endParaRPr sz="800">
              <a:solidFill>
                <a:schemeClr val="dk1"/>
              </a:solidFill>
              <a:latin typeface="Cambria"/>
              <a:ea typeface="Cambria"/>
              <a:cs typeface="Cambria"/>
              <a:sym typeface="Cambria"/>
            </a:endParaRPr>
          </a:p>
          <a:p>
            <a:pPr indent="0" lvl="0" marL="0" rtl="0" algn="l">
              <a:spcBef>
                <a:spcPts val="0"/>
              </a:spcBef>
              <a:spcAft>
                <a:spcPts val="0"/>
              </a:spcAft>
              <a:buNone/>
            </a:pPr>
            <a:r>
              <a:t/>
            </a:r>
            <a:endParaRPr sz="800">
              <a:solidFill>
                <a:schemeClr val="dk1"/>
              </a:solidFill>
              <a:latin typeface="Cambria"/>
              <a:ea typeface="Cambria"/>
              <a:cs typeface="Cambria"/>
              <a:sym typeface="Cambria"/>
            </a:endParaRPr>
          </a:p>
        </p:txBody>
      </p:sp>
      <p:sp>
        <p:nvSpPr>
          <p:cNvPr id="233" name="Google Shape;233;p37"/>
          <p:cNvSpPr txBox="1"/>
          <p:nvPr>
            <p:ph idx="1" type="body"/>
          </p:nvPr>
        </p:nvSpPr>
        <p:spPr>
          <a:xfrm>
            <a:off x="86750" y="776375"/>
            <a:ext cx="3073800" cy="4069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sz="1700">
                <a:solidFill>
                  <a:schemeClr val="dk1"/>
                </a:solidFill>
                <a:latin typeface="Cambria"/>
                <a:ea typeface="Cambria"/>
                <a:cs typeface="Cambria"/>
                <a:sym typeface="Cambria"/>
              </a:rPr>
              <a:t>“Sex” refers to a biological construct, while “gender” is regarded as a social construct.</a:t>
            </a:r>
            <a:endParaRPr b="1" sz="1700">
              <a:solidFill>
                <a:srgbClr val="000000"/>
              </a:solidFill>
              <a:latin typeface="Cambria"/>
              <a:ea typeface="Cambria"/>
              <a:cs typeface="Cambria"/>
              <a:sym typeface="Cambria"/>
            </a:endParaRPr>
          </a:p>
          <a:p>
            <a:pPr indent="0" lvl="0" marL="0" rtl="0" algn="l">
              <a:spcBef>
                <a:spcPts val="1200"/>
              </a:spcBef>
              <a:spcAft>
                <a:spcPts val="0"/>
              </a:spcAft>
              <a:buNone/>
            </a:pPr>
            <a:r>
              <a:rPr b="1" lang="en" sz="1700">
                <a:solidFill>
                  <a:srgbClr val="FFFFFF"/>
                </a:solidFill>
                <a:latin typeface="Cambria"/>
                <a:ea typeface="Cambria"/>
                <a:cs typeface="Cambria"/>
                <a:sym typeface="Cambria"/>
              </a:rPr>
              <a:t>Sex </a:t>
            </a:r>
            <a:r>
              <a:rPr lang="en" sz="1700">
                <a:solidFill>
                  <a:srgbClr val="FFFFFF"/>
                </a:solidFill>
                <a:latin typeface="Cambria"/>
                <a:ea typeface="Cambria"/>
                <a:cs typeface="Cambria"/>
                <a:sym typeface="Cambria"/>
              </a:rPr>
              <a:t>is assigned at birth and refers to biological aspects of a person as determined by anatomy.</a:t>
            </a:r>
            <a:endParaRPr sz="1700">
              <a:solidFill>
                <a:srgbClr val="FFFFFF"/>
              </a:solidFill>
              <a:latin typeface="Cambria"/>
              <a:ea typeface="Cambria"/>
              <a:cs typeface="Cambria"/>
              <a:sym typeface="Cambria"/>
            </a:endParaRPr>
          </a:p>
          <a:p>
            <a:pPr indent="0" lvl="0" marL="0" rtl="0" algn="l">
              <a:spcBef>
                <a:spcPts val="1200"/>
              </a:spcBef>
              <a:spcAft>
                <a:spcPts val="0"/>
              </a:spcAft>
              <a:buNone/>
            </a:pPr>
            <a:r>
              <a:rPr b="1" lang="en" sz="1700">
                <a:solidFill>
                  <a:srgbClr val="FFFFFF"/>
                </a:solidFill>
                <a:latin typeface="Cambria"/>
                <a:ea typeface="Cambria"/>
                <a:cs typeface="Cambria"/>
                <a:sym typeface="Cambria"/>
              </a:rPr>
              <a:t>Gender</a:t>
            </a:r>
            <a:r>
              <a:rPr lang="en" sz="1700">
                <a:solidFill>
                  <a:srgbClr val="FFFFFF"/>
                </a:solidFill>
                <a:latin typeface="Cambria"/>
                <a:ea typeface="Cambria"/>
                <a:cs typeface="Cambria"/>
                <a:sym typeface="Cambria"/>
              </a:rPr>
              <a:t> refers to behaviors and other elements that are shaped by a society’s understanding of masculinity and femininity. </a:t>
            </a:r>
            <a:endParaRPr sz="1700">
              <a:solidFill>
                <a:srgbClr val="FFFFFF"/>
              </a:solidFill>
              <a:latin typeface="Cambria"/>
              <a:ea typeface="Cambria"/>
              <a:cs typeface="Cambria"/>
              <a:sym typeface="Cambria"/>
            </a:endParaRPr>
          </a:p>
          <a:p>
            <a:pPr indent="0" lvl="0" marL="0" rtl="0" algn="l">
              <a:spcBef>
                <a:spcPts val="1200"/>
              </a:spcBef>
              <a:spcAft>
                <a:spcPts val="1200"/>
              </a:spcAft>
              <a:buNone/>
            </a:pPr>
            <a:r>
              <a:t/>
            </a:r>
            <a:endParaRPr sz="1700"/>
          </a:p>
        </p:txBody>
      </p:sp>
      <p:pic>
        <p:nvPicPr>
          <p:cNvPr id="234" name="Google Shape;234;p37"/>
          <p:cNvPicPr preferRelativeResize="0"/>
          <p:nvPr/>
        </p:nvPicPr>
        <p:blipFill>
          <a:blip r:embed="rId5">
            <a:alphaModFix/>
          </a:blip>
          <a:stretch>
            <a:fillRect/>
          </a:stretch>
        </p:blipFill>
        <p:spPr>
          <a:xfrm>
            <a:off x="3045838" y="776365"/>
            <a:ext cx="6098125" cy="3798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8"/>
          <p:cNvPicPr preferRelativeResize="0"/>
          <p:nvPr/>
        </p:nvPicPr>
        <p:blipFill>
          <a:blip r:embed="rId3">
            <a:alphaModFix/>
          </a:blip>
          <a:stretch>
            <a:fillRect/>
          </a:stretch>
        </p:blipFill>
        <p:spPr>
          <a:xfrm>
            <a:off x="59375" y="0"/>
            <a:ext cx="9025251" cy="4723226"/>
          </a:xfrm>
          <a:prstGeom prst="rect">
            <a:avLst/>
          </a:prstGeom>
          <a:noFill/>
          <a:ln>
            <a:noFill/>
          </a:ln>
        </p:spPr>
      </p:pic>
      <p:sp>
        <p:nvSpPr>
          <p:cNvPr id="240" name="Google Shape;240;p38"/>
          <p:cNvSpPr txBox="1"/>
          <p:nvPr/>
        </p:nvSpPr>
        <p:spPr>
          <a:xfrm>
            <a:off x="2726700" y="4723225"/>
            <a:ext cx="641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Cambria"/>
                <a:ea typeface="Cambria"/>
                <a:cs typeface="Cambria"/>
                <a:sym typeface="Cambria"/>
              </a:rPr>
              <a:t>Visual from: </a:t>
            </a:r>
            <a:r>
              <a:rPr lang="en" sz="1000">
                <a:solidFill>
                  <a:schemeClr val="dk1"/>
                </a:solidFill>
                <a:latin typeface="Cambria"/>
                <a:ea typeface="Cambria"/>
                <a:cs typeface="Cambria"/>
                <a:sym typeface="Cambria"/>
              </a:rPr>
              <a:t>https://beyondwordsstudio.com/wp-content/uploads/2019/07/Lancet-social-media-asset-sex-vs-gender.png</a:t>
            </a:r>
            <a:endParaRPr sz="1000">
              <a:solidFill>
                <a:schemeClr val="dk1"/>
              </a:solidFill>
              <a:latin typeface="Cambria"/>
              <a:ea typeface="Cambria"/>
              <a:cs typeface="Cambria"/>
              <a:sym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Reflection:</a:t>
            </a:r>
            <a:endParaRPr>
              <a:latin typeface="Cambria"/>
              <a:ea typeface="Cambria"/>
              <a:cs typeface="Cambria"/>
              <a:sym typeface="Cambria"/>
            </a:endParaRPr>
          </a:p>
        </p:txBody>
      </p:sp>
      <p:sp>
        <p:nvSpPr>
          <p:cNvPr id="246" name="Google Shape;24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solidFill>
                  <a:srgbClr val="FFFFFF"/>
                </a:solidFill>
                <a:latin typeface="Cambria"/>
                <a:ea typeface="Cambria"/>
                <a:cs typeface="Cambria"/>
                <a:sym typeface="Cambria"/>
              </a:rPr>
              <a:t>T</a:t>
            </a:r>
            <a:r>
              <a:rPr lang="en" sz="2000">
                <a:solidFill>
                  <a:srgbClr val="FFFFFF"/>
                </a:solidFill>
                <a:latin typeface="Cambria"/>
                <a:ea typeface="Cambria"/>
                <a:cs typeface="Cambria"/>
                <a:sym typeface="Cambria"/>
              </a:rPr>
              <a:t>ake a moment to think of how you came to learn about gender- </a:t>
            </a:r>
            <a:endParaRPr sz="2000">
              <a:solidFill>
                <a:srgbClr val="FFFFFF"/>
              </a:solidFill>
              <a:latin typeface="Cambria"/>
              <a:ea typeface="Cambria"/>
              <a:cs typeface="Cambria"/>
              <a:sym typeface="Cambria"/>
            </a:endParaRPr>
          </a:p>
          <a:p>
            <a:pPr indent="0" lvl="0" marL="0" rtl="0" algn="ctr">
              <a:spcBef>
                <a:spcPts val="1200"/>
              </a:spcBef>
              <a:spcAft>
                <a:spcPts val="0"/>
              </a:spcAft>
              <a:buNone/>
            </a:pPr>
            <a:r>
              <a:rPr b="1" lang="en" sz="2300">
                <a:solidFill>
                  <a:srgbClr val="FFFFFF"/>
                </a:solidFill>
                <a:latin typeface="Cambria"/>
                <a:ea typeface="Cambria"/>
                <a:cs typeface="Cambria"/>
                <a:sym typeface="Cambria"/>
              </a:rPr>
              <a:t>Who influenced and contributed to this learning?</a:t>
            </a:r>
            <a:endParaRPr b="1" sz="2300">
              <a:solidFill>
                <a:srgbClr val="FFFFFF"/>
              </a:solidFill>
              <a:latin typeface="Cambria"/>
              <a:ea typeface="Cambria"/>
              <a:cs typeface="Cambria"/>
              <a:sym typeface="Cambria"/>
            </a:endParaRPr>
          </a:p>
          <a:p>
            <a:pPr indent="0" lvl="0" marL="0" rtl="0" algn="ctr">
              <a:spcBef>
                <a:spcPts val="1200"/>
              </a:spcBef>
              <a:spcAft>
                <a:spcPts val="0"/>
              </a:spcAft>
              <a:buNone/>
            </a:pPr>
            <a:r>
              <a:rPr b="1" lang="en" sz="2300">
                <a:solidFill>
                  <a:srgbClr val="FFFFFF"/>
                </a:solidFill>
                <a:latin typeface="Cambria"/>
                <a:ea typeface="Cambria"/>
                <a:cs typeface="Cambria"/>
                <a:sym typeface="Cambria"/>
              </a:rPr>
              <a:t>Where</a:t>
            </a:r>
            <a:r>
              <a:rPr b="1" lang="en" sz="2300">
                <a:solidFill>
                  <a:srgbClr val="FFFFFF"/>
                </a:solidFill>
                <a:latin typeface="Cambria"/>
                <a:ea typeface="Cambria"/>
                <a:cs typeface="Cambria"/>
                <a:sym typeface="Cambria"/>
              </a:rPr>
              <a:t> did you learn about gender?</a:t>
            </a:r>
            <a:endParaRPr b="1" sz="2300">
              <a:solidFill>
                <a:srgbClr val="FFFFFF"/>
              </a:solidFill>
              <a:latin typeface="Cambria"/>
              <a:ea typeface="Cambria"/>
              <a:cs typeface="Cambria"/>
              <a:sym typeface="Cambria"/>
            </a:endParaRPr>
          </a:p>
          <a:p>
            <a:pPr indent="0" lvl="0" marL="0" rtl="0" algn="ctr">
              <a:spcBef>
                <a:spcPts val="1200"/>
              </a:spcBef>
              <a:spcAft>
                <a:spcPts val="1200"/>
              </a:spcAft>
              <a:buNone/>
            </a:pPr>
            <a:r>
              <a:rPr b="1" lang="en" sz="2300">
                <a:solidFill>
                  <a:srgbClr val="FFFFFF"/>
                </a:solidFill>
                <a:latin typeface="Cambria"/>
                <a:ea typeface="Cambria"/>
                <a:cs typeface="Cambria"/>
                <a:sym typeface="Cambria"/>
              </a:rPr>
              <a:t>How have these encounters shaped your perspective on gender?</a:t>
            </a:r>
            <a:endParaRPr b="1" sz="2300">
              <a:solidFill>
                <a:srgbClr val="FFFFFF"/>
              </a:solidFill>
              <a:latin typeface="Cambria"/>
              <a:ea typeface="Cambria"/>
              <a:cs typeface="Cambria"/>
              <a:sym typeface="Cambr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ph type="title"/>
          </p:nvPr>
        </p:nvSpPr>
        <p:spPr>
          <a:xfrm>
            <a:off x="311700" y="209550"/>
            <a:ext cx="8520600" cy="1104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600"/>
              </a:spcAft>
              <a:buNone/>
            </a:pPr>
            <a:r>
              <a:rPr lang="en" sz="2100">
                <a:latin typeface="Times New Roman"/>
                <a:ea typeface="Times New Roman"/>
                <a:cs typeface="Times New Roman"/>
                <a:sym typeface="Times New Roman"/>
              </a:rPr>
              <a:t>The concept and construct of gender has changed through time and across disciplines- </a:t>
            </a:r>
            <a:endParaRPr sz="2100"/>
          </a:p>
        </p:txBody>
      </p:sp>
      <p:sp>
        <p:nvSpPr>
          <p:cNvPr id="252" name="Google Shape;252;p40"/>
          <p:cNvSpPr txBox="1"/>
          <p:nvPr/>
        </p:nvSpPr>
        <p:spPr>
          <a:xfrm>
            <a:off x="452375" y="1479613"/>
            <a:ext cx="197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Cambria"/>
                <a:ea typeface="Cambria"/>
                <a:cs typeface="Cambria"/>
                <a:sym typeface="Cambria"/>
              </a:rPr>
              <a:t>Psychoanalysis </a:t>
            </a:r>
            <a:endParaRPr b="1" sz="2000">
              <a:solidFill>
                <a:srgbClr val="FFFFFF"/>
              </a:solidFill>
              <a:latin typeface="Cambria"/>
              <a:ea typeface="Cambria"/>
              <a:cs typeface="Cambria"/>
              <a:sym typeface="Cambria"/>
            </a:endParaRPr>
          </a:p>
        </p:txBody>
      </p:sp>
      <p:sp>
        <p:nvSpPr>
          <p:cNvPr id="253" name="Google Shape;253;p40"/>
          <p:cNvSpPr txBox="1"/>
          <p:nvPr/>
        </p:nvSpPr>
        <p:spPr>
          <a:xfrm>
            <a:off x="532925" y="2571750"/>
            <a:ext cx="1611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2000">
                <a:solidFill>
                  <a:schemeClr val="dk1"/>
                </a:solidFill>
                <a:latin typeface="Cambria"/>
                <a:ea typeface="Cambria"/>
                <a:cs typeface="Cambria"/>
                <a:sym typeface="Cambria"/>
              </a:rPr>
              <a:t>Sociology</a:t>
            </a:r>
            <a:endParaRPr sz="2000"/>
          </a:p>
        </p:txBody>
      </p:sp>
      <p:sp>
        <p:nvSpPr>
          <p:cNvPr id="254" name="Google Shape;254;p40"/>
          <p:cNvSpPr txBox="1"/>
          <p:nvPr/>
        </p:nvSpPr>
        <p:spPr>
          <a:xfrm>
            <a:off x="532925" y="3532250"/>
            <a:ext cx="22062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2000">
                <a:solidFill>
                  <a:schemeClr val="dk1"/>
                </a:solidFill>
                <a:latin typeface="Cambria"/>
                <a:ea typeface="Cambria"/>
                <a:cs typeface="Cambria"/>
                <a:sym typeface="Cambria"/>
              </a:rPr>
              <a:t>Symbolic Interactionism</a:t>
            </a:r>
            <a:endParaRPr sz="2000"/>
          </a:p>
        </p:txBody>
      </p:sp>
      <p:sp>
        <p:nvSpPr>
          <p:cNvPr id="255" name="Google Shape;255;p40"/>
          <p:cNvSpPr txBox="1"/>
          <p:nvPr/>
        </p:nvSpPr>
        <p:spPr>
          <a:xfrm>
            <a:off x="3833025" y="1177500"/>
            <a:ext cx="4487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Cambria"/>
                <a:ea typeface="Cambria"/>
                <a:cs typeface="Cambria"/>
                <a:sym typeface="Cambria"/>
              </a:rPr>
              <a:t>Was one of the first fields to discuss how gender identity is formed</a:t>
            </a:r>
            <a:endParaRPr/>
          </a:p>
        </p:txBody>
      </p:sp>
      <p:sp>
        <p:nvSpPr>
          <p:cNvPr id="256" name="Google Shape;256;p40"/>
          <p:cNvSpPr txBox="1"/>
          <p:nvPr/>
        </p:nvSpPr>
        <p:spPr>
          <a:xfrm>
            <a:off x="3833025" y="1762688"/>
            <a:ext cx="5106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Cambria"/>
                <a:ea typeface="Cambria"/>
                <a:cs typeface="Cambria"/>
                <a:sym typeface="Cambria"/>
              </a:rPr>
              <a:t>It described a process by which children learn to harness their sex drives to “acceptable channels,” </a:t>
            </a:r>
            <a:endParaRPr/>
          </a:p>
        </p:txBody>
      </p:sp>
      <p:sp>
        <p:nvSpPr>
          <p:cNvPr id="257" name="Google Shape;257;p40"/>
          <p:cNvSpPr txBox="1"/>
          <p:nvPr/>
        </p:nvSpPr>
        <p:spPr>
          <a:xfrm>
            <a:off x="3873525" y="2503150"/>
            <a:ext cx="4888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Cambria"/>
                <a:ea typeface="Cambria"/>
                <a:cs typeface="Cambria"/>
                <a:sym typeface="Cambria"/>
              </a:rPr>
              <a:t>Claimed that gender is socially constructed and children learn it from the adults and social norms around them</a:t>
            </a:r>
            <a:endParaRPr/>
          </a:p>
        </p:txBody>
      </p:sp>
      <p:sp>
        <p:nvSpPr>
          <p:cNvPr id="258" name="Google Shape;258;p40"/>
          <p:cNvSpPr txBox="1"/>
          <p:nvPr/>
        </p:nvSpPr>
        <p:spPr>
          <a:xfrm>
            <a:off x="3764775" y="3891625"/>
            <a:ext cx="5106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Cambria"/>
                <a:ea typeface="Cambria"/>
                <a:cs typeface="Cambria"/>
                <a:sym typeface="Cambria"/>
              </a:rPr>
              <a:t>Argued that gender is maintained through performance in relation to others</a:t>
            </a:r>
            <a:endParaRPr/>
          </a:p>
        </p:txBody>
      </p:sp>
      <p:sp>
        <p:nvSpPr>
          <p:cNvPr id="259" name="Google Shape;259;p40"/>
          <p:cNvSpPr txBox="1"/>
          <p:nvPr/>
        </p:nvSpPr>
        <p:spPr>
          <a:xfrm>
            <a:off x="3833025" y="3243625"/>
            <a:ext cx="4969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a:solidFill>
                  <a:schemeClr val="dk1"/>
                </a:solidFill>
                <a:latin typeface="Cambria"/>
                <a:ea typeface="Cambria"/>
                <a:cs typeface="Cambria"/>
                <a:sym typeface="Cambria"/>
              </a:rPr>
              <a:t>We perform a script that includes cues for gender, also referred to as the act “to do” gender</a:t>
            </a:r>
            <a:endParaRPr/>
          </a:p>
        </p:txBody>
      </p:sp>
      <p:sp>
        <p:nvSpPr>
          <p:cNvPr id="260" name="Google Shape;260;p40"/>
          <p:cNvSpPr txBox="1"/>
          <p:nvPr/>
        </p:nvSpPr>
        <p:spPr>
          <a:xfrm>
            <a:off x="4387475" y="4539625"/>
            <a:ext cx="469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highlight>
                  <a:schemeClr val="lt1"/>
                </a:highlight>
                <a:latin typeface="Cambria"/>
                <a:ea typeface="Cambria"/>
                <a:cs typeface="Cambria"/>
                <a:sym typeface="Cambria"/>
              </a:rPr>
              <a:t>Holmes, Mary. “Gendered Identities” in Elliott, Anthony, ed. </a:t>
            </a:r>
            <a:r>
              <a:rPr i="1" lang="en" sz="1200">
                <a:solidFill>
                  <a:srgbClr val="FFFFFF"/>
                </a:solidFill>
                <a:highlight>
                  <a:schemeClr val="lt1"/>
                </a:highlight>
                <a:latin typeface="Cambria"/>
                <a:ea typeface="Cambria"/>
                <a:cs typeface="Cambria"/>
                <a:sym typeface="Cambria"/>
              </a:rPr>
              <a:t>Routledge Handbook of Identity Studies</a:t>
            </a:r>
            <a:r>
              <a:rPr lang="en" sz="1200">
                <a:solidFill>
                  <a:srgbClr val="FFFFFF"/>
                </a:solidFill>
                <a:highlight>
                  <a:schemeClr val="lt1"/>
                </a:highlight>
                <a:latin typeface="Cambria"/>
                <a:ea typeface="Cambria"/>
                <a:cs typeface="Cambria"/>
                <a:sym typeface="Cambria"/>
              </a:rPr>
              <a:t>. Taylor &amp; Francis, 2012.</a:t>
            </a:r>
            <a:endParaRPr sz="1200">
              <a:solidFill>
                <a:srgbClr val="FFFFFF"/>
              </a:solidFill>
              <a:latin typeface="Cambria"/>
              <a:ea typeface="Cambria"/>
              <a:cs typeface="Cambria"/>
              <a:sym typeface="Cambria"/>
            </a:endParaRPr>
          </a:p>
        </p:txBody>
      </p:sp>
      <p:sp>
        <p:nvSpPr>
          <p:cNvPr id="261" name="Google Shape;261;p40"/>
          <p:cNvSpPr/>
          <p:nvPr/>
        </p:nvSpPr>
        <p:spPr>
          <a:xfrm rot="586457">
            <a:off x="2421933" y="1871302"/>
            <a:ext cx="1295302" cy="186283"/>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0"/>
          <p:cNvSpPr/>
          <p:nvPr/>
        </p:nvSpPr>
        <p:spPr>
          <a:xfrm rot="-499462">
            <a:off x="2425146" y="1484531"/>
            <a:ext cx="1288879" cy="185828"/>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0"/>
          <p:cNvSpPr/>
          <p:nvPr/>
        </p:nvSpPr>
        <p:spPr>
          <a:xfrm rot="-137642">
            <a:off x="1848981" y="3568303"/>
            <a:ext cx="1806248" cy="18615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0"/>
          <p:cNvSpPr/>
          <p:nvPr/>
        </p:nvSpPr>
        <p:spPr>
          <a:xfrm rot="3402">
            <a:off x="1842641" y="2659083"/>
            <a:ext cx="1818901" cy="186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0"/>
          <p:cNvSpPr/>
          <p:nvPr/>
        </p:nvSpPr>
        <p:spPr>
          <a:xfrm rot="237586">
            <a:off x="1778969" y="3838744"/>
            <a:ext cx="1946246" cy="18612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1"/>
          <p:cNvSpPr txBox="1"/>
          <p:nvPr>
            <p:ph type="title"/>
          </p:nvPr>
        </p:nvSpPr>
        <p:spPr>
          <a:xfrm>
            <a:off x="311700" y="13517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600"/>
              </a:spcAft>
              <a:buClr>
                <a:schemeClr val="dk1"/>
              </a:buClr>
              <a:buSzPct val="50000"/>
              <a:buFont typeface="Arial"/>
              <a:buNone/>
            </a:pPr>
            <a:r>
              <a:rPr lang="en" sz="2200">
                <a:latin typeface="Times New Roman"/>
                <a:ea typeface="Times New Roman"/>
                <a:cs typeface="Times New Roman"/>
                <a:sym typeface="Times New Roman"/>
              </a:rPr>
              <a:t>The concept and construct of gender has changed through time and across disciplines...</a:t>
            </a:r>
            <a:endParaRPr sz="2200"/>
          </a:p>
        </p:txBody>
      </p:sp>
      <p:sp>
        <p:nvSpPr>
          <p:cNvPr id="271" name="Google Shape;271;p41"/>
          <p:cNvSpPr/>
          <p:nvPr/>
        </p:nvSpPr>
        <p:spPr>
          <a:xfrm>
            <a:off x="0" y="1011588"/>
            <a:ext cx="3000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Cambria"/>
                <a:ea typeface="Cambria"/>
                <a:cs typeface="Cambria"/>
                <a:sym typeface="Cambria"/>
              </a:rPr>
              <a:t>Post-structuralism</a:t>
            </a:r>
            <a:endParaRPr/>
          </a:p>
        </p:txBody>
      </p:sp>
      <p:sp>
        <p:nvSpPr>
          <p:cNvPr id="272" name="Google Shape;272;p41"/>
          <p:cNvSpPr/>
          <p:nvPr/>
        </p:nvSpPr>
        <p:spPr>
          <a:xfrm>
            <a:off x="317917" y="2128283"/>
            <a:ext cx="3000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Cambria"/>
                <a:ea typeface="Cambria"/>
                <a:cs typeface="Cambria"/>
                <a:sym typeface="Cambria"/>
              </a:rPr>
              <a:t>Intersectionality, or standpoint</a:t>
            </a:r>
            <a:endParaRPr/>
          </a:p>
        </p:txBody>
      </p:sp>
      <p:sp>
        <p:nvSpPr>
          <p:cNvPr id="273" name="Google Shape;273;p41"/>
          <p:cNvSpPr/>
          <p:nvPr/>
        </p:nvSpPr>
        <p:spPr>
          <a:xfrm>
            <a:off x="635833" y="3384167"/>
            <a:ext cx="3000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Cambria"/>
                <a:ea typeface="Cambria"/>
                <a:cs typeface="Cambria"/>
                <a:sym typeface="Cambria"/>
              </a:rPr>
              <a:t>In reflexive modernity</a:t>
            </a:r>
            <a:endParaRPr/>
          </a:p>
        </p:txBody>
      </p:sp>
      <p:sp>
        <p:nvSpPr>
          <p:cNvPr id="274" name="Google Shape;274;p41"/>
          <p:cNvSpPr/>
          <p:nvPr/>
        </p:nvSpPr>
        <p:spPr>
          <a:xfrm>
            <a:off x="953750" y="4361675"/>
            <a:ext cx="3000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Cambria"/>
                <a:ea typeface="Cambria"/>
                <a:cs typeface="Cambria"/>
                <a:sym typeface="Cambria"/>
              </a:rPr>
              <a:t>Current work informed by Queer theory</a:t>
            </a:r>
            <a:r>
              <a:rPr lang="en">
                <a:latin typeface="Cambria"/>
                <a:ea typeface="Cambria"/>
                <a:cs typeface="Cambria"/>
                <a:sym typeface="Cambria"/>
              </a:rPr>
              <a:t> </a:t>
            </a:r>
            <a:endParaRPr/>
          </a:p>
        </p:txBody>
      </p:sp>
      <p:sp>
        <p:nvSpPr>
          <p:cNvPr id="275" name="Google Shape;275;p41"/>
          <p:cNvSpPr txBox="1"/>
          <p:nvPr/>
        </p:nvSpPr>
        <p:spPr>
          <a:xfrm>
            <a:off x="4114800" y="4447925"/>
            <a:ext cx="2082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Cambria"/>
                <a:ea typeface="Cambria"/>
                <a:cs typeface="Cambria"/>
                <a:sym typeface="Cambria"/>
              </a:rPr>
              <a:t>explores gender as fluid.</a:t>
            </a:r>
            <a:endParaRPr/>
          </a:p>
        </p:txBody>
      </p:sp>
      <p:sp>
        <p:nvSpPr>
          <p:cNvPr id="276" name="Google Shape;276;p41"/>
          <p:cNvSpPr txBox="1"/>
          <p:nvPr/>
        </p:nvSpPr>
        <p:spPr>
          <a:xfrm>
            <a:off x="3148100" y="850050"/>
            <a:ext cx="55278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Cambria"/>
                <a:ea typeface="Cambria"/>
                <a:cs typeface="Cambria"/>
                <a:sym typeface="Cambria"/>
              </a:rPr>
              <a:t>posited that social forces inflict regulation and discipline on the individual, forcing specific performances of how “normal” and/or “healthy” men and women should behave. </a:t>
            </a:r>
            <a:endParaRPr/>
          </a:p>
        </p:txBody>
      </p:sp>
      <p:sp>
        <p:nvSpPr>
          <p:cNvPr id="277" name="Google Shape;277;p41"/>
          <p:cNvSpPr txBox="1"/>
          <p:nvPr/>
        </p:nvSpPr>
        <p:spPr>
          <a:xfrm>
            <a:off x="3465600" y="1835750"/>
            <a:ext cx="55278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Cambria"/>
                <a:ea typeface="Cambria"/>
                <a:cs typeface="Cambria"/>
                <a:sym typeface="Cambria"/>
              </a:rPr>
              <a:t>theory deconstructs ideas of a unified self, and explores how different aspects of identity including gender, race, class; and specifically the experience of these intersecting oppressions, influence the individual’s experience of and understanding of self. </a:t>
            </a:r>
            <a:endParaRPr/>
          </a:p>
        </p:txBody>
      </p:sp>
      <p:sp>
        <p:nvSpPr>
          <p:cNvPr id="278" name="Google Shape;278;p41"/>
          <p:cNvSpPr txBox="1"/>
          <p:nvPr/>
        </p:nvSpPr>
        <p:spPr>
          <a:xfrm>
            <a:off x="3701700" y="3098713"/>
            <a:ext cx="52917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Cambria"/>
                <a:ea typeface="Cambria"/>
                <a:cs typeface="Cambria"/>
                <a:sym typeface="Cambria"/>
              </a:rPr>
              <a:t>theories, traditional concepts of gender are challenged. People think about the kind of person they want to be -including gender - and then try to be that person. However, habitual behaviors can end-up reconstructing the traditional social norms and behaviors.</a:t>
            </a:r>
            <a:endParaRPr/>
          </a:p>
        </p:txBody>
      </p:sp>
      <p:sp>
        <p:nvSpPr>
          <p:cNvPr id="279" name="Google Shape;279;p41"/>
          <p:cNvSpPr txBox="1"/>
          <p:nvPr/>
        </p:nvSpPr>
        <p:spPr>
          <a:xfrm>
            <a:off x="6144000" y="436170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highlight>
                  <a:schemeClr val="lt1"/>
                </a:highlight>
                <a:latin typeface="Cambria"/>
                <a:ea typeface="Cambria"/>
                <a:cs typeface="Cambria"/>
                <a:sym typeface="Cambria"/>
              </a:rPr>
              <a:t>Holmes, Mary. “Gendered Identities” in Elliott, Anthony, ed. </a:t>
            </a:r>
            <a:r>
              <a:rPr i="1" lang="en" sz="1100">
                <a:solidFill>
                  <a:srgbClr val="FFFFFF"/>
                </a:solidFill>
                <a:highlight>
                  <a:schemeClr val="lt1"/>
                </a:highlight>
                <a:latin typeface="Cambria"/>
                <a:ea typeface="Cambria"/>
                <a:cs typeface="Cambria"/>
                <a:sym typeface="Cambria"/>
              </a:rPr>
              <a:t>Routledge Handbook of Identity Studies</a:t>
            </a:r>
            <a:r>
              <a:rPr lang="en" sz="1100">
                <a:solidFill>
                  <a:srgbClr val="FFFFFF"/>
                </a:solidFill>
                <a:highlight>
                  <a:schemeClr val="lt1"/>
                </a:highlight>
                <a:latin typeface="Cambria"/>
                <a:ea typeface="Cambria"/>
                <a:cs typeface="Cambria"/>
                <a:sym typeface="Cambria"/>
              </a:rPr>
              <a:t>. Taylor &amp; Francis, 2012.</a:t>
            </a:r>
            <a:endParaRPr sz="11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Bosserman Center of Conflict Resolution</a:t>
            </a:r>
            <a:endParaRPr>
              <a:latin typeface="Cambria"/>
              <a:ea typeface="Cambria"/>
              <a:cs typeface="Cambria"/>
              <a:sym typeface="Cambria"/>
            </a:endParaRPr>
          </a:p>
        </p:txBody>
      </p:sp>
      <p:sp>
        <p:nvSpPr>
          <p:cNvPr id="79" name="Google Shape;79;p15"/>
          <p:cNvSpPr txBox="1"/>
          <p:nvPr>
            <p:ph idx="1" type="body"/>
          </p:nvPr>
        </p:nvSpPr>
        <p:spPr>
          <a:xfrm>
            <a:off x="729450" y="1911400"/>
            <a:ext cx="7688700" cy="2261100"/>
          </a:xfrm>
          <a:prstGeom prst="rect">
            <a:avLst/>
          </a:prstGeom>
        </p:spPr>
        <p:txBody>
          <a:bodyPr anchorCtr="0" anchor="t" bIns="91425" lIns="91425" spcFirstLastPara="1" rIns="91425" wrap="square" tIns="91425">
            <a:normAutofit/>
          </a:bodyPr>
          <a:lstStyle/>
          <a:p>
            <a:pPr indent="-304800" lvl="0" marL="457200" rtl="0" algn="l">
              <a:spcBef>
                <a:spcPts val="100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Executive Director Dr. Brian Polkinghorn</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Promotes peace and conflict resolution</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Offers the United Nations Educational, Scientific and Cultural Organization (UNESCO) Fellowship Program</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Is known as RCE Salisbury through UN University and UNESCO</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Offers United Nations Institute for Training and Research (UNITAR) Training</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Conducts research of peace and conflict issues</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Attracts and implements grant funded projects, contracts, and consultancies</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Disseminates findings and educates the public through conferences, training, and workshops</a:t>
            </a:r>
            <a:endParaRPr sz="1200">
              <a:solidFill>
                <a:srgbClr val="FFFFFF"/>
              </a:solidFill>
              <a:latin typeface="Cambria"/>
              <a:ea typeface="Cambria"/>
              <a:cs typeface="Cambria"/>
              <a:sym typeface="Cambria"/>
            </a:endParaRPr>
          </a:p>
          <a:p>
            <a:pPr indent="0" lvl="0" marL="0" rtl="0" algn="l">
              <a:spcBef>
                <a:spcPts val="0"/>
              </a:spcBef>
              <a:spcAft>
                <a:spcPts val="1200"/>
              </a:spcAft>
              <a:buNone/>
            </a:pPr>
            <a:r>
              <a:t/>
            </a:r>
            <a:endParaRPr sz="11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2"/>
          <p:cNvPicPr preferRelativeResize="0"/>
          <p:nvPr/>
        </p:nvPicPr>
        <p:blipFill>
          <a:blip r:embed="rId3">
            <a:alphaModFix/>
          </a:blip>
          <a:stretch>
            <a:fillRect/>
          </a:stretch>
        </p:blipFill>
        <p:spPr>
          <a:xfrm>
            <a:off x="4771675" y="0"/>
            <a:ext cx="4156199" cy="4156199"/>
          </a:xfrm>
          <a:prstGeom prst="rect">
            <a:avLst/>
          </a:prstGeom>
          <a:noFill/>
          <a:ln>
            <a:noFill/>
          </a:ln>
        </p:spPr>
      </p:pic>
      <p:sp>
        <p:nvSpPr>
          <p:cNvPr id="285" name="Google Shape;285;p42"/>
          <p:cNvSpPr txBox="1"/>
          <p:nvPr>
            <p:ph type="title"/>
          </p:nvPr>
        </p:nvSpPr>
        <p:spPr>
          <a:xfrm>
            <a:off x="311700" y="259100"/>
            <a:ext cx="43980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36666"/>
              <a:buFont typeface="Arial"/>
              <a:buNone/>
            </a:pPr>
            <a:r>
              <a:rPr lang="en">
                <a:solidFill>
                  <a:srgbClr val="FFFFFF"/>
                </a:solidFill>
                <a:latin typeface="Times New Roman"/>
                <a:ea typeface="Times New Roman"/>
                <a:cs typeface="Times New Roman"/>
                <a:sym typeface="Times New Roman"/>
              </a:rPr>
              <a:t>Intersectionality of Identities</a:t>
            </a:r>
            <a:endParaRPr>
              <a:solidFill>
                <a:srgbClr val="FFFFFF"/>
              </a:solidFill>
            </a:endParaRPr>
          </a:p>
        </p:txBody>
      </p:sp>
      <p:sp>
        <p:nvSpPr>
          <p:cNvPr id="286" name="Google Shape;286;p42"/>
          <p:cNvSpPr txBox="1"/>
          <p:nvPr>
            <p:ph idx="1" type="body"/>
          </p:nvPr>
        </p:nvSpPr>
        <p:spPr>
          <a:xfrm>
            <a:off x="311700" y="911575"/>
            <a:ext cx="4856700" cy="37680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solidFill>
                  <a:srgbClr val="FFFFFF"/>
                </a:solidFill>
                <a:latin typeface="Cambria"/>
                <a:ea typeface="Cambria"/>
                <a:cs typeface="Cambria"/>
                <a:sym typeface="Cambria"/>
              </a:rPr>
              <a:t>-</a:t>
            </a:r>
            <a:r>
              <a:rPr b="1" lang="en">
                <a:solidFill>
                  <a:srgbClr val="FFFFFF"/>
                </a:solidFill>
                <a:latin typeface="Cambria"/>
                <a:ea typeface="Cambria"/>
                <a:cs typeface="Cambria"/>
                <a:sym typeface="Cambria"/>
              </a:rPr>
              <a:t>Intersectionality</a:t>
            </a:r>
            <a:r>
              <a:rPr lang="en">
                <a:solidFill>
                  <a:srgbClr val="FFFFFF"/>
                </a:solidFill>
                <a:latin typeface="Cambria"/>
                <a:ea typeface="Cambria"/>
                <a:cs typeface="Cambria"/>
                <a:sym typeface="Cambria"/>
              </a:rPr>
              <a:t>, or standpoint theory, deconstructs ideas of a unified self, and explores how different aspects of identity including gender, race, class; and specifically the experience of these intersecting oppressions influences the individual’s experience of and understanding of self</a:t>
            </a:r>
            <a:endParaRPr>
              <a:solidFill>
                <a:srgbClr val="FFFFFF"/>
              </a:solidFill>
              <a:latin typeface="Cambria"/>
              <a:ea typeface="Cambria"/>
              <a:cs typeface="Cambria"/>
              <a:sym typeface="Cambria"/>
            </a:endParaRPr>
          </a:p>
          <a:p>
            <a:pPr indent="0" lvl="0" marL="0" rtl="0" algn="l">
              <a:spcBef>
                <a:spcPts val="0"/>
              </a:spcBef>
              <a:spcAft>
                <a:spcPts val="0"/>
              </a:spcAft>
              <a:buNone/>
            </a:pPr>
            <a:r>
              <a:t/>
            </a:r>
            <a:endParaRPr>
              <a:solidFill>
                <a:srgbClr val="FFFFFF"/>
              </a:solidFill>
              <a:latin typeface="Cambria"/>
              <a:ea typeface="Cambria"/>
              <a:cs typeface="Cambria"/>
              <a:sym typeface="Cambria"/>
            </a:endParaRPr>
          </a:p>
          <a:p>
            <a:pPr indent="0" lvl="0" marL="0" rtl="0" algn="l">
              <a:spcBef>
                <a:spcPts val="0"/>
              </a:spcBef>
              <a:spcAft>
                <a:spcPts val="0"/>
              </a:spcAft>
              <a:buNone/>
            </a:pPr>
            <a:r>
              <a:rPr lang="en">
                <a:solidFill>
                  <a:srgbClr val="FFFFFF"/>
                </a:solidFill>
                <a:latin typeface="Cambria"/>
                <a:ea typeface="Cambria"/>
                <a:cs typeface="Cambria"/>
                <a:sym typeface="Cambria"/>
              </a:rPr>
              <a:t>-Bell Hooks, Angela Davis, Patricia Hill Collins:</a:t>
            </a:r>
            <a:endParaRPr>
              <a:solidFill>
                <a:srgbClr val="FFFFFF"/>
              </a:solidFill>
              <a:latin typeface="Cambria"/>
              <a:ea typeface="Cambria"/>
              <a:cs typeface="Cambria"/>
              <a:sym typeface="Cambria"/>
            </a:endParaRPr>
          </a:p>
          <a:p>
            <a:pPr indent="0" lvl="0" marL="0" rtl="0" algn="l">
              <a:spcBef>
                <a:spcPts val="0"/>
              </a:spcBef>
              <a:spcAft>
                <a:spcPts val="0"/>
              </a:spcAft>
              <a:buNone/>
            </a:pPr>
            <a:r>
              <a:rPr lang="en">
                <a:solidFill>
                  <a:srgbClr val="FFFFFF"/>
                </a:solidFill>
                <a:latin typeface="Cambria"/>
                <a:ea typeface="Cambria"/>
                <a:cs typeface="Cambria"/>
                <a:sym typeface="Cambria"/>
              </a:rPr>
              <a:t>Experience of intersecting oppressions of a collective black women’s identity.</a:t>
            </a:r>
            <a:endParaRPr>
              <a:solidFill>
                <a:srgbClr val="FFFFFF"/>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1200"/>
              </a:spcAft>
              <a:buNone/>
            </a:pPr>
            <a:r>
              <a:t/>
            </a:r>
            <a:endParaRPr/>
          </a:p>
        </p:txBody>
      </p:sp>
      <p:sp>
        <p:nvSpPr>
          <p:cNvPr id="287" name="Google Shape;287;p42"/>
          <p:cNvSpPr txBox="1"/>
          <p:nvPr/>
        </p:nvSpPr>
        <p:spPr>
          <a:xfrm>
            <a:off x="4524175" y="4156200"/>
            <a:ext cx="4651200" cy="9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from: </a:t>
            </a: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 </a:t>
            </a:r>
            <a:endParaRPr sz="1100">
              <a:solidFill>
                <a:srgbClr val="FFFFFF"/>
              </a:solidFill>
              <a:latin typeface="Cambria"/>
              <a:ea typeface="Cambria"/>
              <a:cs typeface="Cambria"/>
              <a:sym typeface="Cambria"/>
            </a:endParaRPr>
          </a:p>
          <a:p>
            <a:pPr indent="0" lvl="0" marL="0" rtl="0" algn="l">
              <a:spcBef>
                <a:spcPts val="0"/>
              </a:spcBef>
              <a:spcAft>
                <a:spcPts val="0"/>
              </a:spcAft>
              <a:buNone/>
            </a:pPr>
            <a:r>
              <a:rPr lang="en" sz="1100">
                <a:solidFill>
                  <a:srgbClr val="FFFFFF"/>
                </a:solidFill>
                <a:latin typeface="Cambria"/>
                <a:ea typeface="Cambria"/>
                <a:cs typeface="Cambria"/>
                <a:sym typeface="Cambria"/>
              </a:rPr>
              <a:t>Visual from: </a:t>
            </a:r>
            <a:r>
              <a:rPr lang="en" sz="1100">
                <a:solidFill>
                  <a:srgbClr val="FFFFFF"/>
                </a:solidFill>
                <a:latin typeface="Cambria"/>
                <a:ea typeface="Cambria"/>
                <a:cs typeface="Cambria"/>
                <a:sym typeface="Cambria"/>
              </a:rPr>
              <a:t>https://cfc-swc.gc.ca/gba-acs/course-cours/eng/mod02/mod02_03_01a.html.</a:t>
            </a:r>
            <a:endParaRPr sz="1100">
              <a:solidFill>
                <a:srgbClr val="FFFFFF"/>
              </a:solidFill>
              <a:latin typeface="Cambria"/>
              <a:ea typeface="Cambria"/>
              <a:cs typeface="Cambria"/>
              <a:sym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2410500" y="0"/>
            <a:ext cx="44475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Intersectionality of Identities</a:t>
            </a:r>
            <a:endParaRPr>
              <a:solidFill>
                <a:srgbClr val="FFFFFF"/>
              </a:solidFill>
            </a:endParaRPr>
          </a:p>
        </p:txBody>
      </p:sp>
      <p:sp>
        <p:nvSpPr>
          <p:cNvPr id="293" name="Google Shape;293;p43"/>
          <p:cNvSpPr txBox="1"/>
          <p:nvPr>
            <p:ph idx="1" type="body"/>
          </p:nvPr>
        </p:nvSpPr>
        <p:spPr>
          <a:xfrm>
            <a:off x="62250" y="473550"/>
            <a:ext cx="8948100" cy="1933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850">
                <a:solidFill>
                  <a:srgbClr val="FFFFFF"/>
                </a:solidFill>
                <a:latin typeface="Cambria"/>
                <a:ea typeface="Cambria"/>
                <a:cs typeface="Cambria"/>
                <a:sym typeface="Cambria"/>
              </a:rPr>
              <a:t>-Gendered identities as complex social constructions</a:t>
            </a:r>
            <a:endParaRPr sz="1850">
              <a:solidFill>
                <a:srgbClr val="FFFFFF"/>
              </a:solidFill>
              <a:latin typeface="Cambria"/>
              <a:ea typeface="Cambria"/>
              <a:cs typeface="Cambria"/>
              <a:sym typeface="Cambria"/>
            </a:endParaRPr>
          </a:p>
          <a:p>
            <a:pPr indent="0" lvl="0" marL="0" rtl="0" algn="l">
              <a:spcBef>
                <a:spcPts val="0"/>
              </a:spcBef>
              <a:spcAft>
                <a:spcPts val="0"/>
              </a:spcAft>
              <a:buNone/>
            </a:pPr>
            <a:r>
              <a:rPr lang="en" sz="1850">
                <a:solidFill>
                  <a:srgbClr val="FFFFFF"/>
                </a:solidFill>
                <a:latin typeface="Cambria"/>
                <a:ea typeface="Cambria"/>
                <a:cs typeface="Cambria"/>
                <a:sym typeface="Cambria"/>
              </a:rPr>
              <a:t>-Importance of relation to others in constructing gendered identity</a:t>
            </a:r>
            <a:endParaRPr sz="1850">
              <a:solidFill>
                <a:srgbClr val="FFFFFF"/>
              </a:solidFill>
              <a:latin typeface="Cambria"/>
              <a:ea typeface="Cambria"/>
              <a:cs typeface="Cambria"/>
              <a:sym typeface="Cambria"/>
            </a:endParaRPr>
          </a:p>
          <a:p>
            <a:pPr indent="0" lvl="0" marL="0" rtl="0" algn="l">
              <a:spcBef>
                <a:spcPts val="0"/>
              </a:spcBef>
              <a:spcAft>
                <a:spcPts val="0"/>
              </a:spcAft>
              <a:buNone/>
            </a:pPr>
            <a:r>
              <a:rPr lang="en" sz="1850">
                <a:solidFill>
                  <a:srgbClr val="FFFFFF"/>
                </a:solidFill>
                <a:latin typeface="Cambria"/>
                <a:ea typeface="Cambria"/>
                <a:cs typeface="Cambria"/>
                <a:sym typeface="Cambria"/>
              </a:rPr>
              <a:t>-Critique of Western feminism for propagating an ethnocentric concept of “Third World Women” who are incorrectly presented as a single, coherent group of “eternal victims.”</a:t>
            </a:r>
            <a:endParaRPr sz="1850">
              <a:solidFill>
                <a:srgbClr val="FFFFFF"/>
              </a:solidFill>
              <a:latin typeface="Cambria"/>
              <a:ea typeface="Cambria"/>
              <a:cs typeface="Cambria"/>
              <a:sym typeface="Cambria"/>
            </a:endParaRPr>
          </a:p>
          <a:p>
            <a:pPr indent="0" lvl="0" marL="0" rtl="0" algn="l">
              <a:spcBef>
                <a:spcPts val="0"/>
              </a:spcBef>
              <a:spcAft>
                <a:spcPts val="0"/>
              </a:spcAft>
              <a:buNone/>
            </a:pPr>
            <a:r>
              <a:rPr lang="en" sz="1850">
                <a:solidFill>
                  <a:srgbClr val="FFFFFF"/>
                </a:solidFill>
                <a:latin typeface="Cambria"/>
                <a:ea typeface="Cambria"/>
                <a:cs typeface="Cambria"/>
                <a:sym typeface="Cambria"/>
              </a:rPr>
              <a:t>-Intersectionality is criticized for being essentialist</a:t>
            </a:r>
            <a:endParaRPr sz="1850">
              <a:solidFill>
                <a:srgbClr val="FFFFFF"/>
              </a:solidFill>
              <a:latin typeface="Cambria"/>
              <a:ea typeface="Cambria"/>
              <a:cs typeface="Cambria"/>
              <a:sym typeface="Cambria"/>
            </a:endParaRPr>
          </a:p>
          <a:p>
            <a:pPr indent="0" lvl="0" marL="0" rtl="0" algn="l">
              <a:spcBef>
                <a:spcPts val="0"/>
              </a:spcBef>
              <a:spcAft>
                <a:spcPts val="0"/>
              </a:spcAft>
              <a:buNone/>
            </a:pPr>
            <a:r>
              <a:t/>
            </a:r>
            <a:endParaRPr sz="1850">
              <a:solidFill>
                <a:srgbClr val="000000"/>
              </a:solidFill>
              <a:latin typeface="Cambria"/>
              <a:ea typeface="Cambria"/>
              <a:cs typeface="Cambria"/>
              <a:sym typeface="Cambria"/>
            </a:endParaRPr>
          </a:p>
          <a:p>
            <a:pPr indent="0" lvl="0" marL="0" rtl="0" algn="l">
              <a:spcBef>
                <a:spcPts val="0"/>
              </a:spcBef>
              <a:spcAft>
                <a:spcPts val="0"/>
              </a:spcAft>
              <a:buNone/>
            </a:pPr>
            <a:r>
              <a:t/>
            </a:r>
            <a:endParaRPr sz="1850">
              <a:solidFill>
                <a:srgbClr val="000000"/>
              </a:solidFill>
              <a:latin typeface="Cambria"/>
              <a:ea typeface="Cambria"/>
              <a:cs typeface="Cambria"/>
              <a:sym typeface="Cambria"/>
            </a:endParaRPr>
          </a:p>
          <a:p>
            <a:pPr indent="0" lvl="0" marL="0" rtl="0" algn="l">
              <a:spcBef>
                <a:spcPts val="0"/>
              </a:spcBef>
              <a:spcAft>
                <a:spcPts val="1200"/>
              </a:spcAft>
              <a:buNone/>
            </a:pPr>
            <a:r>
              <a:t/>
            </a:r>
            <a:endParaRPr sz="1850">
              <a:latin typeface="Cambria"/>
              <a:ea typeface="Cambria"/>
              <a:cs typeface="Cambria"/>
              <a:sym typeface="Cambria"/>
            </a:endParaRPr>
          </a:p>
        </p:txBody>
      </p:sp>
      <p:sp>
        <p:nvSpPr>
          <p:cNvPr id="294" name="Google Shape;294;p43"/>
          <p:cNvSpPr txBox="1"/>
          <p:nvPr/>
        </p:nvSpPr>
        <p:spPr>
          <a:xfrm>
            <a:off x="6144000" y="3875475"/>
            <a:ext cx="30000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from: </a:t>
            </a: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a:t>
            </a:r>
            <a:endParaRPr sz="1100">
              <a:solidFill>
                <a:srgbClr val="FFFFFF"/>
              </a:solidFill>
              <a:latin typeface="Cambria"/>
              <a:ea typeface="Cambria"/>
              <a:cs typeface="Cambria"/>
              <a:sym typeface="Cambria"/>
            </a:endParaRPr>
          </a:p>
          <a:p>
            <a:pPr indent="0" lvl="0" marL="0" rtl="0" algn="l">
              <a:spcBef>
                <a:spcPts val="0"/>
              </a:spcBef>
              <a:spcAft>
                <a:spcPts val="0"/>
              </a:spcAft>
              <a:buNone/>
            </a:pPr>
            <a:r>
              <a:rPr lang="en" sz="1100">
                <a:solidFill>
                  <a:srgbClr val="FFFFFF"/>
                </a:solidFill>
                <a:latin typeface="Cambria"/>
                <a:ea typeface="Cambria"/>
                <a:cs typeface="Cambria"/>
                <a:sym typeface="Cambria"/>
              </a:rPr>
              <a:t>Video from: </a:t>
            </a:r>
            <a:r>
              <a:rPr lang="en" sz="1100">
                <a:solidFill>
                  <a:srgbClr val="FFFFFF"/>
                </a:solidFill>
                <a:latin typeface="Cambria"/>
                <a:ea typeface="Cambria"/>
                <a:cs typeface="Cambria"/>
                <a:sym typeface="Cambria"/>
              </a:rPr>
              <a:t>https://www.youtube.com/watch?v=O1islM0ytkE&amp;feature=emb_title.</a:t>
            </a:r>
            <a:endParaRPr sz="1100">
              <a:solidFill>
                <a:srgbClr val="FFFFFF"/>
              </a:solidFill>
              <a:latin typeface="Cambria"/>
              <a:ea typeface="Cambria"/>
              <a:cs typeface="Cambria"/>
              <a:sym typeface="Cambria"/>
            </a:endParaRPr>
          </a:p>
        </p:txBody>
      </p:sp>
      <p:pic>
        <p:nvPicPr>
          <p:cNvPr descr="Commissioned and Produced: &#10; Professor Peter Hopkins, Newcastle University - http://www.ncl.ac.uk/gps/staff/profile/peterhopkins.html&#10;&#10;Design, Animation &amp; Sound Design:&#10; Stacy Bias - http://portfolio.stacybias.net&#10;&#10;Music: &#10; Courtesy Kai Engel and licensed under Attribution-NonCommercial License http://freemusicarchive.org/music/Kai_Engel/Caeli/Kai_Engel_-_caeli_-_05_machinery_1506 &#10;&#10;Special Thanks: to Newcastle University's Equality, Diversity and Inclusion Fund for providing funds to support the production of this video and to Kelechi Dibie and Vijaya Kotur for their advice and support." id="295" name="Google Shape;295;p43" title="What is intersectionality?">
            <a:hlinkClick r:id="rId3"/>
          </p:cNvPr>
          <p:cNvPicPr preferRelativeResize="0"/>
          <p:nvPr/>
        </p:nvPicPr>
        <p:blipFill>
          <a:blip r:embed="rId4">
            <a:alphaModFix/>
          </a:blip>
          <a:stretch>
            <a:fillRect/>
          </a:stretch>
        </p:blipFill>
        <p:spPr>
          <a:xfrm>
            <a:off x="1220125" y="1963425"/>
            <a:ext cx="4245625" cy="284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Gendered Identities in Reflexive Modernity</a:t>
            </a:r>
            <a:endParaRPr>
              <a:solidFill>
                <a:srgbClr val="FFFFFF"/>
              </a:solidFill>
            </a:endParaRPr>
          </a:p>
        </p:txBody>
      </p:sp>
      <p:sp>
        <p:nvSpPr>
          <p:cNvPr id="301" name="Google Shape;301;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FFFFFF"/>
                </a:solidFill>
                <a:latin typeface="Cambria"/>
                <a:ea typeface="Cambria"/>
                <a:cs typeface="Cambria"/>
                <a:sym typeface="Cambria"/>
              </a:rPr>
              <a:t>-“Theories of reflexivity try to understand how people form their own self of identity and make their own lives given that traditional ways of doing things have supposedly lost their hold” (193).</a:t>
            </a:r>
            <a:endParaRPr sz="1400">
              <a:solidFill>
                <a:srgbClr val="FFFFFF"/>
              </a:solidFill>
              <a:latin typeface="Cambria"/>
              <a:ea typeface="Cambria"/>
              <a:cs typeface="Cambria"/>
              <a:sym typeface="Cambria"/>
            </a:endParaRPr>
          </a:p>
          <a:p>
            <a:pPr indent="0" lvl="0" marL="0" rtl="0" algn="l">
              <a:spcBef>
                <a:spcPts val="0"/>
              </a:spcBef>
              <a:spcAft>
                <a:spcPts val="0"/>
              </a:spcAft>
              <a:buNone/>
            </a:pPr>
            <a:r>
              <a:t/>
            </a:r>
            <a:endParaRPr sz="1400">
              <a:solidFill>
                <a:srgbClr val="FFFFFF"/>
              </a:solidFill>
              <a:latin typeface="Cambria"/>
              <a:ea typeface="Cambria"/>
              <a:cs typeface="Cambria"/>
              <a:sym typeface="Cambria"/>
            </a:endParaRPr>
          </a:p>
          <a:p>
            <a:pPr indent="0" lvl="0" marL="0" rtl="0" algn="l">
              <a:spcBef>
                <a:spcPts val="0"/>
              </a:spcBef>
              <a:spcAft>
                <a:spcPts val="0"/>
              </a:spcAft>
              <a:buNone/>
            </a:pPr>
            <a:r>
              <a:rPr b="1" lang="en" sz="1400">
                <a:solidFill>
                  <a:srgbClr val="FFFFFF"/>
                </a:solidFill>
                <a:latin typeface="Cambria"/>
                <a:ea typeface="Cambria"/>
                <a:cs typeface="Cambria"/>
                <a:sym typeface="Cambria"/>
              </a:rPr>
              <a:t>-</a:t>
            </a:r>
            <a:r>
              <a:rPr lang="en" sz="1400">
                <a:solidFill>
                  <a:srgbClr val="FFFFFF"/>
                </a:solidFill>
                <a:latin typeface="Cambria"/>
                <a:ea typeface="Cambria"/>
                <a:cs typeface="Cambria"/>
                <a:sym typeface="Cambria"/>
              </a:rPr>
              <a:t>People think about the kind of person they want to be, including gender; and then try to be that person.</a:t>
            </a:r>
            <a:endParaRPr sz="1400">
              <a:solidFill>
                <a:srgbClr val="FFFFFF"/>
              </a:solidFill>
              <a:latin typeface="Cambria"/>
              <a:ea typeface="Cambria"/>
              <a:cs typeface="Cambria"/>
              <a:sym typeface="Cambria"/>
            </a:endParaRPr>
          </a:p>
          <a:p>
            <a:pPr indent="0" lvl="0" marL="0" rtl="0" algn="l">
              <a:spcBef>
                <a:spcPts val="0"/>
              </a:spcBef>
              <a:spcAft>
                <a:spcPts val="0"/>
              </a:spcAft>
              <a:buNone/>
            </a:pPr>
            <a:r>
              <a:t/>
            </a:r>
            <a:endParaRPr sz="1400">
              <a:solidFill>
                <a:srgbClr val="FFFFFF"/>
              </a:solidFill>
              <a:latin typeface="Cambria"/>
              <a:ea typeface="Cambria"/>
              <a:cs typeface="Cambria"/>
              <a:sym typeface="Cambria"/>
            </a:endParaRPr>
          </a:p>
          <a:p>
            <a:pPr indent="0" lvl="0" marL="0" rtl="0" algn="l">
              <a:spcBef>
                <a:spcPts val="0"/>
              </a:spcBef>
              <a:spcAft>
                <a:spcPts val="0"/>
              </a:spcAft>
              <a:buNone/>
            </a:pPr>
            <a:r>
              <a:rPr lang="en" sz="1400">
                <a:solidFill>
                  <a:srgbClr val="FFFFFF"/>
                </a:solidFill>
                <a:latin typeface="Cambria"/>
                <a:ea typeface="Cambria"/>
                <a:cs typeface="Cambria"/>
                <a:sym typeface="Cambria"/>
              </a:rPr>
              <a:t>-However, habitual behaviors can end-up reconstructing the traditional social norms and behaviors. People are “playing the game” required by politics, law or academia.</a:t>
            </a:r>
            <a:endParaRPr sz="1400">
              <a:solidFill>
                <a:srgbClr val="FFFFFF"/>
              </a:solidFill>
              <a:latin typeface="Cambria"/>
              <a:ea typeface="Cambria"/>
              <a:cs typeface="Cambria"/>
              <a:sym typeface="Cambria"/>
            </a:endParaRPr>
          </a:p>
          <a:p>
            <a:pPr indent="0" lvl="0" marL="0" rtl="0" algn="l">
              <a:spcBef>
                <a:spcPts val="0"/>
              </a:spcBef>
              <a:spcAft>
                <a:spcPts val="0"/>
              </a:spcAft>
              <a:buNone/>
            </a:pPr>
            <a:r>
              <a:t/>
            </a:r>
            <a:endParaRPr sz="1400">
              <a:solidFill>
                <a:srgbClr val="FFFFFF"/>
              </a:solidFill>
              <a:latin typeface="Cambria"/>
              <a:ea typeface="Cambria"/>
              <a:cs typeface="Cambria"/>
              <a:sym typeface="Cambria"/>
            </a:endParaRPr>
          </a:p>
          <a:p>
            <a:pPr indent="0" lvl="0" marL="0" rtl="0" algn="l">
              <a:spcBef>
                <a:spcPts val="0"/>
              </a:spcBef>
              <a:spcAft>
                <a:spcPts val="0"/>
              </a:spcAft>
              <a:buNone/>
            </a:pPr>
            <a:r>
              <a:rPr lang="en" sz="1400">
                <a:solidFill>
                  <a:srgbClr val="FFFFFF"/>
                </a:solidFill>
                <a:latin typeface="Cambria"/>
                <a:ea typeface="Cambria"/>
                <a:cs typeface="Cambria"/>
                <a:sym typeface="Cambria"/>
              </a:rPr>
              <a:t>-Criticism that it assumes identity is self-consciously created. i.e. people are choosing to play the game</a:t>
            </a:r>
            <a:endParaRPr sz="1400">
              <a:solidFill>
                <a:srgbClr val="FFFFFF"/>
              </a:solidFill>
              <a:latin typeface="Cambria"/>
              <a:ea typeface="Cambria"/>
              <a:cs typeface="Cambria"/>
              <a:sym typeface="Cambria"/>
            </a:endParaRPr>
          </a:p>
          <a:p>
            <a:pPr indent="0" lvl="0" marL="0" rtl="0" algn="l">
              <a:spcBef>
                <a:spcPts val="0"/>
              </a:spcBef>
              <a:spcAft>
                <a:spcPts val="0"/>
              </a:spcAft>
              <a:buNone/>
            </a:pPr>
            <a:r>
              <a:t/>
            </a:r>
            <a:endParaRPr sz="1400">
              <a:solidFill>
                <a:srgbClr val="FFFFFF"/>
              </a:solidFill>
              <a:latin typeface="Cambria"/>
              <a:ea typeface="Cambria"/>
              <a:cs typeface="Cambria"/>
              <a:sym typeface="Cambria"/>
            </a:endParaRPr>
          </a:p>
          <a:p>
            <a:pPr indent="0" lvl="0" marL="0" rtl="0" algn="l">
              <a:spcBef>
                <a:spcPts val="0"/>
              </a:spcBef>
              <a:spcAft>
                <a:spcPts val="0"/>
              </a:spcAft>
              <a:buNone/>
            </a:pPr>
            <a:r>
              <a:t/>
            </a:r>
            <a:endParaRPr sz="1200">
              <a:solidFill>
                <a:srgbClr val="FFFFFF"/>
              </a:solidFill>
              <a:latin typeface="Cambria"/>
              <a:ea typeface="Cambria"/>
              <a:cs typeface="Cambria"/>
              <a:sym typeface="Cambria"/>
            </a:endParaRPr>
          </a:p>
          <a:p>
            <a:pPr indent="0" lvl="0" marL="0" rtl="0" algn="l">
              <a:spcBef>
                <a:spcPts val="0"/>
              </a:spcBef>
              <a:spcAft>
                <a:spcPts val="0"/>
              </a:spcAft>
              <a:buNone/>
            </a:pPr>
            <a:r>
              <a:t/>
            </a:r>
            <a:endParaRPr sz="1200">
              <a:solidFill>
                <a:srgbClr val="FFFFFF"/>
              </a:solidFill>
              <a:latin typeface="Cambria"/>
              <a:ea typeface="Cambria"/>
              <a:cs typeface="Cambria"/>
              <a:sym typeface="Cambria"/>
            </a:endParaRPr>
          </a:p>
          <a:p>
            <a:pPr indent="0" lvl="0" marL="0" rtl="0" algn="l">
              <a:spcBef>
                <a:spcPts val="0"/>
              </a:spcBef>
              <a:spcAft>
                <a:spcPts val="1200"/>
              </a:spcAft>
              <a:buNone/>
            </a:pPr>
            <a:r>
              <a:t/>
            </a:r>
            <a:endParaRPr>
              <a:solidFill>
                <a:srgbClr val="FFFFFF"/>
              </a:solidFill>
            </a:endParaRPr>
          </a:p>
        </p:txBody>
      </p:sp>
      <p:sp>
        <p:nvSpPr>
          <p:cNvPr id="302" name="Google Shape;302;p44"/>
          <p:cNvSpPr txBox="1"/>
          <p:nvPr/>
        </p:nvSpPr>
        <p:spPr>
          <a:xfrm>
            <a:off x="6144000" y="4061400"/>
            <a:ext cx="30000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a:t>
            </a:r>
            <a:endParaRPr sz="11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Now that we have looked at how the concept and construction of gender has changed through time and across disciplines...</a:t>
            </a:r>
            <a:endParaRPr>
              <a:latin typeface="Cambria"/>
              <a:ea typeface="Cambria"/>
              <a:cs typeface="Cambria"/>
              <a:sym typeface="Cambria"/>
            </a:endParaRPr>
          </a:p>
        </p:txBody>
      </p:sp>
      <p:sp>
        <p:nvSpPr>
          <p:cNvPr id="308" name="Google Shape;308;p45"/>
          <p:cNvSpPr txBox="1"/>
          <p:nvPr>
            <p:ph idx="1" type="body"/>
          </p:nvPr>
        </p:nvSpPr>
        <p:spPr>
          <a:xfrm>
            <a:off x="311700" y="2097875"/>
            <a:ext cx="8520600" cy="247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FFFFFF"/>
                </a:solidFill>
                <a:latin typeface="Cambria"/>
                <a:ea typeface="Cambria"/>
                <a:cs typeface="Cambria"/>
                <a:sym typeface="Cambria"/>
              </a:rPr>
              <a:t>Let’s examine cultural and social influences...</a:t>
            </a:r>
            <a:endParaRPr>
              <a:solidFill>
                <a:srgbClr val="FFFFFF"/>
              </a:solidFill>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6"/>
          <p:cNvSpPr txBox="1"/>
          <p:nvPr>
            <p:ph type="title"/>
          </p:nvPr>
        </p:nvSpPr>
        <p:spPr>
          <a:xfrm>
            <a:off x="311700" y="613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Background: </a:t>
            </a:r>
            <a:r>
              <a:rPr lang="en">
                <a:latin typeface="Cambria"/>
                <a:ea typeface="Cambria"/>
                <a:cs typeface="Cambria"/>
                <a:sym typeface="Cambria"/>
              </a:rPr>
              <a:t>Socio-Cultural Influences on Gender</a:t>
            </a:r>
            <a:endParaRPr>
              <a:latin typeface="Cambria"/>
              <a:ea typeface="Cambria"/>
              <a:cs typeface="Cambria"/>
              <a:sym typeface="Cambria"/>
            </a:endParaRPr>
          </a:p>
        </p:txBody>
      </p:sp>
      <p:sp>
        <p:nvSpPr>
          <p:cNvPr id="314" name="Google Shape;314;p46"/>
          <p:cNvSpPr txBox="1"/>
          <p:nvPr>
            <p:ph idx="1" type="body"/>
          </p:nvPr>
        </p:nvSpPr>
        <p:spPr>
          <a:xfrm>
            <a:off x="311700" y="13497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rgbClr val="FFFFFF"/>
                </a:solidFill>
                <a:latin typeface="Cambria"/>
                <a:ea typeface="Cambria"/>
                <a:cs typeface="Cambria"/>
                <a:sym typeface="Cambria"/>
              </a:rPr>
              <a:t>Both the social and cultural environment influence the construction of gender.</a:t>
            </a:r>
            <a:endParaRPr sz="1700">
              <a:solidFill>
                <a:srgbClr val="FFFFFF"/>
              </a:solidFill>
              <a:latin typeface="Cambria"/>
              <a:ea typeface="Cambria"/>
              <a:cs typeface="Cambria"/>
              <a:sym typeface="Cambria"/>
            </a:endParaRPr>
          </a:p>
          <a:p>
            <a:pPr indent="0" lvl="0" marL="0" rtl="0" algn="l">
              <a:spcBef>
                <a:spcPts val="1200"/>
              </a:spcBef>
              <a:spcAft>
                <a:spcPts val="0"/>
              </a:spcAft>
              <a:buNone/>
            </a:pPr>
            <a:r>
              <a:rPr lang="en" sz="1700">
                <a:solidFill>
                  <a:srgbClr val="FFFFFF"/>
                </a:solidFill>
                <a:latin typeface="Cambria"/>
                <a:ea typeface="Cambria"/>
                <a:cs typeface="Cambria"/>
                <a:sym typeface="Cambria"/>
              </a:rPr>
              <a:t>Gender role differences are communicated through culture. This communication, whether verbal or nonverbal, teaches us to behave in accordance with respective gender norms.</a:t>
            </a:r>
            <a:endParaRPr sz="1700">
              <a:solidFill>
                <a:srgbClr val="FFFFFF"/>
              </a:solidFill>
              <a:latin typeface="Cambria"/>
              <a:ea typeface="Cambria"/>
              <a:cs typeface="Cambria"/>
              <a:sym typeface="Cambria"/>
            </a:endParaRPr>
          </a:p>
          <a:p>
            <a:pPr indent="0" lvl="0" marL="0" rtl="0" algn="l">
              <a:spcBef>
                <a:spcPts val="1200"/>
              </a:spcBef>
              <a:spcAft>
                <a:spcPts val="0"/>
              </a:spcAft>
              <a:buNone/>
            </a:pPr>
            <a:r>
              <a:rPr lang="en" sz="1700">
                <a:solidFill>
                  <a:srgbClr val="FFFFFF"/>
                </a:solidFill>
                <a:latin typeface="Cambria"/>
                <a:ea typeface="Cambria"/>
                <a:cs typeface="Cambria"/>
                <a:sym typeface="Cambria"/>
              </a:rPr>
              <a:t>Some scholars understand these differences as manifestations of a social contract.</a:t>
            </a:r>
            <a:endParaRPr sz="1700">
              <a:solidFill>
                <a:srgbClr val="FFFFFF"/>
              </a:solidFill>
              <a:latin typeface="Cambria"/>
              <a:ea typeface="Cambria"/>
              <a:cs typeface="Cambria"/>
              <a:sym typeface="Cambria"/>
            </a:endParaRPr>
          </a:p>
          <a:p>
            <a:pPr indent="0" lvl="0" marL="0" rtl="0" algn="l">
              <a:spcBef>
                <a:spcPts val="1200"/>
              </a:spcBef>
              <a:spcAft>
                <a:spcPts val="1200"/>
              </a:spcAft>
              <a:buNone/>
            </a:pPr>
            <a:r>
              <a:rPr lang="en" sz="1700">
                <a:solidFill>
                  <a:schemeClr val="dk1"/>
                </a:solidFill>
                <a:latin typeface="Cambria"/>
                <a:ea typeface="Cambria"/>
                <a:cs typeface="Cambria"/>
                <a:sym typeface="Cambria"/>
              </a:rPr>
              <a:t>Cultural beliefs can provide rules for a social structure in which gender is starkly differentiated; this differentiation facilitates inequality.</a:t>
            </a:r>
            <a:endParaRPr sz="1700">
              <a:solidFill>
                <a:srgbClr val="000000"/>
              </a:solidFill>
              <a:latin typeface="Cambria"/>
              <a:ea typeface="Cambria"/>
              <a:cs typeface="Cambria"/>
              <a:sym typeface="Cambria"/>
            </a:endParaRPr>
          </a:p>
        </p:txBody>
      </p:sp>
      <p:sp>
        <p:nvSpPr>
          <p:cNvPr id="315" name="Google Shape;315;p46"/>
          <p:cNvSpPr txBox="1"/>
          <p:nvPr/>
        </p:nvSpPr>
        <p:spPr>
          <a:xfrm>
            <a:off x="5824500" y="3918300"/>
            <a:ext cx="3319500" cy="122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solidFill>
                  <a:schemeClr val="dk1"/>
                </a:solidFill>
                <a:latin typeface="Cambria"/>
                <a:ea typeface="Cambria"/>
                <a:cs typeface="Cambria"/>
                <a:sym typeface="Cambria"/>
              </a:rPr>
              <a:t>Neculasesei, A.-N. (2015). Culture and gender role differences. </a:t>
            </a:r>
            <a:r>
              <a:rPr i="1" lang="en" sz="800">
                <a:solidFill>
                  <a:schemeClr val="dk1"/>
                </a:solidFill>
                <a:latin typeface="Cambria"/>
                <a:ea typeface="Cambria"/>
                <a:cs typeface="Cambria"/>
                <a:sym typeface="Cambria"/>
              </a:rPr>
              <a:t>Cross-Cultural Management Journal, </a:t>
            </a:r>
            <a:r>
              <a:rPr lang="en" sz="800">
                <a:solidFill>
                  <a:schemeClr val="dk1"/>
                </a:solidFill>
                <a:latin typeface="Cambria"/>
                <a:ea typeface="Cambria"/>
                <a:cs typeface="Cambria"/>
                <a:sym typeface="Cambria"/>
              </a:rPr>
              <a:t>17(</a:t>
            </a:r>
            <a:r>
              <a:rPr i="1" lang="en" sz="800">
                <a:solidFill>
                  <a:schemeClr val="dk1"/>
                </a:solidFill>
                <a:latin typeface="Cambria"/>
                <a:ea typeface="Cambria"/>
                <a:cs typeface="Cambria"/>
                <a:sym typeface="Cambria"/>
              </a:rPr>
              <a:t>1), </a:t>
            </a:r>
            <a:r>
              <a:rPr lang="en" sz="800">
                <a:solidFill>
                  <a:schemeClr val="dk1"/>
                </a:solidFill>
                <a:latin typeface="Cambria"/>
                <a:ea typeface="Cambria"/>
                <a:cs typeface="Cambria"/>
                <a:sym typeface="Cambria"/>
              </a:rPr>
              <a:t>31-35</a:t>
            </a:r>
            <a:r>
              <a:rPr lang="en" sz="800">
                <a:solidFill>
                  <a:srgbClr val="392529"/>
                </a:solidFill>
                <a:latin typeface="Cambria"/>
                <a:ea typeface="Cambria"/>
                <a:cs typeface="Cambria"/>
                <a:sym typeface="Cambria"/>
              </a:rPr>
              <a:t>.</a:t>
            </a:r>
            <a:endParaRPr sz="800">
              <a:solidFill>
                <a:srgbClr val="392529"/>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800">
              <a:solidFill>
                <a:srgbClr val="392529"/>
              </a:solidFill>
              <a:latin typeface="Cambria"/>
              <a:ea typeface="Cambria"/>
              <a:cs typeface="Cambria"/>
              <a:sym typeface="Cambria"/>
            </a:endParaRPr>
          </a:p>
          <a:p>
            <a:pPr indent="0" lvl="0" marL="0" rtl="0" algn="l">
              <a:spcBef>
                <a:spcPts val="0"/>
              </a:spcBef>
              <a:spcAft>
                <a:spcPts val="0"/>
              </a:spcAft>
              <a:buNone/>
            </a:pPr>
            <a:r>
              <a:rPr lang="en" sz="800">
                <a:solidFill>
                  <a:schemeClr val="dk1"/>
                </a:solidFill>
                <a:latin typeface="Cambria"/>
                <a:ea typeface="Cambria"/>
                <a:cs typeface="Cambria"/>
                <a:sym typeface="Cambria"/>
              </a:rPr>
              <a:t>Ridgeway, C. L., &amp; Correll, S. J. (2004). Unpacking the gender system: A theoretical perspective on gender beliefs and social relations</a:t>
            </a:r>
            <a:r>
              <a:rPr i="1" lang="en" sz="800">
                <a:solidFill>
                  <a:schemeClr val="dk1"/>
                </a:solidFill>
                <a:latin typeface="Cambria"/>
                <a:ea typeface="Cambria"/>
                <a:cs typeface="Cambria"/>
                <a:sym typeface="Cambria"/>
              </a:rPr>
              <a:t>. Gender &amp; Society, </a:t>
            </a:r>
            <a:r>
              <a:rPr lang="en" sz="800">
                <a:solidFill>
                  <a:schemeClr val="dk1"/>
                </a:solidFill>
                <a:latin typeface="Cambria"/>
                <a:ea typeface="Cambria"/>
                <a:cs typeface="Cambria"/>
                <a:sym typeface="Cambria"/>
              </a:rPr>
              <a:t>18(</a:t>
            </a:r>
            <a:r>
              <a:rPr i="1" lang="en" sz="800">
                <a:solidFill>
                  <a:schemeClr val="dk1"/>
                </a:solidFill>
                <a:latin typeface="Cambria"/>
                <a:ea typeface="Cambria"/>
                <a:cs typeface="Cambria"/>
                <a:sym typeface="Cambria"/>
              </a:rPr>
              <a:t>4)</a:t>
            </a:r>
            <a:r>
              <a:rPr lang="en" sz="800">
                <a:solidFill>
                  <a:schemeClr val="dk1"/>
                </a:solidFill>
                <a:latin typeface="Cambria"/>
                <a:ea typeface="Cambria"/>
                <a:cs typeface="Cambria"/>
                <a:sym typeface="Cambria"/>
              </a:rPr>
              <a:t>, 510–531. https://doi-org.proxy-su.researchport.umd.edu/10.1177/0891243204265269</a:t>
            </a:r>
            <a:endParaRPr sz="800">
              <a:solidFill>
                <a:schemeClr val="dk1"/>
              </a:solidFill>
              <a:latin typeface="Cambria"/>
              <a:ea typeface="Cambria"/>
              <a:cs typeface="Cambria"/>
              <a:sym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Cultural Variation of </a:t>
            </a:r>
            <a:r>
              <a:rPr lang="en">
                <a:latin typeface="Cambria"/>
                <a:ea typeface="Cambria"/>
                <a:cs typeface="Cambria"/>
                <a:sym typeface="Cambria"/>
              </a:rPr>
              <a:t>Gender Roles</a:t>
            </a:r>
            <a:endParaRPr>
              <a:latin typeface="Cambria"/>
              <a:ea typeface="Cambria"/>
              <a:cs typeface="Cambria"/>
              <a:sym typeface="Cambria"/>
            </a:endParaRPr>
          </a:p>
        </p:txBody>
      </p:sp>
      <p:sp>
        <p:nvSpPr>
          <p:cNvPr id="321" name="Google Shape;321;p47"/>
          <p:cNvSpPr txBox="1"/>
          <p:nvPr>
            <p:ph idx="1" type="body"/>
          </p:nvPr>
        </p:nvSpPr>
        <p:spPr>
          <a:xfrm>
            <a:off x="311700" y="1132213"/>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chemeClr val="dk1"/>
                </a:solidFill>
                <a:latin typeface="Cambria"/>
                <a:ea typeface="Cambria"/>
                <a:cs typeface="Cambria"/>
                <a:sym typeface="Cambria"/>
              </a:rPr>
              <a:t>Gender roles may be more rigidly defined in some cultures, while less so in others. </a:t>
            </a:r>
            <a:endParaRPr sz="1300">
              <a:solidFill>
                <a:schemeClr val="dk1"/>
              </a:solidFill>
              <a:latin typeface="Cambria"/>
              <a:ea typeface="Cambria"/>
              <a:cs typeface="Cambria"/>
              <a:sym typeface="Cambria"/>
            </a:endParaRPr>
          </a:p>
          <a:p>
            <a:pPr indent="0" lvl="0" marL="0" rtl="0" algn="l">
              <a:spcBef>
                <a:spcPts val="1200"/>
              </a:spcBef>
              <a:spcAft>
                <a:spcPts val="0"/>
              </a:spcAft>
              <a:buNone/>
            </a:pPr>
            <a:r>
              <a:rPr lang="en" sz="1300">
                <a:solidFill>
                  <a:schemeClr val="dk1"/>
                </a:solidFill>
                <a:latin typeface="Cambria"/>
                <a:ea typeface="Cambria"/>
                <a:cs typeface="Cambria"/>
                <a:sym typeface="Cambria"/>
              </a:rPr>
              <a:t>For example, some indigenous North American cultures understood gender in a more fluid way that differs from the traditional Western binary. </a:t>
            </a:r>
            <a:endParaRPr sz="1300">
              <a:solidFill>
                <a:schemeClr val="dk1"/>
              </a:solidFill>
              <a:latin typeface="Cambria"/>
              <a:ea typeface="Cambria"/>
              <a:cs typeface="Cambria"/>
              <a:sym typeface="Cambria"/>
            </a:endParaRPr>
          </a:p>
          <a:p>
            <a:pPr indent="0" lvl="0" marL="457200" rtl="0" algn="l">
              <a:spcBef>
                <a:spcPts val="1200"/>
              </a:spcBef>
              <a:spcAft>
                <a:spcPts val="0"/>
              </a:spcAft>
              <a:buNone/>
            </a:pPr>
            <a:r>
              <a:rPr i="1" lang="en" sz="1200">
                <a:solidFill>
                  <a:schemeClr val="dk1"/>
                </a:solidFill>
                <a:latin typeface="Cambria"/>
                <a:ea typeface="Cambria"/>
                <a:cs typeface="Cambria"/>
                <a:sym typeface="Cambria"/>
              </a:rPr>
              <a:t>Two Spirit</a:t>
            </a:r>
            <a:r>
              <a:rPr lang="en" sz="1200">
                <a:solidFill>
                  <a:schemeClr val="dk1"/>
                </a:solidFill>
                <a:latin typeface="Cambria"/>
                <a:ea typeface="Cambria"/>
                <a:cs typeface="Cambria"/>
                <a:sym typeface="Cambria"/>
              </a:rPr>
              <a:t> individuals are “Native Americans who were born with masculine and feminine spirits in one body.” Traditionally, they took on distinguished leadership roles, including those of doctors, caretakers, and advisors in conflict resolution. </a:t>
            </a:r>
            <a:endParaRPr sz="1200">
              <a:solidFill>
                <a:schemeClr val="dk1"/>
              </a:solidFill>
              <a:latin typeface="Cambria"/>
              <a:ea typeface="Cambria"/>
              <a:cs typeface="Cambria"/>
              <a:sym typeface="Cambria"/>
            </a:endParaRPr>
          </a:p>
          <a:p>
            <a:pPr indent="0" lvl="0" marL="457200" rtl="0" algn="l">
              <a:spcBef>
                <a:spcPts val="1200"/>
              </a:spcBef>
              <a:spcAft>
                <a:spcPts val="0"/>
              </a:spcAft>
              <a:buNone/>
            </a:pPr>
            <a:r>
              <a:rPr lang="en" sz="1200">
                <a:solidFill>
                  <a:schemeClr val="dk1"/>
                </a:solidFill>
                <a:latin typeface="Cambria"/>
                <a:ea typeface="Cambria"/>
                <a:cs typeface="Cambria"/>
                <a:sym typeface="Cambria"/>
              </a:rPr>
              <a:t>Indigenous communities today may still uphold values that include Two Spirit traditions. However, those who identify as Two Spirit may face discrimination, arguably influenced by enculturation of Western values that allign with a more rigid gender binary.</a:t>
            </a:r>
            <a:endParaRPr sz="1200">
              <a:solidFill>
                <a:schemeClr val="dk1"/>
              </a:solidFill>
              <a:latin typeface="Cambria"/>
              <a:ea typeface="Cambria"/>
              <a:cs typeface="Cambria"/>
              <a:sym typeface="Cambria"/>
            </a:endParaRPr>
          </a:p>
          <a:p>
            <a:pPr indent="0" lvl="0" marL="0" rtl="0" algn="l">
              <a:spcBef>
                <a:spcPts val="1200"/>
              </a:spcBef>
              <a:spcAft>
                <a:spcPts val="0"/>
              </a:spcAft>
              <a:buNone/>
            </a:pPr>
            <a:r>
              <a:rPr lang="en" sz="1200">
                <a:solidFill>
                  <a:schemeClr val="dk1"/>
                </a:solidFill>
                <a:latin typeface="Cambria"/>
                <a:ea typeface="Cambria"/>
                <a:cs typeface="Cambria"/>
                <a:sym typeface="Cambria"/>
              </a:rPr>
              <a:t>Overall, socio-cultural influences on gender roles are dynamic. They can change over time and vary between cultures. </a:t>
            </a:r>
            <a:endParaRPr sz="1200">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sp>
        <p:nvSpPr>
          <p:cNvPr id="322" name="Google Shape;322;p47"/>
          <p:cNvSpPr txBox="1"/>
          <p:nvPr/>
        </p:nvSpPr>
        <p:spPr>
          <a:xfrm>
            <a:off x="6144000" y="4207250"/>
            <a:ext cx="30000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solidFill>
                  <a:schemeClr val="dk1"/>
                </a:solidFill>
                <a:latin typeface="Cambria"/>
                <a:ea typeface="Cambria"/>
                <a:cs typeface="Cambria"/>
                <a:sym typeface="Cambria"/>
              </a:rPr>
              <a:t>Neculasesei, A.-N. (2015). Culture and gender role differences. </a:t>
            </a:r>
            <a:r>
              <a:rPr i="1" lang="en" sz="800">
                <a:solidFill>
                  <a:schemeClr val="dk1"/>
                </a:solidFill>
                <a:latin typeface="Cambria"/>
                <a:ea typeface="Cambria"/>
                <a:cs typeface="Cambria"/>
                <a:sym typeface="Cambria"/>
              </a:rPr>
              <a:t>Cross-Cultural Management Journal, </a:t>
            </a:r>
            <a:r>
              <a:rPr lang="en" sz="800">
                <a:solidFill>
                  <a:schemeClr val="dk1"/>
                </a:solidFill>
                <a:latin typeface="Cambria"/>
                <a:ea typeface="Cambria"/>
                <a:cs typeface="Cambria"/>
                <a:sym typeface="Cambria"/>
              </a:rPr>
              <a:t>17(</a:t>
            </a:r>
            <a:r>
              <a:rPr i="1" lang="en" sz="800">
                <a:solidFill>
                  <a:schemeClr val="dk1"/>
                </a:solidFill>
                <a:latin typeface="Cambria"/>
                <a:ea typeface="Cambria"/>
                <a:cs typeface="Cambria"/>
                <a:sym typeface="Cambria"/>
              </a:rPr>
              <a:t>1), </a:t>
            </a:r>
            <a:r>
              <a:rPr lang="en" sz="800">
                <a:solidFill>
                  <a:schemeClr val="dk1"/>
                </a:solidFill>
                <a:latin typeface="Cambria"/>
                <a:ea typeface="Cambria"/>
                <a:cs typeface="Cambria"/>
                <a:sym typeface="Cambria"/>
              </a:rPr>
              <a:t>31-35</a:t>
            </a:r>
            <a:r>
              <a:rPr lang="en" sz="800">
                <a:solidFill>
                  <a:srgbClr val="392529"/>
                </a:solidFill>
                <a:latin typeface="Cambria"/>
                <a:ea typeface="Cambria"/>
                <a:cs typeface="Cambria"/>
                <a:sym typeface="Cambria"/>
              </a:rPr>
              <a:t>.</a:t>
            </a:r>
            <a:endParaRPr sz="800">
              <a:solidFill>
                <a:srgbClr val="392529"/>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800">
              <a:solidFill>
                <a:srgbClr val="392529"/>
              </a:solidFill>
              <a:latin typeface="Cambria"/>
              <a:ea typeface="Cambria"/>
              <a:cs typeface="Cambria"/>
              <a:sym typeface="Cambria"/>
            </a:endParaRPr>
          </a:p>
          <a:p>
            <a:pPr indent="0" lvl="0" marL="0" rtl="0" algn="l">
              <a:spcBef>
                <a:spcPts val="0"/>
              </a:spcBef>
              <a:spcAft>
                <a:spcPts val="0"/>
              </a:spcAft>
              <a:buNone/>
            </a:pPr>
            <a:r>
              <a:rPr lang="en" sz="800">
                <a:solidFill>
                  <a:srgbClr val="FFFFFF"/>
                </a:solidFill>
                <a:latin typeface="Cambria"/>
                <a:ea typeface="Cambria"/>
                <a:cs typeface="Cambria"/>
                <a:sym typeface="Cambria"/>
              </a:rPr>
              <a:t>Sheppard, M., &amp; Mayo Jr, J. B. (2013). The social construction of gender and sexuality: Learning from two spirit traditions. The Social Studies, 104(6), 259-270.</a:t>
            </a:r>
            <a:endParaRPr sz="800">
              <a:solidFill>
                <a:srgbClr val="FFFFFF"/>
              </a:solidFill>
              <a:latin typeface="Cambria"/>
              <a:ea typeface="Cambria"/>
              <a:cs typeface="Cambria"/>
              <a:sym typeface="Cambr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8"/>
          <p:cNvPicPr preferRelativeResize="0"/>
          <p:nvPr/>
        </p:nvPicPr>
        <p:blipFill>
          <a:blip r:embed="rId3">
            <a:alphaModFix/>
          </a:blip>
          <a:stretch>
            <a:fillRect/>
          </a:stretch>
        </p:blipFill>
        <p:spPr>
          <a:xfrm>
            <a:off x="881825" y="1803050"/>
            <a:ext cx="3121425" cy="3121425"/>
          </a:xfrm>
          <a:prstGeom prst="rect">
            <a:avLst/>
          </a:prstGeom>
          <a:noFill/>
          <a:ln>
            <a:noFill/>
          </a:ln>
        </p:spPr>
      </p:pic>
      <p:sp>
        <p:nvSpPr>
          <p:cNvPr id="328" name="Google Shape;328;p48"/>
          <p:cNvSpPr txBox="1"/>
          <p:nvPr>
            <p:ph type="title"/>
          </p:nvPr>
        </p:nvSpPr>
        <p:spPr>
          <a:xfrm>
            <a:off x="311700" y="85600"/>
            <a:ext cx="16590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latin typeface="Times New Roman"/>
                <a:ea typeface="Times New Roman"/>
                <a:cs typeface="Times New Roman"/>
                <a:sym typeface="Times New Roman"/>
              </a:rPr>
              <a:t>“Culture”</a:t>
            </a:r>
            <a:endParaRPr/>
          </a:p>
        </p:txBody>
      </p:sp>
      <p:sp>
        <p:nvSpPr>
          <p:cNvPr id="329" name="Google Shape;329;p48"/>
          <p:cNvSpPr txBox="1"/>
          <p:nvPr>
            <p:ph idx="1" type="body"/>
          </p:nvPr>
        </p:nvSpPr>
        <p:spPr>
          <a:xfrm>
            <a:off x="161400" y="532775"/>
            <a:ext cx="8821200" cy="14193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Clr>
                <a:schemeClr val="dk1"/>
              </a:buClr>
              <a:buSzPct val="64705"/>
              <a:buFont typeface="Arial"/>
              <a:buNone/>
            </a:pPr>
            <a:r>
              <a:rPr lang="en" sz="1700">
                <a:solidFill>
                  <a:schemeClr val="dk1"/>
                </a:solidFill>
                <a:latin typeface="Cambria"/>
                <a:ea typeface="Cambria"/>
                <a:cs typeface="Cambria"/>
                <a:sym typeface="Cambria"/>
              </a:rPr>
              <a:t>“Culture consists of the derivatives of experience, more or less organized, learned or created by the individuals of a population, including those images or encodements and their interpretation transmitted from past generations, from contemporaries, or formed by individuals themselves.”</a:t>
            </a:r>
            <a:endParaRPr sz="1700">
              <a:solidFill>
                <a:schemeClr val="dk1"/>
              </a:solidFill>
              <a:latin typeface="Cambria"/>
              <a:ea typeface="Cambria"/>
              <a:cs typeface="Cambria"/>
              <a:sym typeface="Cambria"/>
            </a:endParaRPr>
          </a:p>
          <a:p>
            <a:pPr indent="0" lvl="0" marL="0" rtl="0" algn="l">
              <a:spcBef>
                <a:spcPts val="0"/>
              </a:spcBef>
              <a:spcAft>
                <a:spcPts val="1200"/>
              </a:spcAft>
              <a:buNone/>
            </a:pPr>
            <a:r>
              <a:t/>
            </a:r>
            <a:endParaRPr>
              <a:latin typeface="Cambria"/>
              <a:ea typeface="Cambria"/>
              <a:cs typeface="Cambria"/>
              <a:sym typeface="Cambria"/>
            </a:endParaRPr>
          </a:p>
        </p:txBody>
      </p:sp>
      <p:sp>
        <p:nvSpPr>
          <p:cNvPr id="330" name="Google Shape;330;p48"/>
          <p:cNvSpPr txBox="1"/>
          <p:nvPr/>
        </p:nvSpPr>
        <p:spPr>
          <a:xfrm>
            <a:off x="4103725" y="4804800"/>
            <a:ext cx="45273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Content from: </a:t>
            </a:r>
            <a:r>
              <a:rPr lang="en" sz="1000">
                <a:solidFill>
                  <a:srgbClr val="FFFFFF"/>
                </a:solidFill>
                <a:latin typeface="Cambria"/>
                <a:ea typeface="Cambria"/>
                <a:cs typeface="Cambria"/>
                <a:sym typeface="Cambria"/>
              </a:rPr>
              <a:t>Avruch, Kevin. </a:t>
            </a:r>
            <a:r>
              <a:rPr i="1" lang="en" sz="1000">
                <a:solidFill>
                  <a:srgbClr val="FFFFFF"/>
                </a:solidFill>
                <a:latin typeface="Cambria"/>
                <a:ea typeface="Cambria"/>
                <a:cs typeface="Cambria"/>
                <a:sym typeface="Cambria"/>
              </a:rPr>
              <a:t>Culture and Conflict Resolution</a:t>
            </a:r>
            <a:r>
              <a:rPr lang="en" sz="1000">
                <a:solidFill>
                  <a:srgbClr val="FFFFFF"/>
                </a:solidFill>
                <a:latin typeface="Cambria"/>
                <a:ea typeface="Cambria"/>
                <a:cs typeface="Cambria"/>
                <a:sym typeface="Cambria"/>
              </a:rPr>
              <a:t>. U.S. Institute of Peace Press, 1998.</a:t>
            </a:r>
            <a:endParaRPr sz="1000">
              <a:solidFill>
                <a:srgbClr val="FFFFFF"/>
              </a:solidFill>
              <a:latin typeface="Cambria"/>
              <a:ea typeface="Cambria"/>
              <a:cs typeface="Cambria"/>
              <a:sym typeface="Cambria"/>
            </a:endParaRPr>
          </a:p>
        </p:txBody>
      </p:sp>
      <p:pic>
        <p:nvPicPr>
          <p:cNvPr id="331" name="Google Shape;331;p48"/>
          <p:cNvPicPr preferRelativeResize="0"/>
          <p:nvPr/>
        </p:nvPicPr>
        <p:blipFill>
          <a:blip r:embed="rId4">
            <a:alphaModFix/>
          </a:blip>
          <a:stretch>
            <a:fillRect/>
          </a:stretch>
        </p:blipFill>
        <p:spPr>
          <a:xfrm>
            <a:off x="4572000" y="1635839"/>
            <a:ext cx="3000001" cy="3011761"/>
          </a:xfrm>
          <a:prstGeom prst="rect">
            <a:avLst/>
          </a:prstGeom>
          <a:noFill/>
          <a:ln>
            <a:noFill/>
          </a:ln>
        </p:spPr>
      </p:pic>
      <p:sp>
        <p:nvSpPr>
          <p:cNvPr id="332" name="Google Shape;332;p48"/>
          <p:cNvSpPr txBox="1"/>
          <p:nvPr/>
        </p:nvSpPr>
        <p:spPr>
          <a:xfrm>
            <a:off x="7485000" y="4124075"/>
            <a:ext cx="1659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Visual from: </a:t>
            </a:r>
            <a:r>
              <a:rPr lang="en" sz="1000">
                <a:solidFill>
                  <a:srgbClr val="FFFFFF"/>
                </a:solidFill>
                <a:latin typeface="Cambria"/>
                <a:ea typeface="Cambria"/>
                <a:cs typeface="Cambria"/>
                <a:sym typeface="Cambria"/>
              </a:rPr>
              <a:t>https://www.bridgestogether.org/celebrating-our-culture-a-new-how-to-guide/</a:t>
            </a:r>
            <a:endParaRPr sz="1000">
              <a:solidFill>
                <a:srgbClr val="FFFFFF"/>
              </a:solidFill>
              <a:latin typeface="Cambria"/>
              <a:ea typeface="Cambria"/>
              <a:cs typeface="Cambria"/>
              <a:sym typeface="Cambria"/>
            </a:endParaRPr>
          </a:p>
        </p:txBody>
      </p:sp>
      <p:sp>
        <p:nvSpPr>
          <p:cNvPr id="333" name="Google Shape;333;p48"/>
          <p:cNvSpPr txBox="1"/>
          <p:nvPr/>
        </p:nvSpPr>
        <p:spPr>
          <a:xfrm>
            <a:off x="0" y="2924850"/>
            <a:ext cx="829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Visual from: </a:t>
            </a:r>
            <a:r>
              <a:rPr lang="en" sz="1000">
                <a:solidFill>
                  <a:srgbClr val="FFFFFF"/>
                </a:solidFill>
                <a:latin typeface="Cambria"/>
                <a:ea typeface="Cambria"/>
                <a:cs typeface="Cambria"/>
                <a:sym typeface="Cambria"/>
              </a:rPr>
              <a:t>https://www.spencerstuart.com/what-we-do/our-capabilities/leadership-consulting/organizational-culture</a:t>
            </a:r>
            <a:endParaRPr sz="1000">
              <a:solidFill>
                <a:srgbClr val="FFFFFF"/>
              </a:solidFill>
              <a:latin typeface="Cambria"/>
              <a:ea typeface="Cambria"/>
              <a:cs typeface="Cambria"/>
              <a:sym typeface="Cambr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9"/>
          <p:cNvPicPr preferRelativeResize="0"/>
          <p:nvPr/>
        </p:nvPicPr>
        <p:blipFill>
          <a:blip r:embed="rId3">
            <a:alphaModFix/>
          </a:blip>
          <a:stretch>
            <a:fillRect/>
          </a:stretch>
        </p:blipFill>
        <p:spPr>
          <a:xfrm>
            <a:off x="3052600" y="-102312"/>
            <a:ext cx="5604324" cy="5348125"/>
          </a:xfrm>
          <a:prstGeom prst="rect">
            <a:avLst/>
          </a:prstGeom>
          <a:noFill/>
          <a:ln>
            <a:noFill/>
          </a:ln>
        </p:spPr>
      </p:pic>
      <p:sp>
        <p:nvSpPr>
          <p:cNvPr id="339" name="Google Shape;339;p49"/>
          <p:cNvSpPr txBox="1"/>
          <p:nvPr/>
        </p:nvSpPr>
        <p:spPr>
          <a:xfrm>
            <a:off x="0" y="0"/>
            <a:ext cx="3052500" cy="370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solidFill>
                  <a:schemeClr val="dk1"/>
                </a:solidFill>
                <a:latin typeface="Cambria"/>
                <a:ea typeface="Cambria"/>
                <a:cs typeface="Cambria"/>
                <a:sym typeface="Cambria"/>
              </a:rPr>
              <a:t>Does power trump culture?</a:t>
            </a:r>
            <a:endParaRPr b="1" sz="22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t/>
            </a:r>
            <a:endParaRPr sz="13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rPr lang="en" sz="1800">
                <a:solidFill>
                  <a:schemeClr val="dk1"/>
                </a:solidFill>
                <a:latin typeface="Cambria"/>
                <a:ea typeface="Cambria"/>
                <a:cs typeface="Cambria"/>
                <a:sym typeface="Cambria"/>
              </a:rPr>
              <a:t>Kevin Avruch: “Power trumps everything, including culture: Where there is a great power over another state, they don’t consider any other elements during this methods of conflict resolution except for power”</a:t>
            </a:r>
            <a:endParaRPr sz="1800">
              <a:solidFill>
                <a:schemeClr val="dk1"/>
              </a:solidFill>
              <a:latin typeface="Cambria"/>
              <a:ea typeface="Cambria"/>
              <a:cs typeface="Cambria"/>
              <a:sym typeface="Cambria"/>
            </a:endParaRPr>
          </a:p>
        </p:txBody>
      </p:sp>
      <p:sp>
        <p:nvSpPr>
          <p:cNvPr id="340" name="Google Shape;340;p49"/>
          <p:cNvSpPr txBox="1"/>
          <p:nvPr/>
        </p:nvSpPr>
        <p:spPr>
          <a:xfrm>
            <a:off x="0" y="4301800"/>
            <a:ext cx="3052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highlight>
                  <a:schemeClr val="lt1"/>
                </a:highlight>
                <a:latin typeface="Cambria"/>
                <a:ea typeface="Cambria"/>
                <a:cs typeface="Cambria"/>
                <a:sym typeface="Cambria"/>
              </a:rPr>
              <a:t>Content from: </a:t>
            </a:r>
            <a:r>
              <a:rPr lang="en" sz="1100">
                <a:solidFill>
                  <a:schemeClr val="dk1"/>
                </a:solidFill>
                <a:highlight>
                  <a:schemeClr val="lt1"/>
                </a:highlight>
                <a:latin typeface="Cambria"/>
                <a:ea typeface="Cambria"/>
                <a:cs typeface="Cambria"/>
                <a:sym typeface="Cambria"/>
              </a:rPr>
              <a:t>Avruch, Kevin. </a:t>
            </a:r>
            <a:r>
              <a:rPr i="1" lang="en" sz="1100">
                <a:solidFill>
                  <a:schemeClr val="dk1"/>
                </a:solidFill>
                <a:highlight>
                  <a:schemeClr val="lt1"/>
                </a:highlight>
                <a:latin typeface="Cambria"/>
                <a:ea typeface="Cambria"/>
                <a:cs typeface="Cambria"/>
                <a:sym typeface="Cambria"/>
              </a:rPr>
              <a:t>Culture and Conflict Resolution</a:t>
            </a:r>
            <a:r>
              <a:rPr lang="en" sz="1100">
                <a:solidFill>
                  <a:schemeClr val="dk1"/>
                </a:solidFill>
                <a:highlight>
                  <a:schemeClr val="lt1"/>
                </a:highlight>
                <a:latin typeface="Cambria"/>
                <a:ea typeface="Cambria"/>
                <a:cs typeface="Cambria"/>
                <a:sym typeface="Cambria"/>
              </a:rPr>
              <a:t>. U.S. Institute of Peace Press, 1998.</a:t>
            </a:r>
            <a:endParaRPr sz="1100"/>
          </a:p>
        </p:txBody>
      </p:sp>
      <p:sp>
        <p:nvSpPr>
          <p:cNvPr id="341" name="Google Shape;341;p49"/>
          <p:cNvSpPr txBox="1"/>
          <p:nvPr/>
        </p:nvSpPr>
        <p:spPr>
          <a:xfrm>
            <a:off x="6940500" y="4194100"/>
            <a:ext cx="2203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mbria"/>
                <a:ea typeface="Cambria"/>
                <a:cs typeface="Cambria"/>
                <a:sym typeface="Cambria"/>
              </a:rPr>
              <a:t>Visual from: </a:t>
            </a:r>
            <a:r>
              <a:rPr lang="en" sz="1000">
                <a:latin typeface="Cambria"/>
                <a:ea typeface="Cambria"/>
                <a:cs typeface="Cambria"/>
                <a:sym typeface="Cambria"/>
              </a:rPr>
              <a:t>https://medium.com/@alexmichaelfogleman/the-power-in-cultural-diversity-9a527c74964b.</a:t>
            </a:r>
            <a:endParaRPr sz="1000">
              <a:latin typeface="Cambria"/>
              <a:ea typeface="Cambria"/>
              <a:cs typeface="Cambria"/>
              <a:sym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0"/>
          <p:cNvSpPr txBox="1"/>
          <p:nvPr>
            <p:ph type="title"/>
          </p:nvPr>
        </p:nvSpPr>
        <p:spPr>
          <a:xfrm>
            <a:off x="196225" y="45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Potential e</a:t>
            </a:r>
            <a:r>
              <a:rPr lang="en">
                <a:latin typeface="Cambria"/>
                <a:ea typeface="Cambria"/>
                <a:cs typeface="Cambria"/>
                <a:sym typeface="Cambria"/>
              </a:rPr>
              <a:t>lements of culture</a:t>
            </a:r>
            <a:endParaRPr>
              <a:latin typeface="Cambria"/>
              <a:ea typeface="Cambria"/>
              <a:cs typeface="Cambria"/>
              <a:sym typeface="Cambria"/>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t/>
            </a:r>
            <a:endParaRPr>
              <a:latin typeface="Cambria"/>
              <a:ea typeface="Cambria"/>
              <a:cs typeface="Cambria"/>
              <a:sym typeface="Cambria"/>
            </a:endParaRPr>
          </a:p>
        </p:txBody>
      </p:sp>
      <p:sp>
        <p:nvSpPr>
          <p:cNvPr id="347" name="Google Shape;347;p50"/>
          <p:cNvSpPr txBox="1"/>
          <p:nvPr>
            <p:ph idx="1" type="body"/>
          </p:nvPr>
        </p:nvSpPr>
        <p:spPr>
          <a:xfrm>
            <a:off x="196225" y="519850"/>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sz="1300">
                <a:solidFill>
                  <a:srgbClr val="FFFFFF"/>
                </a:solidFill>
                <a:latin typeface="Cambria"/>
                <a:ea typeface="Cambria"/>
                <a:cs typeface="Cambria"/>
                <a:sym typeface="Cambria"/>
              </a:rPr>
              <a:t>Values: a culture’s standard for discerning what is good and just in society. </a:t>
            </a:r>
            <a:endParaRPr sz="1300">
              <a:solidFill>
                <a:srgbClr val="FFFFFF"/>
              </a:solidFill>
              <a:latin typeface="Cambria"/>
              <a:ea typeface="Cambria"/>
              <a:cs typeface="Cambria"/>
              <a:sym typeface="Cambria"/>
            </a:endParaRPr>
          </a:p>
          <a:p>
            <a:pPr indent="0" lvl="0" marL="0" rtl="0" algn="l">
              <a:lnSpc>
                <a:spcPct val="100000"/>
              </a:lnSpc>
              <a:spcBef>
                <a:spcPts val="1200"/>
              </a:spcBef>
              <a:spcAft>
                <a:spcPts val="0"/>
              </a:spcAft>
              <a:buNone/>
            </a:pPr>
            <a:r>
              <a:rPr lang="en" sz="1300">
                <a:solidFill>
                  <a:srgbClr val="FFFFFF"/>
                </a:solidFill>
                <a:latin typeface="Cambria"/>
                <a:ea typeface="Cambria"/>
                <a:cs typeface="Cambria"/>
                <a:sym typeface="Cambria"/>
              </a:rPr>
              <a:t>Social norms: the </a:t>
            </a:r>
            <a:r>
              <a:rPr lang="en" sz="1300">
                <a:solidFill>
                  <a:srgbClr val="FFFFFF"/>
                </a:solidFill>
                <a:latin typeface="Cambria"/>
                <a:ea typeface="Cambria"/>
                <a:cs typeface="Cambria"/>
                <a:sym typeface="Cambria"/>
              </a:rPr>
              <a:t>standards and expectations for behaving</a:t>
            </a:r>
            <a:endParaRPr sz="1300">
              <a:solidFill>
                <a:srgbClr val="FFFFFF"/>
              </a:solidFill>
              <a:latin typeface="Cambria"/>
              <a:ea typeface="Cambria"/>
              <a:cs typeface="Cambria"/>
              <a:sym typeface="Cambria"/>
            </a:endParaRPr>
          </a:p>
          <a:p>
            <a:pPr indent="0" lvl="0" marL="0" rtl="0" algn="l">
              <a:lnSpc>
                <a:spcPct val="100000"/>
              </a:lnSpc>
              <a:spcBef>
                <a:spcPts val="1200"/>
              </a:spcBef>
              <a:spcAft>
                <a:spcPts val="0"/>
              </a:spcAft>
              <a:buNone/>
            </a:pPr>
            <a:r>
              <a:rPr i="1" lang="en" sz="1100">
                <a:solidFill>
                  <a:srgbClr val="FFFFFF"/>
                </a:solidFill>
                <a:latin typeface="Cambria"/>
                <a:ea typeface="Cambria"/>
                <a:cs typeface="Cambria"/>
                <a:sym typeface="Cambria"/>
              </a:rPr>
              <a:t>Formal (Mores):</a:t>
            </a:r>
            <a:r>
              <a:rPr lang="en" sz="1100">
                <a:solidFill>
                  <a:srgbClr val="FFFFFF"/>
                </a:solidFill>
                <a:latin typeface="Cambria"/>
                <a:ea typeface="Cambria"/>
                <a:cs typeface="Cambria"/>
                <a:sym typeface="Cambria"/>
              </a:rPr>
              <a:t> the standards of behavior considered the most important in any society. (Ex. traffic laws, criminal codes, etc)</a:t>
            </a:r>
            <a:endParaRPr sz="1100">
              <a:solidFill>
                <a:srgbClr val="FFFFFF"/>
              </a:solidFill>
              <a:latin typeface="Cambria"/>
              <a:ea typeface="Cambria"/>
              <a:cs typeface="Cambria"/>
              <a:sym typeface="Cambria"/>
            </a:endParaRPr>
          </a:p>
          <a:p>
            <a:pPr indent="0" lvl="0" marL="0" rtl="0" algn="l">
              <a:lnSpc>
                <a:spcPct val="100000"/>
              </a:lnSpc>
              <a:spcBef>
                <a:spcPts val="1200"/>
              </a:spcBef>
              <a:spcAft>
                <a:spcPts val="0"/>
              </a:spcAft>
              <a:buNone/>
            </a:pPr>
            <a:r>
              <a:rPr i="1" lang="en" sz="1100">
                <a:solidFill>
                  <a:srgbClr val="FFFFFF"/>
                </a:solidFill>
                <a:latin typeface="Cambria"/>
                <a:ea typeface="Cambria"/>
                <a:cs typeface="Cambria"/>
                <a:sym typeface="Cambria"/>
              </a:rPr>
              <a:t>Informal (Folkways):</a:t>
            </a:r>
            <a:r>
              <a:rPr lang="en" sz="1100">
                <a:solidFill>
                  <a:srgbClr val="FFFFFF"/>
                </a:solidFill>
                <a:latin typeface="Cambria"/>
                <a:ea typeface="Cambria"/>
                <a:cs typeface="Cambria"/>
                <a:sym typeface="Cambria"/>
              </a:rPr>
              <a:t> the standards of behavior that are considered less important but still influence how we behave.</a:t>
            </a:r>
            <a:endParaRPr sz="1100">
              <a:solidFill>
                <a:srgbClr val="FFFFFF"/>
              </a:solidFill>
              <a:latin typeface="Cambria"/>
              <a:ea typeface="Cambria"/>
              <a:cs typeface="Cambria"/>
              <a:sym typeface="Cambria"/>
            </a:endParaRPr>
          </a:p>
          <a:p>
            <a:pPr indent="0" lvl="0" marL="0" rtl="0" algn="l">
              <a:spcBef>
                <a:spcPts val="1200"/>
              </a:spcBef>
              <a:spcAft>
                <a:spcPts val="0"/>
              </a:spcAft>
              <a:buClr>
                <a:schemeClr val="dk1"/>
              </a:buClr>
              <a:buSzPts val="1100"/>
              <a:buFont typeface="Arial"/>
              <a:buNone/>
            </a:pPr>
            <a:r>
              <a:rPr lang="en" sz="1300">
                <a:solidFill>
                  <a:srgbClr val="FFFFFF"/>
                </a:solidFill>
                <a:latin typeface="Cambria"/>
                <a:ea typeface="Cambria"/>
                <a:cs typeface="Cambria"/>
                <a:sym typeface="Cambria"/>
              </a:rPr>
              <a:t>Beliefs: the tenets or convictions that people hold to be true.</a:t>
            </a:r>
            <a:endParaRPr sz="1300">
              <a:solidFill>
                <a:srgbClr val="FFFFFF"/>
              </a:solidFill>
              <a:latin typeface="Cambria"/>
              <a:ea typeface="Cambria"/>
              <a:cs typeface="Cambria"/>
              <a:sym typeface="Cambria"/>
            </a:endParaRPr>
          </a:p>
          <a:p>
            <a:pPr indent="0" lvl="0" marL="0" rtl="0" algn="l">
              <a:spcBef>
                <a:spcPts val="1200"/>
              </a:spcBef>
              <a:spcAft>
                <a:spcPts val="0"/>
              </a:spcAft>
              <a:buNone/>
            </a:pPr>
            <a:r>
              <a:rPr lang="en" sz="1300">
                <a:solidFill>
                  <a:srgbClr val="FFFFFF"/>
                </a:solidFill>
                <a:latin typeface="Cambria"/>
                <a:ea typeface="Cambria"/>
                <a:cs typeface="Cambria"/>
                <a:sym typeface="Cambria"/>
              </a:rPr>
              <a:t>Social roles</a:t>
            </a:r>
            <a:endParaRPr sz="1300">
              <a:solidFill>
                <a:srgbClr val="FFFFFF"/>
              </a:solidFill>
              <a:latin typeface="Cambria"/>
              <a:ea typeface="Cambria"/>
              <a:cs typeface="Cambria"/>
              <a:sym typeface="Cambria"/>
            </a:endParaRPr>
          </a:p>
          <a:p>
            <a:pPr indent="0" lvl="0" marL="0" rtl="0" algn="l">
              <a:spcBef>
                <a:spcPts val="1200"/>
              </a:spcBef>
              <a:spcAft>
                <a:spcPts val="0"/>
              </a:spcAft>
              <a:buNone/>
            </a:pPr>
            <a:r>
              <a:rPr lang="en" sz="1300">
                <a:solidFill>
                  <a:srgbClr val="FFFFFF"/>
                </a:solidFill>
                <a:latin typeface="Cambria"/>
                <a:ea typeface="Cambria"/>
                <a:cs typeface="Cambria"/>
                <a:sym typeface="Cambria"/>
              </a:rPr>
              <a:t>Status/power</a:t>
            </a:r>
            <a:endParaRPr sz="1300">
              <a:solidFill>
                <a:srgbClr val="FFFFFF"/>
              </a:solidFill>
              <a:latin typeface="Cambria"/>
              <a:ea typeface="Cambria"/>
              <a:cs typeface="Cambria"/>
              <a:sym typeface="Cambria"/>
            </a:endParaRPr>
          </a:p>
          <a:p>
            <a:pPr indent="0" lvl="0" marL="0" rtl="0" algn="l">
              <a:spcBef>
                <a:spcPts val="1200"/>
              </a:spcBef>
              <a:spcAft>
                <a:spcPts val="0"/>
              </a:spcAft>
              <a:buNone/>
            </a:pPr>
            <a:r>
              <a:t/>
            </a:r>
            <a:endParaRPr sz="1300">
              <a:solidFill>
                <a:srgbClr val="000000"/>
              </a:solidFill>
              <a:latin typeface="Cambria"/>
              <a:ea typeface="Cambria"/>
              <a:cs typeface="Cambria"/>
              <a:sym typeface="Cambria"/>
            </a:endParaRPr>
          </a:p>
          <a:p>
            <a:pPr indent="0" lvl="0" marL="0" rtl="0" algn="l">
              <a:spcBef>
                <a:spcPts val="1200"/>
              </a:spcBef>
              <a:spcAft>
                <a:spcPts val="0"/>
              </a:spcAft>
              <a:buNone/>
            </a:pPr>
            <a:r>
              <a:t/>
            </a:r>
            <a:endParaRPr sz="1600">
              <a:solidFill>
                <a:srgbClr val="000000"/>
              </a:solidFill>
              <a:latin typeface="Cambria"/>
              <a:ea typeface="Cambria"/>
              <a:cs typeface="Cambria"/>
              <a:sym typeface="Cambria"/>
            </a:endParaRPr>
          </a:p>
          <a:p>
            <a:pPr indent="0" lvl="0" marL="0" rtl="0" algn="l">
              <a:spcBef>
                <a:spcPts val="1200"/>
              </a:spcBef>
              <a:spcAft>
                <a:spcPts val="1200"/>
              </a:spcAft>
              <a:buNone/>
            </a:pPr>
            <a:r>
              <a:t/>
            </a:r>
            <a:endParaRPr sz="1600">
              <a:solidFill>
                <a:srgbClr val="000000"/>
              </a:solidFill>
              <a:latin typeface="Cambria"/>
              <a:ea typeface="Cambria"/>
              <a:cs typeface="Cambria"/>
              <a:sym typeface="Cambria"/>
            </a:endParaRPr>
          </a:p>
        </p:txBody>
      </p:sp>
      <p:pic>
        <p:nvPicPr>
          <p:cNvPr id="348" name="Google Shape;348;p50"/>
          <p:cNvPicPr preferRelativeResize="0"/>
          <p:nvPr/>
        </p:nvPicPr>
        <p:blipFill>
          <a:blip r:embed="rId3">
            <a:alphaModFix/>
          </a:blip>
          <a:stretch>
            <a:fillRect/>
          </a:stretch>
        </p:blipFill>
        <p:spPr>
          <a:xfrm>
            <a:off x="4863875" y="2106175"/>
            <a:ext cx="3852949" cy="2973726"/>
          </a:xfrm>
          <a:prstGeom prst="rect">
            <a:avLst/>
          </a:prstGeom>
          <a:noFill/>
          <a:ln>
            <a:noFill/>
          </a:ln>
        </p:spPr>
      </p:pic>
      <p:sp>
        <p:nvSpPr>
          <p:cNvPr id="349" name="Google Shape;349;p50"/>
          <p:cNvSpPr txBox="1"/>
          <p:nvPr/>
        </p:nvSpPr>
        <p:spPr>
          <a:xfrm>
            <a:off x="196225" y="4227125"/>
            <a:ext cx="4198500" cy="105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u="sng">
                <a:solidFill>
                  <a:srgbClr val="FFFFFF"/>
                </a:solidFill>
                <a:latin typeface="Cambria"/>
                <a:ea typeface="Cambria"/>
                <a:cs typeface="Cambria"/>
                <a:sym typeface="Cambria"/>
                <a:hlinkClick r:id="rId4">
                  <a:extLst>
                    <a:ext uri="{A12FA001-AC4F-418D-AE19-62706E023703}">
                      <ahyp:hlinkClr val="tx"/>
                    </a:ext>
                  </a:extLst>
                </a:hlinkClick>
              </a:rPr>
              <a:t>https://open.lib.umn.edu/sociology/chapter/3-2-the-elements-of-culture</a:t>
            </a:r>
            <a:endParaRPr sz="1300">
              <a:solidFill>
                <a:srgbClr val="FFFFFF"/>
              </a:solidFill>
              <a:latin typeface="Cambria"/>
              <a:ea typeface="Cambria"/>
              <a:cs typeface="Cambria"/>
              <a:sym typeface="Cambria"/>
            </a:endParaRPr>
          </a:p>
          <a:p>
            <a:pPr indent="0" lvl="0" marL="0" rtl="0" algn="l">
              <a:lnSpc>
                <a:spcPct val="115000"/>
              </a:lnSpc>
              <a:spcBef>
                <a:spcPts val="1600"/>
              </a:spcBef>
              <a:spcAft>
                <a:spcPts val="1600"/>
              </a:spcAft>
              <a:buClr>
                <a:schemeClr val="dk1"/>
              </a:buClr>
              <a:buSzPts val="1100"/>
              <a:buFont typeface="Arial"/>
              <a:buNone/>
            </a:pPr>
            <a:r>
              <a:t/>
            </a:r>
            <a:endParaRPr sz="1300">
              <a:solidFill>
                <a:schemeClr val="dk1"/>
              </a:solidFill>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ph idx="1" type="body"/>
          </p:nvPr>
        </p:nvSpPr>
        <p:spPr>
          <a:xfrm>
            <a:off x="780300" y="677538"/>
            <a:ext cx="7583400" cy="1262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50000"/>
              <a:buFont typeface="Arial"/>
              <a:buNone/>
            </a:pPr>
            <a:r>
              <a:rPr lang="en" sz="2200">
                <a:solidFill>
                  <a:schemeClr val="dk1"/>
                </a:solidFill>
                <a:latin typeface="Cambria"/>
                <a:ea typeface="Cambria"/>
                <a:cs typeface="Cambria"/>
                <a:sym typeface="Cambria"/>
              </a:rPr>
              <a:t>-</a:t>
            </a:r>
            <a:r>
              <a:rPr b="1" lang="en" sz="2200">
                <a:solidFill>
                  <a:schemeClr val="dk1"/>
                </a:solidFill>
                <a:latin typeface="Cambria"/>
                <a:ea typeface="Cambria"/>
                <a:cs typeface="Cambria"/>
                <a:sym typeface="Cambria"/>
              </a:rPr>
              <a:t>Emic approach</a:t>
            </a:r>
            <a:r>
              <a:rPr lang="en" sz="2200">
                <a:solidFill>
                  <a:schemeClr val="dk1"/>
                </a:solidFill>
                <a:latin typeface="Cambria"/>
                <a:ea typeface="Cambria"/>
                <a:cs typeface="Cambria"/>
                <a:sym typeface="Cambria"/>
              </a:rPr>
              <a:t>: insider perspective</a:t>
            </a:r>
            <a:endParaRPr sz="2200">
              <a:solidFill>
                <a:schemeClr val="dk1"/>
              </a:solidFill>
              <a:latin typeface="Cambria"/>
              <a:ea typeface="Cambria"/>
              <a:cs typeface="Cambria"/>
              <a:sym typeface="Cambria"/>
            </a:endParaRPr>
          </a:p>
          <a:p>
            <a:pPr indent="0" lvl="0" marL="0" rtl="0" algn="l">
              <a:spcBef>
                <a:spcPts val="0"/>
              </a:spcBef>
              <a:spcAft>
                <a:spcPts val="0"/>
              </a:spcAft>
              <a:buClr>
                <a:schemeClr val="dk1"/>
              </a:buClr>
              <a:buSzPct val="50000"/>
              <a:buFont typeface="Arial"/>
              <a:buNone/>
            </a:pPr>
            <a:r>
              <a:rPr b="1" lang="en" sz="2200">
                <a:solidFill>
                  <a:schemeClr val="dk1"/>
                </a:solidFill>
                <a:latin typeface="Cambria"/>
                <a:ea typeface="Cambria"/>
                <a:cs typeface="Cambria"/>
                <a:sym typeface="Cambria"/>
              </a:rPr>
              <a:t>-Etic approach:</a:t>
            </a:r>
            <a:r>
              <a:rPr lang="en" sz="2200">
                <a:solidFill>
                  <a:schemeClr val="dk1"/>
                </a:solidFill>
                <a:latin typeface="Cambria"/>
                <a:ea typeface="Cambria"/>
                <a:cs typeface="Cambria"/>
                <a:sym typeface="Cambria"/>
              </a:rPr>
              <a:t> categorization/descriptors of culture</a:t>
            </a:r>
            <a:endParaRPr sz="2200">
              <a:solidFill>
                <a:schemeClr val="dk1"/>
              </a:solidFill>
              <a:latin typeface="Cambria"/>
              <a:ea typeface="Cambria"/>
              <a:cs typeface="Cambria"/>
              <a:sym typeface="Cambria"/>
            </a:endParaRPr>
          </a:p>
          <a:p>
            <a:pPr indent="0" lvl="0" marL="0" rtl="0" algn="l">
              <a:spcBef>
                <a:spcPts val="0"/>
              </a:spcBef>
              <a:spcAft>
                <a:spcPts val="0"/>
              </a:spcAft>
              <a:buClr>
                <a:schemeClr val="dk1"/>
              </a:buClr>
              <a:buSzPct val="50000"/>
              <a:buFont typeface="Arial"/>
              <a:buNone/>
            </a:pPr>
            <a:r>
              <a:rPr lang="en" sz="2200">
                <a:solidFill>
                  <a:schemeClr val="dk1"/>
                </a:solidFill>
                <a:latin typeface="Cambria"/>
                <a:ea typeface="Cambria"/>
                <a:cs typeface="Cambria"/>
                <a:sym typeface="Cambria"/>
              </a:rPr>
              <a:t>-Sometimes the line is blurry of the emic and etic approaches.</a:t>
            </a:r>
            <a:endParaRPr sz="2200">
              <a:solidFill>
                <a:schemeClr val="dk1"/>
              </a:solidFill>
              <a:latin typeface="Cambria"/>
              <a:ea typeface="Cambria"/>
              <a:cs typeface="Cambria"/>
              <a:sym typeface="Cambria"/>
            </a:endParaRPr>
          </a:p>
          <a:p>
            <a:pPr indent="0" lvl="0" marL="0" rtl="0" algn="l">
              <a:spcBef>
                <a:spcPts val="0"/>
              </a:spcBef>
              <a:spcAft>
                <a:spcPts val="1200"/>
              </a:spcAft>
              <a:buNone/>
            </a:pPr>
            <a:r>
              <a:t/>
            </a:r>
            <a:endParaRPr sz="2400"/>
          </a:p>
        </p:txBody>
      </p:sp>
      <p:sp>
        <p:nvSpPr>
          <p:cNvPr id="355" name="Google Shape;355;p51"/>
          <p:cNvSpPr txBox="1"/>
          <p:nvPr/>
        </p:nvSpPr>
        <p:spPr>
          <a:xfrm>
            <a:off x="6144000" y="4373925"/>
            <a:ext cx="3000000" cy="7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mbria"/>
                <a:ea typeface="Cambria"/>
                <a:cs typeface="Cambria"/>
                <a:sym typeface="Cambria"/>
              </a:rPr>
              <a:t>Content from: </a:t>
            </a:r>
            <a:r>
              <a:rPr lang="en">
                <a:solidFill>
                  <a:srgbClr val="FFFFFF"/>
                </a:solidFill>
                <a:latin typeface="Cambria"/>
                <a:ea typeface="Cambria"/>
                <a:cs typeface="Cambria"/>
                <a:sym typeface="Cambria"/>
              </a:rPr>
              <a:t>Avruch, Kevin. </a:t>
            </a:r>
            <a:r>
              <a:rPr i="1" lang="en">
                <a:solidFill>
                  <a:srgbClr val="FFFFFF"/>
                </a:solidFill>
                <a:latin typeface="Cambria"/>
                <a:ea typeface="Cambria"/>
                <a:cs typeface="Cambria"/>
                <a:sym typeface="Cambria"/>
              </a:rPr>
              <a:t>Culture and Conflict Resolution</a:t>
            </a:r>
            <a:r>
              <a:rPr lang="en">
                <a:solidFill>
                  <a:srgbClr val="FFFFFF"/>
                </a:solidFill>
                <a:latin typeface="Cambria"/>
                <a:ea typeface="Cambria"/>
                <a:cs typeface="Cambria"/>
                <a:sym typeface="Cambria"/>
              </a:rPr>
              <a:t>. U.S. Institute of Peace Press, 1998.</a:t>
            </a:r>
            <a:endParaRPr>
              <a:solidFill>
                <a:srgbClr val="FFFFFF"/>
              </a:solidFill>
            </a:endParaRPr>
          </a:p>
        </p:txBody>
      </p:sp>
      <p:pic>
        <p:nvPicPr>
          <p:cNvPr id="356" name="Google Shape;356;p51"/>
          <p:cNvPicPr preferRelativeResize="0"/>
          <p:nvPr/>
        </p:nvPicPr>
        <p:blipFill rotWithShape="1">
          <a:blip r:embed="rId3">
            <a:alphaModFix/>
          </a:blip>
          <a:srcRect b="0" l="0" r="0" t="17850"/>
          <a:stretch/>
        </p:blipFill>
        <p:spPr>
          <a:xfrm>
            <a:off x="1100138" y="2094601"/>
            <a:ext cx="6943725" cy="2279350"/>
          </a:xfrm>
          <a:prstGeom prst="rect">
            <a:avLst/>
          </a:prstGeom>
          <a:noFill/>
          <a:ln>
            <a:noFill/>
          </a:ln>
        </p:spPr>
      </p:pic>
      <p:sp>
        <p:nvSpPr>
          <p:cNvPr id="357" name="Google Shape;357;p51"/>
          <p:cNvSpPr txBox="1"/>
          <p:nvPr/>
        </p:nvSpPr>
        <p:spPr>
          <a:xfrm>
            <a:off x="1100150" y="4474225"/>
            <a:ext cx="4077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Cambria"/>
                <a:ea typeface="Cambria"/>
                <a:cs typeface="Cambria"/>
                <a:sym typeface="Cambria"/>
              </a:rPr>
              <a:t>Visual from: </a:t>
            </a:r>
            <a:r>
              <a:rPr lang="en" sz="1300">
                <a:solidFill>
                  <a:srgbClr val="FFFFFF"/>
                </a:solidFill>
                <a:latin typeface="Cambria"/>
                <a:ea typeface="Cambria"/>
                <a:cs typeface="Cambria"/>
                <a:sym typeface="Cambria"/>
              </a:rPr>
              <a:t>http://ososkova.ru/etics-and-emics-examples/</a:t>
            </a:r>
            <a:endParaRPr sz="1300">
              <a:solidFill>
                <a:srgbClr val="FFFFFF"/>
              </a:solidFill>
              <a:latin typeface="Cambria"/>
              <a:ea typeface="Cambria"/>
              <a:cs typeface="Cambria"/>
              <a:sym typeface="Cambria"/>
            </a:endParaRPr>
          </a:p>
        </p:txBody>
      </p:sp>
      <p:sp>
        <p:nvSpPr>
          <p:cNvPr id="358" name="Google Shape;358;p51"/>
          <p:cNvSpPr txBox="1"/>
          <p:nvPr/>
        </p:nvSpPr>
        <p:spPr>
          <a:xfrm>
            <a:off x="138450" y="154350"/>
            <a:ext cx="7656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Cambria"/>
                <a:ea typeface="Cambria"/>
                <a:cs typeface="Cambria"/>
                <a:sym typeface="Cambria"/>
              </a:rPr>
              <a:t>Emic vs Etic Approaches to Studying Culture</a:t>
            </a:r>
            <a:endParaRPr sz="2400">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Our Social Media</a:t>
            </a:r>
            <a:endParaRPr>
              <a:latin typeface="Cambria"/>
              <a:ea typeface="Cambria"/>
              <a:cs typeface="Cambria"/>
              <a:sym typeface="Cambria"/>
            </a:endParaRPr>
          </a:p>
        </p:txBody>
      </p:sp>
      <p:sp>
        <p:nvSpPr>
          <p:cNvPr id="85" name="Google Shape;8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latin typeface="Cambria"/>
                <a:ea typeface="Cambria"/>
                <a:cs typeface="Cambria"/>
                <a:sym typeface="Cambria"/>
              </a:rPr>
              <a:t>http://bossermancenter.com/</a:t>
            </a:r>
            <a:endParaRPr>
              <a:solidFill>
                <a:srgbClr val="FFFFFF"/>
              </a:solidFill>
              <a:latin typeface="Cambria"/>
              <a:ea typeface="Cambria"/>
              <a:cs typeface="Cambria"/>
              <a:sym typeface="Cambria"/>
            </a:endParaRPr>
          </a:p>
          <a:p>
            <a:pPr indent="0" lvl="0" marL="0" rtl="0" algn="l">
              <a:spcBef>
                <a:spcPts val="1200"/>
              </a:spcBef>
              <a:spcAft>
                <a:spcPts val="0"/>
              </a:spcAft>
              <a:buNone/>
            </a:pPr>
            <a:r>
              <a:rPr lang="en">
                <a:solidFill>
                  <a:srgbClr val="FFFFFF"/>
                </a:solidFill>
                <a:latin typeface="Cambria"/>
                <a:ea typeface="Cambria"/>
                <a:cs typeface="Cambria"/>
                <a:sym typeface="Cambria"/>
              </a:rPr>
              <a:t>Facebook: United Nations Association Salisbury Chapter - RCE Salisbury</a:t>
            </a:r>
            <a:endParaRPr>
              <a:solidFill>
                <a:srgbClr val="FFFFFF"/>
              </a:solidFill>
              <a:latin typeface="Cambria"/>
              <a:ea typeface="Cambria"/>
              <a:cs typeface="Cambria"/>
              <a:sym typeface="Cambria"/>
            </a:endParaRPr>
          </a:p>
          <a:p>
            <a:pPr indent="0" lvl="0" marL="0" rtl="0" algn="l">
              <a:spcBef>
                <a:spcPts val="1200"/>
              </a:spcBef>
              <a:spcAft>
                <a:spcPts val="0"/>
              </a:spcAft>
              <a:buNone/>
            </a:pPr>
            <a:r>
              <a:rPr lang="en">
                <a:solidFill>
                  <a:srgbClr val="FFFFFF"/>
                </a:solidFill>
                <a:latin typeface="Cambria"/>
                <a:ea typeface="Cambria"/>
                <a:cs typeface="Cambria"/>
                <a:sym typeface="Cambria"/>
              </a:rPr>
              <a:t>https://www.facebook.com/United-Nations-Association-Salisbury-Chapter-RCE-Salisbury-414706622623935</a:t>
            </a:r>
            <a:endParaRPr>
              <a:solidFill>
                <a:srgbClr val="FFFFFF"/>
              </a:solidFill>
              <a:latin typeface="Cambria"/>
              <a:ea typeface="Cambria"/>
              <a:cs typeface="Cambria"/>
              <a:sym typeface="Cambria"/>
            </a:endParaRPr>
          </a:p>
          <a:p>
            <a:pPr indent="0" lvl="0" marL="0" rtl="0" algn="l">
              <a:spcBef>
                <a:spcPts val="1200"/>
              </a:spcBef>
              <a:spcAft>
                <a:spcPts val="0"/>
              </a:spcAft>
              <a:buNone/>
            </a:pPr>
            <a:r>
              <a:rPr lang="en">
                <a:solidFill>
                  <a:srgbClr val="FFFFFF"/>
                </a:solidFill>
                <a:latin typeface="Cambria"/>
                <a:ea typeface="Cambria"/>
                <a:cs typeface="Cambria"/>
                <a:sym typeface="Cambria"/>
              </a:rPr>
              <a:t>Instagram Name: unassociations</a:t>
            </a:r>
            <a:r>
              <a:rPr lang="en"/>
              <a:t>alisbury</a:t>
            </a:r>
            <a:endParaRPr sz="2100">
              <a:solidFill>
                <a:srgbClr val="FFFFFF"/>
              </a:solidFill>
              <a:highlight>
                <a:srgbClr val="FAFAFA"/>
              </a:highlight>
              <a:latin typeface="Cambria"/>
              <a:ea typeface="Cambria"/>
              <a:cs typeface="Cambria"/>
              <a:sym typeface="Cambria"/>
            </a:endParaRPr>
          </a:p>
          <a:p>
            <a:pPr indent="0" lvl="0" marL="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2"/>
          <p:cNvSpPr txBox="1"/>
          <p:nvPr>
            <p:ph type="title"/>
          </p:nvPr>
        </p:nvSpPr>
        <p:spPr>
          <a:xfrm>
            <a:off x="311700" y="85600"/>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Summary of Emic vs Etic </a:t>
            </a:r>
            <a:endParaRPr>
              <a:latin typeface="Cambria"/>
              <a:ea typeface="Cambria"/>
              <a:cs typeface="Cambria"/>
              <a:sym typeface="Cambria"/>
            </a:endParaRPr>
          </a:p>
        </p:txBody>
      </p:sp>
      <p:pic>
        <p:nvPicPr>
          <p:cNvPr id="364" name="Google Shape;364;p52"/>
          <p:cNvPicPr preferRelativeResize="0"/>
          <p:nvPr/>
        </p:nvPicPr>
        <p:blipFill rotWithShape="1">
          <a:blip r:embed="rId3">
            <a:alphaModFix/>
          </a:blip>
          <a:srcRect b="11173" l="14370" r="14062" t="13734"/>
          <a:stretch/>
        </p:blipFill>
        <p:spPr>
          <a:xfrm>
            <a:off x="1075676" y="658300"/>
            <a:ext cx="6608022" cy="3900200"/>
          </a:xfrm>
          <a:prstGeom prst="rect">
            <a:avLst/>
          </a:prstGeom>
          <a:noFill/>
          <a:ln>
            <a:noFill/>
          </a:ln>
        </p:spPr>
      </p:pic>
      <p:sp>
        <p:nvSpPr>
          <p:cNvPr id="365" name="Google Shape;365;p52"/>
          <p:cNvSpPr txBox="1"/>
          <p:nvPr/>
        </p:nvSpPr>
        <p:spPr>
          <a:xfrm>
            <a:off x="4418700" y="4558500"/>
            <a:ext cx="4725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Cambria"/>
                <a:ea typeface="Cambria"/>
                <a:cs typeface="Cambria"/>
                <a:sym typeface="Cambria"/>
              </a:rPr>
              <a:t>Visual </a:t>
            </a:r>
            <a:r>
              <a:rPr lang="en" sz="1100">
                <a:solidFill>
                  <a:schemeClr val="dk1"/>
                </a:solidFill>
                <a:latin typeface="Cambria"/>
                <a:ea typeface="Cambria"/>
                <a:cs typeface="Cambria"/>
                <a:sym typeface="Cambria"/>
              </a:rPr>
              <a:t>captured from: https://www.youtube.com/watch?app=desktop&amp;v=sx8aQF7qvVo.</a:t>
            </a:r>
            <a:endParaRPr sz="1100">
              <a:solidFill>
                <a:schemeClr val="dk1"/>
              </a:solidFill>
              <a:latin typeface="Cambria"/>
              <a:ea typeface="Cambria"/>
              <a:cs typeface="Cambria"/>
              <a:sym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3"/>
          <p:cNvSpPr txBox="1"/>
          <p:nvPr>
            <p:ph type="title"/>
          </p:nvPr>
        </p:nvSpPr>
        <p:spPr>
          <a:xfrm>
            <a:off x="188425" y="1200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latin typeface="Cambria"/>
                <a:ea typeface="Cambria"/>
                <a:cs typeface="Cambria"/>
                <a:sym typeface="Cambria"/>
              </a:rPr>
              <a:t>Area</a:t>
            </a:r>
            <a:r>
              <a:rPr lang="en" sz="2500">
                <a:latin typeface="Cambria"/>
                <a:ea typeface="Cambria"/>
                <a:cs typeface="Cambria"/>
                <a:sym typeface="Cambria"/>
              </a:rPr>
              <a:t>s of social influences</a:t>
            </a:r>
            <a:endParaRPr sz="2500">
              <a:latin typeface="Cambria"/>
              <a:ea typeface="Cambria"/>
              <a:cs typeface="Cambria"/>
              <a:sym typeface="Cambria"/>
            </a:endParaRPr>
          </a:p>
        </p:txBody>
      </p:sp>
      <p:sp>
        <p:nvSpPr>
          <p:cNvPr id="371" name="Google Shape;371;p53"/>
          <p:cNvSpPr txBox="1"/>
          <p:nvPr>
            <p:ph idx="1" type="body"/>
          </p:nvPr>
        </p:nvSpPr>
        <p:spPr>
          <a:xfrm>
            <a:off x="188425" y="692750"/>
            <a:ext cx="8520600" cy="420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rgbClr val="FFFFFF"/>
                </a:solidFill>
                <a:latin typeface="Cambria"/>
                <a:ea typeface="Cambria"/>
                <a:cs typeface="Cambria"/>
                <a:sym typeface="Cambria"/>
              </a:rPr>
              <a:t>S</a:t>
            </a:r>
            <a:r>
              <a:rPr lang="en" sz="1500">
                <a:solidFill>
                  <a:srgbClr val="FFFFFF"/>
                </a:solidFill>
              </a:rPr>
              <a:t>ocial Influence: </a:t>
            </a:r>
            <a:r>
              <a:rPr lang="en" sz="1200">
                <a:solidFill>
                  <a:srgbClr val="FFFFFF"/>
                </a:solidFill>
              </a:rPr>
              <a:t>the ways in which individuals change their behavior to meet the demands of a </a:t>
            </a:r>
            <a:r>
              <a:rPr b="1" lang="en" sz="1200">
                <a:solidFill>
                  <a:srgbClr val="FFFFFF"/>
                </a:solidFill>
              </a:rPr>
              <a:t>social</a:t>
            </a:r>
            <a:r>
              <a:rPr lang="en" sz="1200">
                <a:solidFill>
                  <a:srgbClr val="FFFFFF"/>
                </a:solidFill>
              </a:rPr>
              <a:t> environment.</a:t>
            </a:r>
            <a:endParaRPr sz="1200">
              <a:solidFill>
                <a:srgbClr val="FFFFFF"/>
              </a:solidFill>
            </a:endParaRPr>
          </a:p>
          <a:p>
            <a:pPr indent="0" lvl="0" marL="0" rtl="0" algn="l">
              <a:spcBef>
                <a:spcPts val="1200"/>
              </a:spcBef>
              <a:spcAft>
                <a:spcPts val="0"/>
              </a:spcAft>
              <a:buNone/>
            </a:pPr>
            <a:r>
              <a:t/>
            </a:r>
            <a:endParaRPr sz="1200">
              <a:solidFill>
                <a:srgbClr val="FFFFFF"/>
              </a:solidFill>
            </a:endParaRPr>
          </a:p>
          <a:p>
            <a:pPr indent="0" lvl="0" marL="0" rtl="0" algn="l">
              <a:spcBef>
                <a:spcPts val="1200"/>
              </a:spcBef>
              <a:spcAft>
                <a:spcPts val="0"/>
              </a:spcAft>
              <a:buNone/>
            </a:pPr>
            <a:r>
              <a:t/>
            </a:r>
            <a:endParaRPr sz="1200">
              <a:solidFill>
                <a:srgbClr val="FFFFFF"/>
              </a:solidFill>
            </a:endParaRPr>
          </a:p>
          <a:p>
            <a:pPr indent="0" lvl="0" marL="0" rtl="0" algn="l">
              <a:spcBef>
                <a:spcPts val="1200"/>
              </a:spcBef>
              <a:spcAft>
                <a:spcPts val="0"/>
              </a:spcAft>
              <a:buNone/>
            </a:pPr>
            <a:r>
              <a:t/>
            </a:r>
            <a:endParaRPr sz="1200">
              <a:solidFill>
                <a:srgbClr val="FFFFFF"/>
              </a:solidFill>
            </a:endParaRPr>
          </a:p>
          <a:p>
            <a:pPr indent="0" lvl="0" marL="0" rtl="0" algn="l">
              <a:spcBef>
                <a:spcPts val="1200"/>
              </a:spcBef>
              <a:spcAft>
                <a:spcPts val="0"/>
              </a:spcAft>
              <a:buNone/>
            </a:pPr>
            <a:r>
              <a:t/>
            </a:r>
            <a:endParaRPr sz="1200">
              <a:solidFill>
                <a:srgbClr val="FFFFFF"/>
              </a:solidFill>
            </a:endParaRPr>
          </a:p>
          <a:p>
            <a:pPr indent="0" lvl="0" marL="0" rtl="0" algn="l">
              <a:spcBef>
                <a:spcPts val="1200"/>
              </a:spcBef>
              <a:spcAft>
                <a:spcPts val="0"/>
              </a:spcAft>
              <a:buNone/>
            </a:pPr>
            <a:r>
              <a:t/>
            </a:r>
            <a:endParaRPr sz="1100">
              <a:solidFill>
                <a:srgbClr val="FFFFFF"/>
              </a:solidFill>
            </a:endParaRPr>
          </a:p>
          <a:p>
            <a:pPr indent="457200" lvl="0" marL="0" rtl="0" algn="l">
              <a:spcBef>
                <a:spcPts val="1200"/>
              </a:spcBef>
              <a:spcAft>
                <a:spcPts val="0"/>
              </a:spcAft>
              <a:buNone/>
            </a:pPr>
            <a:r>
              <a:t/>
            </a:r>
            <a:endParaRPr sz="1100">
              <a:solidFill>
                <a:srgbClr val="FFFFFF"/>
              </a:solidFill>
            </a:endParaRPr>
          </a:p>
          <a:p>
            <a:pPr indent="457200" lvl="0" marL="0" rtl="0" algn="l">
              <a:spcBef>
                <a:spcPts val="1200"/>
              </a:spcBef>
              <a:spcAft>
                <a:spcPts val="0"/>
              </a:spcAft>
              <a:buNone/>
            </a:pPr>
            <a:r>
              <a:t/>
            </a:r>
            <a:endParaRPr sz="1100">
              <a:solidFill>
                <a:srgbClr val="FFFFFF"/>
              </a:solidFill>
            </a:endParaRPr>
          </a:p>
          <a:p>
            <a:pPr indent="457200" lvl="0" marL="0" rtl="0" algn="l">
              <a:spcBef>
                <a:spcPts val="1200"/>
              </a:spcBef>
              <a:spcAft>
                <a:spcPts val="1200"/>
              </a:spcAft>
              <a:buNone/>
            </a:pPr>
            <a:r>
              <a:t/>
            </a:r>
            <a:endParaRPr sz="1500">
              <a:solidFill>
                <a:srgbClr val="FFFFFF"/>
              </a:solidFill>
            </a:endParaRPr>
          </a:p>
        </p:txBody>
      </p:sp>
      <p:grpSp>
        <p:nvGrpSpPr>
          <p:cNvPr id="372" name="Google Shape;372;p53"/>
          <p:cNvGrpSpPr/>
          <p:nvPr/>
        </p:nvGrpSpPr>
        <p:grpSpPr>
          <a:xfrm>
            <a:off x="5558390" y="1157912"/>
            <a:ext cx="1854000" cy="1854000"/>
            <a:chOff x="4370540" y="1105462"/>
            <a:chExt cx="1854000" cy="1854000"/>
          </a:xfrm>
        </p:grpSpPr>
        <p:sp>
          <p:nvSpPr>
            <p:cNvPr id="373" name="Google Shape;373;p53"/>
            <p:cNvSpPr/>
            <p:nvPr/>
          </p:nvSpPr>
          <p:spPr>
            <a:xfrm>
              <a:off x="4370540" y="1105462"/>
              <a:ext cx="1854000" cy="1854000"/>
            </a:xfrm>
            <a:prstGeom prst="ellipse">
              <a:avLst/>
            </a:prstGeom>
            <a:solidFill>
              <a:srgbClr val="249C90"/>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3"/>
            <p:cNvSpPr txBox="1"/>
            <p:nvPr/>
          </p:nvSpPr>
          <p:spPr>
            <a:xfrm>
              <a:off x="4518750" y="1861400"/>
              <a:ext cx="15576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lt1"/>
                </a:solidFill>
                <a:latin typeface="Cambria"/>
                <a:ea typeface="Cambria"/>
                <a:cs typeface="Cambria"/>
                <a:sym typeface="Cambria"/>
              </a:endParaRPr>
            </a:p>
            <a:p>
              <a:pPr indent="0" lvl="0" marL="0" rtl="0" algn="l">
                <a:lnSpc>
                  <a:spcPct val="115000"/>
                </a:lnSpc>
                <a:spcBef>
                  <a:spcPts val="0"/>
                </a:spcBef>
                <a:spcAft>
                  <a:spcPts val="0"/>
                </a:spcAft>
                <a:buNone/>
              </a:pPr>
              <a:r>
                <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None/>
              </a:pPr>
              <a:r>
                <a:rPr lang="en" sz="1200">
                  <a:solidFill>
                    <a:srgbClr val="FFFFFF"/>
                  </a:solidFill>
                  <a:latin typeface="Cambria"/>
                  <a:ea typeface="Cambria"/>
                  <a:cs typeface="Cambria"/>
                  <a:sym typeface="Cambria"/>
                </a:rPr>
                <a:t>Explicit Expectations</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Cambria"/>
                  <a:ea typeface="Cambria"/>
                  <a:cs typeface="Cambria"/>
                  <a:sym typeface="Cambria"/>
                </a:rPr>
                <a:t>(clearly and formally stated expectations)</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Cambria"/>
                <a:ea typeface="Cambria"/>
                <a:cs typeface="Cambria"/>
                <a:sym typeface="Cambria"/>
              </a:endParaRPr>
            </a:p>
            <a:p>
              <a:pPr indent="0" lvl="0" marL="0" rtl="0" algn="l">
                <a:lnSpc>
                  <a:spcPct val="115000"/>
                </a:lnSpc>
                <a:spcBef>
                  <a:spcPts val="0"/>
                </a:spcBef>
                <a:spcAft>
                  <a:spcPts val="0"/>
                </a:spcAft>
                <a:buNone/>
              </a:pPr>
              <a:r>
                <a:t/>
              </a:r>
              <a:endParaRPr sz="1100">
                <a:solidFill>
                  <a:srgbClr val="FFFFFF"/>
                </a:solidFill>
                <a:latin typeface="Roboto"/>
                <a:ea typeface="Roboto"/>
                <a:cs typeface="Roboto"/>
                <a:sym typeface="Roboto"/>
              </a:endParaRPr>
            </a:p>
          </p:txBody>
        </p:sp>
      </p:grpSp>
      <p:grpSp>
        <p:nvGrpSpPr>
          <p:cNvPr id="375" name="Google Shape;375;p53"/>
          <p:cNvGrpSpPr/>
          <p:nvPr/>
        </p:nvGrpSpPr>
        <p:grpSpPr>
          <a:xfrm>
            <a:off x="838362" y="1157912"/>
            <a:ext cx="1854000" cy="1854000"/>
            <a:chOff x="2986712" y="1676962"/>
            <a:chExt cx="1854000" cy="1854000"/>
          </a:xfrm>
        </p:grpSpPr>
        <p:sp>
          <p:nvSpPr>
            <p:cNvPr id="376" name="Google Shape;376;p53"/>
            <p:cNvSpPr/>
            <p:nvPr/>
          </p:nvSpPr>
          <p:spPr>
            <a:xfrm>
              <a:off x="2986712" y="1676962"/>
              <a:ext cx="1854000" cy="1854000"/>
            </a:xfrm>
            <a:prstGeom prst="ellipse">
              <a:avLst/>
            </a:prstGeom>
            <a:solidFill>
              <a:srgbClr val="1D7E74"/>
            </a:solidFill>
            <a:ln cap="flat" cmpd="sng" w="28575">
              <a:solidFill>
                <a:srgbClr val="83E3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3"/>
            <p:cNvSpPr txBox="1"/>
            <p:nvPr/>
          </p:nvSpPr>
          <p:spPr>
            <a:xfrm>
              <a:off x="3134200" y="2564050"/>
              <a:ext cx="1580400" cy="41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Cambria"/>
                  <a:ea typeface="Cambria"/>
                  <a:cs typeface="Cambria"/>
                  <a:sym typeface="Cambria"/>
                </a:rPr>
                <a:t>Implicit Expectations</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None/>
              </a:pPr>
              <a:r>
                <a:rPr lang="en" sz="1200">
                  <a:solidFill>
                    <a:srgbClr val="FFFFFF"/>
                  </a:solidFill>
                  <a:latin typeface="Cambria"/>
                  <a:ea typeface="Cambria"/>
                  <a:cs typeface="Cambria"/>
                  <a:sym typeface="Cambria"/>
                </a:rPr>
                <a:t>(unspoken rules)</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1100">
                <a:solidFill>
                  <a:srgbClr val="FFFFFF"/>
                </a:solidFill>
                <a:latin typeface="Roboto"/>
                <a:ea typeface="Roboto"/>
                <a:cs typeface="Roboto"/>
                <a:sym typeface="Roboto"/>
              </a:endParaRPr>
            </a:p>
          </p:txBody>
        </p:sp>
      </p:grpSp>
      <p:grpSp>
        <p:nvGrpSpPr>
          <p:cNvPr id="378" name="Google Shape;378;p53"/>
          <p:cNvGrpSpPr/>
          <p:nvPr/>
        </p:nvGrpSpPr>
        <p:grpSpPr>
          <a:xfrm>
            <a:off x="6496857" y="2664501"/>
            <a:ext cx="1854000" cy="1854000"/>
            <a:chOff x="6114907" y="1644751"/>
            <a:chExt cx="1854000" cy="1854000"/>
          </a:xfrm>
        </p:grpSpPr>
        <p:sp>
          <p:nvSpPr>
            <p:cNvPr id="379" name="Google Shape;379;p53"/>
            <p:cNvSpPr/>
            <p:nvPr/>
          </p:nvSpPr>
          <p:spPr>
            <a:xfrm>
              <a:off x="6114907" y="1644751"/>
              <a:ext cx="1854000" cy="1854000"/>
            </a:xfrm>
            <a:prstGeom prst="ellipse">
              <a:avLst/>
            </a:prstGeom>
            <a:solidFill>
              <a:srgbClr val="802017"/>
            </a:solidFill>
            <a:ln cap="flat" cmpd="sng" w="28575">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3"/>
            <p:cNvSpPr txBox="1"/>
            <p:nvPr/>
          </p:nvSpPr>
          <p:spPr>
            <a:xfrm>
              <a:off x="6240750" y="2311050"/>
              <a:ext cx="16023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Cambria"/>
                  <a:ea typeface="Cambria"/>
                  <a:cs typeface="Cambria"/>
                  <a:sym typeface="Cambria"/>
                </a:rPr>
                <a:t>-Obedience: </a:t>
              </a:r>
              <a:endParaRPr sz="1200">
                <a:solidFill>
                  <a:srgbClr val="FFFFFF"/>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Cambria"/>
                  <a:ea typeface="Cambria"/>
                  <a:cs typeface="Cambria"/>
                  <a:sym typeface="Cambria"/>
                </a:rPr>
                <a:t>behaving in a particular way because someone of higher status has ordered you to do so</a:t>
              </a:r>
              <a:endParaRPr sz="1000">
                <a:solidFill>
                  <a:srgbClr val="FFFFFF"/>
                </a:solidFill>
                <a:latin typeface="Roboto"/>
                <a:ea typeface="Roboto"/>
                <a:cs typeface="Roboto"/>
                <a:sym typeface="Roboto"/>
              </a:endParaRPr>
            </a:p>
          </p:txBody>
        </p:sp>
      </p:grpSp>
      <p:grpSp>
        <p:nvGrpSpPr>
          <p:cNvPr id="381" name="Google Shape;381;p53"/>
          <p:cNvGrpSpPr/>
          <p:nvPr/>
        </p:nvGrpSpPr>
        <p:grpSpPr>
          <a:xfrm>
            <a:off x="4740105" y="2664501"/>
            <a:ext cx="1854000" cy="1854000"/>
            <a:chOff x="4624005" y="1073251"/>
            <a:chExt cx="1854000" cy="1854000"/>
          </a:xfrm>
        </p:grpSpPr>
        <p:sp>
          <p:nvSpPr>
            <p:cNvPr id="382" name="Google Shape;382;p53"/>
            <p:cNvSpPr/>
            <p:nvPr/>
          </p:nvSpPr>
          <p:spPr>
            <a:xfrm>
              <a:off x="4624005" y="1073251"/>
              <a:ext cx="1854000" cy="1854000"/>
            </a:xfrm>
            <a:prstGeom prst="ellipse">
              <a:avLst/>
            </a:prstGeom>
            <a:solidFill>
              <a:srgbClr val="A72A1E"/>
            </a:solidFill>
            <a:ln cap="flat" cmpd="sng" w="28575">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3"/>
            <p:cNvSpPr txBox="1"/>
            <p:nvPr/>
          </p:nvSpPr>
          <p:spPr>
            <a:xfrm>
              <a:off x="4785750" y="1646800"/>
              <a:ext cx="15690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Cambria"/>
                  <a:ea typeface="Cambria"/>
                  <a:cs typeface="Cambria"/>
                  <a:sym typeface="Cambria"/>
                </a:rPr>
                <a:t>-Compliance:  behaving in response to a direct or indirect request.</a:t>
              </a:r>
              <a:endParaRPr sz="1000">
                <a:solidFill>
                  <a:srgbClr val="FFFFFF"/>
                </a:solidFill>
                <a:latin typeface="Roboto"/>
                <a:ea typeface="Roboto"/>
                <a:cs typeface="Roboto"/>
                <a:sym typeface="Roboto"/>
              </a:endParaRPr>
            </a:p>
          </p:txBody>
        </p:sp>
      </p:grpSp>
      <p:grpSp>
        <p:nvGrpSpPr>
          <p:cNvPr id="384" name="Google Shape;384;p53"/>
          <p:cNvGrpSpPr/>
          <p:nvPr/>
        </p:nvGrpSpPr>
        <p:grpSpPr>
          <a:xfrm>
            <a:off x="1744027" y="2571762"/>
            <a:ext cx="1854000" cy="1854000"/>
            <a:chOff x="2755652" y="980512"/>
            <a:chExt cx="1854000" cy="1854000"/>
          </a:xfrm>
        </p:grpSpPr>
        <p:sp>
          <p:nvSpPr>
            <p:cNvPr id="385" name="Google Shape;385;p53"/>
            <p:cNvSpPr/>
            <p:nvPr/>
          </p:nvSpPr>
          <p:spPr>
            <a:xfrm>
              <a:off x="2755652" y="980512"/>
              <a:ext cx="1854000" cy="1854000"/>
            </a:xfrm>
            <a:prstGeom prst="ellipse">
              <a:avLst/>
            </a:prstGeom>
            <a:solidFill>
              <a:srgbClr val="B02C20"/>
            </a:solidFill>
            <a:ln cap="flat" cmpd="sng" w="28575">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3"/>
            <p:cNvSpPr txBox="1"/>
            <p:nvPr/>
          </p:nvSpPr>
          <p:spPr>
            <a:xfrm>
              <a:off x="3016775" y="1739550"/>
              <a:ext cx="14214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FFFFFF"/>
                  </a:solidFill>
                  <a:latin typeface="Cambria"/>
                  <a:ea typeface="Cambria"/>
                  <a:cs typeface="Cambria"/>
                  <a:sym typeface="Cambria"/>
                </a:rPr>
                <a:t>-Social roles: expectations from a group about how certain people are supposed to look and behave.</a:t>
              </a:r>
              <a:endParaRPr sz="1200">
                <a:solidFill>
                  <a:srgbClr val="FFFFFF"/>
                </a:solidFill>
                <a:latin typeface="Cambria"/>
                <a:ea typeface="Cambria"/>
                <a:cs typeface="Cambria"/>
                <a:sym typeface="Cambria"/>
              </a:endParaRPr>
            </a:p>
          </p:txBody>
        </p:sp>
      </p:grpSp>
      <p:grpSp>
        <p:nvGrpSpPr>
          <p:cNvPr id="387" name="Google Shape;387;p53"/>
          <p:cNvGrpSpPr/>
          <p:nvPr/>
        </p:nvGrpSpPr>
        <p:grpSpPr>
          <a:xfrm>
            <a:off x="80525" y="2571762"/>
            <a:ext cx="1854000" cy="1854000"/>
            <a:chOff x="1212300" y="1644762"/>
            <a:chExt cx="1854000" cy="1854000"/>
          </a:xfrm>
        </p:grpSpPr>
        <p:sp>
          <p:nvSpPr>
            <p:cNvPr id="388" name="Google Shape;388;p53"/>
            <p:cNvSpPr/>
            <p:nvPr/>
          </p:nvSpPr>
          <p:spPr>
            <a:xfrm>
              <a:off x="1212300" y="1644762"/>
              <a:ext cx="1854000" cy="1854000"/>
            </a:xfrm>
            <a:prstGeom prst="ellipse">
              <a:avLst/>
            </a:prstGeom>
            <a:solidFill>
              <a:srgbClr val="BE2F22"/>
            </a:solidFill>
            <a:ln cap="flat" cmpd="sng" w="28575">
              <a:solidFill>
                <a:srgbClr val="EDA2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3"/>
            <p:cNvSpPr txBox="1"/>
            <p:nvPr/>
          </p:nvSpPr>
          <p:spPr>
            <a:xfrm>
              <a:off x="1275350" y="2311050"/>
              <a:ext cx="1678800" cy="521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Cambria"/>
                  <a:ea typeface="Cambria"/>
                  <a:cs typeface="Cambria"/>
                  <a:sym typeface="Cambria"/>
                </a:rPr>
                <a:t>-</a:t>
              </a:r>
              <a:r>
                <a:rPr lang="en" sz="1300">
                  <a:solidFill>
                    <a:srgbClr val="FFFFFF"/>
                  </a:solidFill>
                  <a:latin typeface="Cambria"/>
                  <a:ea typeface="Cambria"/>
                  <a:cs typeface="Cambria"/>
                  <a:sym typeface="Cambria"/>
                </a:rPr>
                <a:t>Conformity</a:t>
              </a:r>
              <a:r>
                <a:rPr lang="en" sz="1100">
                  <a:solidFill>
                    <a:srgbClr val="FFFFFF"/>
                  </a:solidFill>
                  <a:latin typeface="Cambria"/>
                  <a:ea typeface="Cambria"/>
                  <a:cs typeface="Cambria"/>
                  <a:sym typeface="Cambria"/>
                </a:rPr>
                <a:t>: </a:t>
              </a:r>
              <a:r>
                <a:rPr lang="en" sz="1200">
                  <a:solidFill>
                    <a:srgbClr val="FFFFFF"/>
                  </a:solidFill>
                  <a:latin typeface="Cambria"/>
                  <a:ea typeface="Cambria"/>
                  <a:cs typeface="Cambria"/>
                  <a:sym typeface="Cambria"/>
                </a:rPr>
                <a:t>voluntarily change of one’s  behavior to imitate the behavior of peers.</a:t>
              </a:r>
              <a:endParaRPr sz="1200">
                <a:solidFill>
                  <a:srgbClr val="FFFFFF"/>
                </a:solidFill>
                <a:latin typeface="Cambria"/>
                <a:ea typeface="Cambria"/>
                <a:cs typeface="Cambria"/>
                <a:sym typeface="Cambria"/>
              </a:endParaRPr>
            </a:p>
          </p:txBody>
        </p:sp>
      </p:grpSp>
      <p:sp>
        <p:nvSpPr>
          <p:cNvPr id="390" name="Google Shape;390;p53"/>
          <p:cNvSpPr txBox="1"/>
          <p:nvPr/>
        </p:nvSpPr>
        <p:spPr>
          <a:xfrm>
            <a:off x="372575" y="4571000"/>
            <a:ext cx="6606600" cy="78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highlight>
                  <a:schemeClr val="lt1"/>
                </a:highlight>
                <a:latin typeface="Cambria"/>
                <a:ea typeface="Cambria"/>
                <a:cs typeface="Cambria"/>
                <a:sym typeface="Cambria"/>
                <a:hlinkClick r:id="rId3">
                  <a:extLst>
                    <a:ext uri="{A12FA001-AC4F-418D-AE19-62706E023703}">
                      <ahyp:hlinkClr val="tx"/>
                    </a:ext>
                  </a:extLst>
                </a:hlinkClick>
              </a:rPr>
              <a:t>https://us.sagepub.com/sites/default/files/07_heinzen_social_influence_0.pdf</a:t>
            </a:r>
            <a:endParaRPr sz="1200">
              <a:solidFill>
                <a:schemeClr val="dk1"/>
              </a:solidFill>
              <a:highlight>
                <a:schemeClr val="lt1"/>
              </a:highlight>
              <a:latin typeface="Cambria"/>
              <a:ea typeface="Cambria"/>
              <a:cs typeface="Cambria"/>
              <a:sym typeface="Cambria"/>
            </a:endParaRPr>
          </a:p>
          <a:p>
            <a:pPr indent="0" lvl="0" marL="0" rtl="0" algn="l">
              <a:lnSpc>
                <a:spcPct val="115000"/>
              </a:lnSpc>
              <a:spcBef>
                <a:spcPts val="1600"/>
              </a:spcBef>
              <a:spcAft>
                <a:spcPts val="1600"/>
              </a:spcAft>
              <a:buClr>
                <a:schemeClr val="dk1"/>
              </a:buClr>
              <a:buSzPts val="1100"/>
              <a:buFont typeface="Arial"/>
              <a:buNone/>
            </a:pPr>
            <a:r>
              <a:t/>
            </a:r>
            <a:endParaRPr sz="1200">
              <a:highlight>
                <a:schemeClr val="lt1"/>
              </a:highlight>
              <a:latin typeface="Cambria"/>
              <a:ea typeface="Cambria"/>
              <a:cs typeface="Cambria"/>
              <a:sym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4"/>
          <p:cNvSpPr txBox="1"/>
          <p:nvPr>
            <p:ph type="title"/>
          </p:nvPr>
        </p:nvSpPr>
        <p:spPr>
          <a:xfrm>
            <a:off x="311700" y="85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Socialization of Gender</a:t>
            </a:r>
            <a:endParaRPr>
              <a:latin typeface="Cambria"/>
              <a:ea typeface="Cambria"/>
              <a:cs typeface="Cambria"/>
              <a:sym typeface="Cambria"/>
            </a:endParaRPr>
          </a:p>
        </p:txBody>
      </p:sp>
      <p:sp>
        <p:nvSpPr>
          <p:cNvPr id="396" name="Google Shape;396;p54"/>
          <p:cNvSpPr txBox="1"/>
          <p:nvPr>
            <p:ph idx="1" type="body"/>
          </p:nvPr>
        </p:nvSpPr>
        <p:spPr>
          <a:xfrm>
            <a:off x="128850" y="658300"/>
            <a:ext cx="8886300" cy="41133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solidFill>
                  <a:srgbClr val="FFFFFF"/>
                </a:solidFill>
                <a:latin typeface="Cambria"/>
                <a:ea typeface="Cambria"/>
                <a:cs typeface="Cambria"/>
                <a:sym typeface="Cambria"/>
              </a:rPr>
              <a:t>Knowledge of gender norms is acquired through </a:t>
            </a:r>
            <a:r>
              <a:rPr i="1" lang="en">
                <a:solidFill>
                  <a:srgbClr val="FFFFFF"/>
                </a:solidFill>
                <a:latin typeface="Cambria"/>
                <a:ea typeface="Cambria"/>
                <a:cs typeface="Cambria"/>
                <a:sym typeface="Cambria"/>
              </a:rPr>
              <a:t>socialization, </a:t>
            </a:r>
            <a:r>
              <a:rPr lang="en">
                <a:solidFill>
                  <a:srgbClr val="FFFFFF"/>
                </a:solidFill>
                <a:latin typeface="Cambria"/>
                <a:ea typeface="Cambria"/>
                <a:cs typeface="Cambria"/>
                <a:sym typeface="Cambria"/>
              </a:rPr>
              <a:t>in which people are taught to adhere to societal norms and expectations.</a:t>
            </a:r>
            <a:endParaRPr>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500">
                <a:solidFill>
                  <a:srgbClr val="FFFFFF"/>
                </a:solidFill>
                <a:latin typeface="Cambria"/>
                <a:ea typeface="Cambria"/>
                <a:cs typeface="Cambria"/>
                <a:sym typeface="Cambria"/>
              </a:rPr>
              <a:t>Agents of socialization:</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500" u="sng">
                <a:solidFill>
                  <a:srgbClr val="FFFFFF"/>
                </a:solidFill>
                <a:latin typeface="Cambria"/>
                <a:ea typeface="Cambria"/>
                <a:cs typeface="Cambria"/>
                <a:sym typeface="Cambria"/>
              </a:rPr>
              <a:t>Family</a:t>
            </a:r>
            <a:r>
              <a:rPr lang="en" sz="1500">
                <a:solidFill>
                  <a:srgbClr val="FFFFFF"/>
                </a:solidFill>
                <a:latin typeface="Cambria"/>
                <a:ea typeface="Cambria"/>
                <a:cs typeface="Cambria"/>
                <a:sym typeface="Cambria"/>
              </a:rPr>
              <a:t>: gender roles are often stressed among sons and daughters, whether intentional or not. (e.g. sons can be given more independence than daughters, daughter expected to perform domestic chores such as cooking or cleaning.)</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500" u="sng">
                <a:solidFill>
                  <a:srgbClr val="FFFFFF"/>
                </a:solidFill>
                <a:latin typeface="Cambria"/>
                <a:ea typeface="Cambria"/>
                <a:cs typeface="Cambria"/>
                <a:sym typeface="Cambria"/>
              </a:rPr>
              <a:t>Education:</a:t>
            </a:r>
            <a:r>
              <a:rPr lang="en" sz="1500">
                <a:solidFill>
                  <a:srgbClr val="FFFFFF"/>
                </a:solidFill>
                <a:latin typeface="Cambria"/>
                <a:ea typeface="Cambria"/>
                <a:cs typeface="Cambria"/>
                <a:sym typeface="Cambria"/>
              </a:rPr>
              <a:t> separating groups according to gender, subtle acts of stereotype reinforcement by teachers, different expectations and treatment based on gender.</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500" u="sng">
                <a:solidFill>
                  <a:srgbClr val="FFFFFF"/>
                </a:solidFill>
                <a:latin typeface="Cambria"/>
                <a:ea typeface="Cambria"/>
                <a:cs typeface="Cambria"/>
                <a:sym typeface="Cambria"/>
              </a:rPr>
              <a:t>Peer groups:</a:t>
            </a:r>
            <a:r>
              <a:rPr lang="en" sz="1500">
                <a:solidFill>
                  <a:srgbClr val="FFFFFF"/>
                </a:solidFill>
                <a:latin typeface="Cambria"/>
                <a:ea typeface="Cambria"/>
                <a:cs typeface="Cambria"/>
                <a:sym typeface="Cambria"/>
              </a:rPr>
              <a:t> learning gender expectations from others, marginalization if one does not conform to their gender role.</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5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500" u="sng">
                <a:solidFill>
                  <a:srgbClr val="FFFFFF"/>
                </a:solidFill>
                <a:latin typeface="Cambria"/>
                <a:ea typeface="Cambria"/>
                <a:cs typeface="Cambria"/>
                <a:sym typeface="Cambria"/>
              </a:rPr>
              <a:t>Mass media:</a:t>
            </a:r>
            <a:r>
              <a:rPr lang="en" sz="1500">
                <a:solidFill>
                  <a:srgbClr val="FFFFFF"/>
                </a:solidFill>
                <a:latin typeface="Cambria"/>
                <a:ea typeface="Cambria"/>
                <a:cs typeface="Cambria"/>
                <a:sym typeface="Cambria"/>
              </a:rPr>
              <a:t> portrayals of male and female characters in several modes of media may reinforce certain stereotypes. (e.g. ingenue, wife, mother, roles with less significance).</a:t>
            </a:r>
            <a:endParaRPr sz="1500">
              <a:solidFill>
                <a:srgbClr val="FFFFFF"/>
              </a:solidFill>
              <a:latin typeface="Cambria"/>
              <a:ea typeface="Cambria"/>
              <a:cs typeface="Cambria"/>
              <a:sym typeface="Cambria"/>
            </a:endParaRPr>
          </a:p>
        </p:txBody>
      </p:sp>
      <p:sp>
        <p:nvSpPr>
          <p:cNvPr id="397" name="Google Shape;397;p54"/>
          <p:cNvSpPr txBox="1"/>
          <p:nvPr/>
        </p:nvSpPr>
        <p:spPr>
          <a:xfrm>
            <a:off x="6396300" y="4391375"/>
            <a:ext cx="274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latin typeface="Cambria"/>
                <a:ea typeface="Cambria"/>
                <a:cs typeface="Cambria"/>
                <a:sym typeface="Cambria"/>
              </a:rPr>
              <a:t>Griffiths, H., &amp; Keirns, N. (2015). </a:t>
            </a:r>
            <a:r>
              <a:rPr i="1" lang="en" sz="800">
                <a:solidFill>
                  <a:srgbClr val="FFFFFF"/>
                </a:solidFill>
                <a:latin typeface="Cambria"/>
                <a:ea typeface="Cambria"/>
                <a:cs typeface="Cambria"/>
                <a:sym typeface="Cambria"/>
              </a:rPr>
              <a:t>12.2 Gender - Introduction to Sociology 2e. </a:t>
            </a:r>
            <a:r>
              <a:rPr lang="en" sz="800">
                <a:solidFill>
                  <a:srgbClr val="FFFFFF"/>
                </a:solidFill>
                <a:latin typeface="Cambria"/>
                <a:ea typeface="Cambria"/>
                <a:cs typeface="Cambria"/>
                <a:sym typeface="Cambria"/>
              </a:rPr>
              <a:t>OpenStax. </a:t>
            </a:r>
            <a:r>
              <a:rPr lang="en" sz="800" u="sng">
                <a:solidFill>
                  <a:srgbClr val="FFFFFF"/>
                </a:solidFill>
                <a:latin typeface="Cambria"/>
                <a:ea typeface="Cambria"/>
                <a:cs typeface="Cambria"/>
                <a:sym typeface="Cambria"/>
                <a:hlinkClick r:id="rId3">
                  <a:extLst>
                    <a:ext uri="{A12FA001-AC4F-418D-AE19-62706E023703}">
                      <ahyp:hlinkClr val="tx"/>
                    </a:ext>
                  </a:extLst>
                </a:hlinkClick>
              </a:rPr>
              <a:t>https://openstax.org/books/introduction-sociology-2e/pages/12-2-gender</a:t>
            </a:r>
            <a:r>
              <a:rPr lang="en" sz="800">
                <a:solidFill>
                  <a:srgbClr val="FFFFFF"/>
                </a:solidFill>
                <a:latin typeface="Cambria"/>
                <a:ea typeface="Cambria"/>
                <a:cs typeface="Cambria"/>
                <a:sym typeface="Cambria"/>
              </a:rPr>
              <a:t> </a:t>
            </a:r>
            <a:endParaRPr>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5"/>
          <p:cNvSpPr txBox="1"/>
          <p:nvPr>
            <p:ph type="title"/>
          </p:nvPr>
        </p:nvSpPr>
        <p:spPr>
          <a:xfrm>
            <a:off x="85800" y="99150"/>
            <a:ext cx="58482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100">
                <a:latin typeface="Cambria"/>
                <a:ea typeface="Cambria"/>
                <a:cs typeface="Cambria"/>
                <a:sym typeface="Cambria"/>
              </a:rPr>
              <a:t>What comprises the Gender social structure?</a:t>
            </a:r>
            <a:endParaRPr b="1" sz="3500">
              <a:latin typeface="Cambria"/>
              <a:ea typeface="Cambria"/>
              <a:cs typeface="Cambria"/>
              <a:sym typeface="Cambria"/>
            </a:endParaRPr>
          </a:p>
        </p:txBody>
      </p:sp>
      <p:pic>
        <p:nvPicPr>
          <p:cNvPr id="403" name="Google Shape;403;p55"/>
          <p:cNvPicPr preferRelativeResize="0"/>
          <p:nvPr/>
        </p:nvPicPr>
        <p:blipFill>
          <a:blip r:embed="rId3">
            <a:alphaModFix/>
          </a:blip>
          <a:stretch>
            <a:fillRect/>
          </a:stretch>
        </p:blipFill>
        <p:spPr>
          <a:xfrm>
            <a:off x="266600" y="1065775"/>
            <a:ext cx="5486600" cy="3516275"/>
          </a:xfrm>
          <a:prstGeom prst="rect">
            <a:avLst/>
          </a:prstGeom>
          <a:noFill/>
          <a:ln>
            <a:noFill/>
          </a:ln>
        </p:spPr>
      </p:pic>
      <p:sp>
        <p:nvSpPr>
          <p:cNvPr id="404" name="Google Shape;404;p55"/>
          <p:cNvSpPr txBox="1"/>
          <p:nvPr/>
        </p:nvSpPr>
        <p:spPr>
          <a:xfrm>
            <a:off x="5934000" y="4189200"/>
            <a:ext cx="321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Risman B.J. (2018) Gender as a Social Structure. In: Risman B., Froyum C., Scarborough W. (eds) Handbook of the Sociology of Gender. Handbooks of Sociology and Social Research. Springer, Cham. https://doi.org/10.1007/978-3-319-76333-0_2.</a:t>
            </a:r>
            <a:endParaRPr sz="1000">
              <a:solidFill>
                <a:srgbClr val="FFFFFF"/>
              </a:solidFill>
              <a:latin typeface="Cambria"/>
              <a:ea typeface="Cambria"/>
              <a:cs typeface="Cambria"/>
              <a:sym typeface="Cambria"/>
            </a:endParaRPr>
          </a:p>
        </p:txBody>
      </p:sp>
      <p:sp>
        <p:nvSpPr>
          <p:cNvPr id="405" name="Google Shape;405;p55"/>
          <p:cNvSpPr txBox="1"/>
          <p:nvPr/>
        </p:nvSpPr>
        <p:spPr>
          <a:xfrm>
            <a:off x="2714275" y="5143500"/>
            <a:ext cx="520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6"/>
          <p:cNvSpPr txBox="1"/>
          <p:nvPr>
            <p:ph type="title"/>
          </p:nvPr>
        </p:nvSpPr>
        <p:spPr>
          <a:xfrm>
            <a:off x="212550" y="172350"/>
            <a:ext cx="51912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The Social Construction of Gender</a:t>
            </a:r>
            <a:endParaRPr>
              <a:solidFill>
                <a:srgbClr val="FFFFFF"/>
              </a:solidFill>
            </a:endParaRPr>
          </a:p>
        </p:txBody>
      </p:sp>
      <p:sp>
        <p:nvSpPr>
          <p:cNvPr id="411" name="Google Shape;411;p56"/>
          <p:cNvSpPr txBox="1"/>
          <p:nvPr>
            <p:ph idx="1" type="body"/>
          </p:nvPr>
        </p:nvSpPr>
        <p:spPr>
          <a:xfrm>
            <a:off x="4832675" y="1267200"/>
            <a:ext cx="3951900" cy="2045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000">
                <a:solidFill>
                  <a:schemeClr val="dk1"/>
                </a:solidFill>
                <a:latin typeface="Cambria"/>
                <a:ea typeface="Cambria"/>
                <a:cs typeface="Cambria"/>
                <a:sym typeface="Cambria"/>
              </a:rPr>
              <a:t>Ann Oakley: </a:t>
            </a:r>
            <a:endParaRPr b="1" sz="2000">
              <a:solidFill>
                <a:schemeClr val="dk1"/>
              </a:solidFill>
              <a:latin typeface="Cambria"/>
              <a:ea typeface="Cambria"/>
              <a:cs typeface="Cambria"/>
              <a:sym typeface="Cambria"/>
            </a:endParaRPr>
          </a:p>
          <a:p>
            <a:pPr indent="0" lvl="0" marL="0" rtl="0" algn="l">
              <a:spcBef>
                <a:spcPts val="0"/>
              </a:spcBef>
              <a:spcAft>
                <a:spcPts val="0"/>
              </a:spcAft>
              <a:buNone/>
            </a:pPr>
            <a:r>
              <a:rPr lang="en" sz="2000">
                <a:solidFill>
                  <a:schemeClr val="dk1"/>
                </a:solidFill>
                <a:latin typeface="Cambria"/>
                <a:ea typeface="Cambria"/>
                <a:cs typeface="Cambria"/>
                <a:sym typeface="Cambria"/>
              </a:rPr>
              <a:t>Boys and girls are socialized differently from birth, through family interactions and school.</a:t>
            </a:r>
            <a:endParaRPr sz="2000">
              <a:solidFill>
                <a:schemeClr val="dk1"/>
              </a:solidFill>
              <a:latin typeface="Cambria"/>
              <a:ea typeface="Cambria"/>
              <a:cs typeface="Cambria"/>
              <a:sym typeface="Cambria"/>
            </a:endParaRPr>
          </a:p>
          <a:p>
            <a:pPr indent="0" lvl="0" marL="0" rtl="0" algn="l">
              <a:spcBef>
                <a:spcPts val="0"/>
              </a:spcBef>
              <a:spcAft>
                <a:spcPts val="0"/>
              </a:spcAft>
              <a:buNone/>
            </a:pPr>
            <a:r>
              <a:t/>
            </a:r>
            <a:endParaRPr sz="2000">
              <a:solidFill>
                <a:schemeClr val="dk1"/>
              </a:solidFill>
              <a:latin typeface="Cambria"/>
              <a:ea typeface="Cambria"/>
              <a:cs typeface="Cambria"/>
              <a:sym typeface="Cambria"/>
            </a:endParaRPr>
          </a:p>
          <a:p>
            <a:pPr indent="0" lvl="0" marL="0" rtl="0" algn="l">
              <a:spcBef>
                <a:spcPts val="0"/>
              </a:spcBef>
              <a:spcAft>
                <a:spcPts val="0"/>
              </a:spcAft>
              <a:buNone/>
            </a:pPr>
            <a:r>
              <a:t/>
            </a:r>
            <a:endParaRPr sz="1400">
              <a:solidFill>
                <a:schemeClr val="dk1"/>
              </a:solidFill>
              <a:latin typeface="Times New Roman"/>
              <a:ea typeface="Times New Roman"/>
              <a:cs typeface="Times New Roman"/>
              <a:sym typeface="Times New Roman"/>
            </a:endParaRPr>
          </a:p>
        </p:txBody>
      </p:sp>
      <p:sp>
        <p:nvSpPr>
          <p:cNvPr id="412" name="Google Shape;412;p56"/>
          <p:cNvSpPr txBox="1"/>
          <p:nvPr/>
        </p:nvSpPr>
        <p:spPr>
          <a:xfrm>
            <a:off x="5812775" y="134875"/>
            <a:ext cx="3269100" cy="10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from: </a:t>
            </a: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a:t>
            </a:r>
            <a:endParaRPr sz="1100">
              <a:solidFill>
                <a:srgbClr val="FFFFFF"/>
              </a:solidFill>
              <a:latin typeface="Cambria"/>
              <a:ea typeface="Cambria"/>
              <a:cs typeface="Cambria"/>
              <a:sym typeface="Cambria"/>
            </a:endParaRPr>
          </a:p>
        </p:txBody>
      </p:sp>
      <p:sp>
        <p:nvSpPr>
          <p:cNvPr id="413" name="Google Shape;413;p56"/>
          <p:cNvSpPr txBox="1"/>
          <p:nvPr/>
        </p:nvSpPr>
        <p:spPr>
          <a:xfrm>
            <a:off x="216450" y="4056475"/>
            <a:ext cx="87111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mbria"/>
                <a:ea typeface="Cambria"/>
                <a:cs typeface="Cambria"/>
                <a:sym typeface="Cambria"/>
              </a:rPr>
              <a:t>-</a:t>
            </a:r>
            <a:r>
              <a:rPr b="1" lang="en" sz="1800">
                <a:solidFill>
                  <a:schemeClr val="dk1"/>
                </a:solidFill>
                <a:latin typeface="Cambria"/>
                <a:ea typeface="Cambria"/>
                <a:cs typeface="Cambria"/>
                <a:sym typeface="Cambria"/>
              </a:rPr>
              <a:t>Symbolic inter</a:t>
            </a:r>
            <a:r>
              <a:rPr b="1" lang="en" sz="1800">
                <a:solidFill>
                  <a:srgbClr val="FFFFFF"/>
                </a:solidFill>
                <a:latin typeface="Cambria"/>
                <a:ea typeface="Cambria"/>
                <a:cs typeface="Cambria"/>
                <a:sym typeface="Cambria"/>
              </a:rPr>
              <a:t>actionism</a:t>
            </a:r>
            <a:r>
              <a:rPr lang="en" sz="1800">
                <a:solidFill>
                  <a:srgbClr val="FFFFFF"/>
                </a:solidFill>
                <a:latin typeface="Cambria"/>
                <a:ea typeface="Cambria"/>
                <a:cs typeface="Cambria"/>
                <a:sym typeface="Cambria"/>
              </a:rPr>
              <a:t>, SI, was one of the first areas of sociology to explore gender. </a:t>
            </a:r>
            <a:endParaRPr sz="1800">
              <a:solidFill>
                <a:srgbClr val="FFFFFF"/>
              </a:solidFill>
              <a:latin typeface="Cambria"/>
              <a:ea typeface="Cambria"/>
              <a:cs typeface="Cambria"/>
              <a:sym typeface="Cambria"/>
            </a:endParaRPr>
          </a:p>
          <a:p>
            <a:pPr indent="0" lvl="0" marL="0" rtl="0" algn="l">
              <a:lnSpc>
                <a:spcPct val="115000"/>
              </a:lnSpc>
              <a:spcBef>
                <a:spcPts val="0"/>
              </a:spcBef>
              <a:spcAft>
                <a:spcPts val="0"/>
              </a:spcAft>
              <a:buNone/>
            </a:pPr>
            <a:r>
              <a:rPr lang="en" sz="1800">
                <a:solidFill>
                  <a:srgbClr val="FFFFFF"/>
                </a:solidFill>
                <a:latin typeface="Cambria"/>
                <a:ea typeface="Cambria"/>
                <a:cs typeface="Cambria"/>
                <a:sym typeface="Cambria"/>
              </a:rPr>
              <a:t>Discover more at : </a:t>
            </a:r>
            <a:r>
              <a:rPr lang="en" sz="1800" u="sng">
                <a:solidFill>
                  <a:srgbClr val="FFFFFF"/>
                </a:solidFill>
                <a:latin typeface="Cambria"/>
                <a:ea typeface="Cambria"/>
                <a:cs typeface="Cambria"/>
                <a:sym typeface="Cambria"/>
                <a:hlinkClick r:id="rId3">
                  <a:extLst>
                    <a:ext uri="{A12FA001-AC4F-418D-AE19-62706E023703}">
                      <ahyp:hlinkClr val="tx"/>
                    </a:ext>
                  </a:extLst>
                </a:hlinkClick>
              </a:rPr>
              <a:t>https://www.thoughtco.com/symbolic-interaction-theory-3026633</a:t>
            </a:r>
            <a:endParaRPr sz="1800">
              <a:solidFill>
                <a:srgbClr val="FFFFFF"/>
              </a:solidFill>
            </a:endParaRPr>
          </a:p>
        </p:txBody>
      </p:sp>
      <p:sp>
        <p:nvSpPr>
          <p:cNvPr id="414" name="Google Shape;414;p56"/>
          <p:cNvSpPr txBox="1"/>
          <p:nvPr/>
        </p:nvSpPr>
        <p:spPr>
          <a:xfrm>
            <a:off x="436200" y="926113"/>
            <a:ext cx="4135800" cy="294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Cambria"/>
                <a:ea typeface="Cambria"/>
                <a:cs typeface="Cambria"/>
                <a:sym typeface="Cambria"/>
              </a:rPr>
              <a:t>Erving Goffman: </a:t>
            </a:r>
            <a:endParaRPr b="1" sz="18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rPr lang="en" sz="1800">
                <a:solidFill>
                  <a:schemeClr val="dk1"/>
                </a:solidFill>
                <a:latin typeface="Cambria"/>
                <a:ea typeface="Cambria"/>
                <a:cs typeface="Cambria"/>
                <a:sym typeface="Cambria"/>
              </a:rPr>
              <a:t>Symbolic interactionism explains self and identity as formed through interaction with others. There is a “script” and people “perform” the script. These scripts claim women are inferior to men, and they are so prevalent that people think this hierarchy is “natural”.</a:t>
            </a:r>
            <a:endParaRPr sz="18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p:txBody>
      </p:sp>
      <p:cxnSp>
        <p:nvCxnSpPr>
          <p:cNvPr id="415" name="Google Shape;415;p56"/>
          <p:cNvCxnSpPr/>
          <p:nvPr/>
        </p:nvCxnSpPr>
        <p:spPr>
          <a:xfrm>
            <a:off x="24800" y="3854525"/>
            <a:ext cx="9171600" cy="49500"/>
          </a:xfrm>
          <a:prstGeom prst="straightConnector1">
            <a:avLst/>
          </a:prstGeom>
          <a:noFill/>
          <a:ln cap="flat" cmpd="sng" w="9525">
            <a:solidFill>
              <a:schemeClr val="dk2"/>
            </a:solidFill>
            <a:prstDash val="solid"/>
            <a:round/>
            <a:headEnd len="med" w="med" type="none"/>
            <a:tailEnd len="med" w="med" type="none"/>
          </a:ln>
        </p:spPr>
      </p:cxnSp>
      <p:cxnSp>
        <p:nvCxnSpPr>
          <p:cNvPr id="416" name="Google Shape;416;p56"/>
          <p:cNvCxnSpPr/>
          <p:nvPr/>
        </p:nvCxnSpPr>
        <p:spPr>
          <a:xfrm rot="10800000">
            <a:off x="4585875" y="892225"/>
            <a:ext cx="12300" cy="2987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57"/>
          <p:cNvPicPr preferRelativeResize="0"/>
          <p:nvPr/>
        </p:nvPicPr>
        <p:blipFill rotWithShape="1">
          <a:blip r:embed="rId3">
            <a:alphaModFix/>
          </a:blip>
          <a:srcRect b="0" l="6466" r="7880" t="0"/>
          <a:stretch/>
        </p:blipFill>
        <p:spPr>
          <a:xfrm>
            <a:off x="0" y="152400"/>
            <a:ext cx="6196999" cy="4838701"/>
          </a:xfrm>
          <a:prstGeom prst="rect">
            <a:avLst/>
          </a:prstGeom>
          <a:noFill/>
          <a:ln>
            <a:noFill/>
          </a:ln>
        </p:spPr>
      </p:pic>
      <p:sp>
        <p:nvSpPr>
          <p:cNvPr id="422" name="Google Shape;422;p57"/>
          <p:cNvSpPr txBox="1"/>
          <p:nvPr/>
        </p:nvSpPr>
        <p:spPr>
          <a:xfrm>
            <a:off x="6434525" y="574150"/>
            <a:ext cx="22962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Cambria"/>
                <a:ea typeface="Cambria"/>
                <a:cs typeface="Cambria"/>
                <a:sym typeface="Cambria"/>
              </a:rPr>
              <a:t>Goffman’s research on social interactions</a:t>
            </a:r>
            <a:endParaRPr sz="1800">
              <a:solidFill>
                <a:srgbClr val="FFFFFF"/>
              </a:solidFill>
              <a:latin typeface="Cambria"/>
              <a:ea typeface="Cambria"/>
              <a:cs typeface="Cambria"/>
              <a:sym typeface="Cambria"/>
            </a:endParaRPr>
          </a:p>
          <a:p>
            <a:pPr indent="0" lvl="0" marL="0" rtl="0" algn="l">
              <a:spcBef>
                <a:spcPts val="0"/>
              </a:spcBef>
              <a:spcAft>
                <a:spcPts val="0"/>
              </a:spcAft>
              <a:buNone/>
            </a:pPr>
            <a:r>
              <a:t/>
            </a:r>
            <a:endParaRPr sz="1000">
              <a:solidFill>
                <a:srgbClr val="FFFFFF"/>
              </a:solidFill>
              <a:latin typeface="Cambria"/>
              <a:ea typeface="Cambria"/>
              <a:cs typeface="Cambria"/>
              <a:sym typeface="Cambria"/>
            </a:endParaRPr>
          </a:p>
          <a:p>
            <a:pPr indent="0" lvl="0" marL="0" rtl="0" algn="l">
              <a:spcBef>
                <a:spcPts val="0"/>
              </a:spcBef>
              <a:spcAft>
                <a:spcPts val="0"/>
              </a:spcAft>
              <a:buNone/>
            </a:pPr>
            <a:r>
              <a:rPr lang="en" sz="1500">
                <a:solidFill>
                  <a:srgbClr val="FFFFFF"/>
                </a:solidFill>
                <a:latin typeface="Cambria"/>
                <a:ea typeface="Cambria"/>
                <a:cs typeface="Cambria"/>
                <a:sym typeface="Cambria"/>
              </a:rPr>
              <a:t>Social behavior in groups</a:t>
            </a:r>
            <a:endParaRPr sz="1500">
              <a:solidFill>
                <a:srgbClr val="FFFFFF"/>
              </a:solidFill>
              <a:latin typeface="Cambria"/>
              <a:ea typeface="Cambria"/>
              <a:cs typeface="Cambria"/>
              <a:sym typeface="Cambria"/>
            </a:endParaRPr>
          </a:p>
          <a:p>
            <a:pPr indent="0" lvl="0" marL="457200" rtl="0" algn="l">
              <a:spcBef>
                <a:spcPts val="0"/>
              </a:spcBef>
              <a:spcAft>
                <a:spcPts val="0"/>
              </a:spcAft>
              <a:buNone/>
            </a:pPr>
            <a:r>
              <a:t/>
            </a:r>
            <a:endParaRPr sz="700">
              <a:solidFill>
                <a:srgbClr val="FFFFFF"/>
              </a:solidFill>
              <a:latin typeface="Cambria"/>
              <a:ea typeface="Cambria"/>
              <a:cs typeface="Cambria"/>
              <a:sym typeface="Cambria"/>
            </a:endParaRPr>
          </a:p>
          <a:p>
            <a:pPr indent="0" lvl="0" marL="0" rtl="0" algn="l">
              <a:spcBef>
                <a:spcPts val="0"/>
              </a:spcBef>
              <a:spcAft>
                <a:spcPts val="0"/>
              </a:spcAft>
              <a:buNone/>
            </a:pPr>
            <a:r>
              <a:rPr lang="en" sz="1500">
                <a:solidFill>
                  <a:srgbClr val="FFFFFF"/>
                </a:solidFill>
                <a:latin typeface="Cambria"/>
                <a:ea typeface="Cambria"/>
                <a:cs typeface="Cambria"/>
                <a:sym typeface="Cambria"/>
              </a:rPr>
              <a:t>“Human nature is not nature at all, but it is a ‘ritually organized system of social activity.’”</a:t>
            </a:r>
            <a:endParaRPr sz="1500">
              <a:solidFill>
                <a:srgbClr val="FFFFFF"/>
              </a:solidFill>
              <a:latin typeface="Cambria"/>
              <a:ea typeface="Cambria"/>
              <a:cs typeface="Cambria"/>
              <a:sym typeface="Cambria"/>
            </a:endParaRPr>
          </a:p>
          <a:p>
            <a:pPr indent="0" lvl="0" marL="457200" rtl="0" algn="l">
              <a:spcBef>
                <a:spcPts val="0"/>
              </a:spcBef>
              <a:spcAft>
                <a:spcPts val="0"/>
              </a:spcAft>
              <a:buNone/>
            </a:pPr>
            <a:r>
              <a:t/>
            </a:r>
            <a:endParaRPr sz="700">
              <a:solidFill>
                <a:srgbClr val="FFFFFF"/>
              </a:solidFill>
              <a:latin typeface="Cambria"/>
              <a:ea typeface="Cambria"/>
              <a:cs typeface="Cambria"/>
              <a:sym typeface="Cambria"/>
            </a:endParaRPr>
          </a:p>
          <a:p>
            <a:pPr indent="0" lvl="0" marL="0" rtl="0" algn="l">
              <a:spcBef>
                <a:spcPts val="0"/>
              </a:spcBef>
              <a:spcAft>
                <a:spcPts val="0"/>
              </a:spcAft>
              <a:buNone/>
            </a:pPr>
            <a:r>
              <a:rPr lang="en" sz="1500">
                <a:solidFill>
                  <a:srgbClr val="FFFFFF"/>
                </a:solidFill>
                <a:latin typeface="Cambria"/>
                <a:ea typeface="Cambria"/>
                <a:cs typeface="Cambria"/>
                <a:sym typeface="Cambria"/>
              </a:rPr>
              <a:t>“Social interaction is all a rehearsed and dramaturgical process of watching and rehearsing.”</a:t>
            </a:r>
            <a:endParaRPr sz="1500">
              <a:solidFill>
                <a:srgbClr val="FFFFFF"/>
              </a:solidFill>
              <a:latin typeface="Cambria"/>
              <a:ea typeface="Cambria"/>
              <a:cs typeface="Cambria"/>
              <a:sym typeface="Cambria"/>
            </a:endParaRPr>
          </a:p>
        </p:txBody>
      </p:sp>
      <p:sp>
        <p:nvSpPr>
          <p:cNvPr id="423" name="Google Shape;423;p57"/>
          <p:cNvSpPr txBox="1"/>
          <p:nvPr/>
        </p:nvSpPr>
        <p:spPr>
          <a:xfrm>
            <a:off x="6651425" y="4450800"/>
            <a:ext cx="2492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and visual from: </a:t>
            </a:r>
            <a:r>
              <a:rPr lang="en" sz="1100">
                <a:solidFill>
                  <a:srgbClr val="FFFFFF"/>
                </a:solidFill>
                <a:latin typeface="Cambria"/>
                <a:ea typeface="Cambria"/>
                <a:cs typeface="Cambria"/>
                <a:sym typeface="Cambria"/>
              </a:rPr>
              <a:t>https://lj20buck.wordpress.com/2014/02/13/erving-goffmans-face-work/</a:t>
            </a:r>
            <a:endParaRPr sz="1100">
              <a:solidFill>
                <a:srgbClr val="FFFFFF"/>
              </a:solidFill>
              <a:latin typeface="Cambria"/>
              <a:ea typeface="Cambria"/>
              <a:cs typeface="Cambria"/>
              <a:sym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8"/>
          <p:cNvSpPr txBox="1"/>
          <p:nvPr>
            <p:ph type="title"/>
          </p:nvPr>
        </p:nvSpPr>
        <p:spPr>
          <a:xfrm>
            <a:off x="311700" y="172350"/>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solidFill>
                  <a:srgbClr val="FFFFFF"/>
                </a:solidFill>
                <a:latin typeface="Times New Roman"/>
                <a:ea typeface="Times New Roman"/>
                <a:cs typeface="Times New Roman"/>
                <a:sym typeface="Times New Roman"/>
              </a:rPr>
              <a:t>The Social Construction of Gender</a:t>
            </a:r>
            <a:endParaRPr>
              <a:solidFill>
                <a:srgbClr val="FFFFFF"/>
              </a:solidFill>
            </a:endParaRPr>
          </a:p>
        </p:txBody>
      </p:sp>
      <p:sp>
        <p:nvSpPr>
          <p:cNvPr id="429" name="Google Shape;429;p58"/>
          <p:cNvSpPr txBox="1"/>
          <p:nvPr>
            <p:ph idx="1" type="body"/>
          </p:nvPr>
        </p:nvSpPr>
        <p:spPr>
          <a:xfrm>
            <a:off x="311700" y="863550"/>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 sz="1900">
                <a:solidFill>
                  <a:schemeClr val="dk1"/>
                </a:solidFill>
                <a:latin typeface="Cambria"/>
                <a:ea typeface="Cambria"/>
                <a:cs typeface="Cambria"/>
                <a:sym typeface="Cambria"/>
              </a:rPr>
              <a:t>Candace West and Don Zimmerman claim that we “do gender” differently for different audiences. We must constantly work at it.</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en" sz="1900">
                <a:solidFill>
                  <a:schemeClr val="dk1"/>
                </a:solidFill>
                <a:latin typeface="Cambria"/>
                <a:ea typeface="Cambria"/>
                <a:cs typeface="Cambria"/>
                <a:sym typeface="Cambria"/>
              </a:rPr>
              <a:t>“Femininity and masculinity are not derived from bodies or experiences, but a set of made-up ideas about how to act feminine or masculine” (195)</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en" sz="1900">
                <a:solidFill>
                  <a:schemeClr val="dk1"/>
                </a:solidFill>
                <a:latin typeface="Cambria"/>
                <a:ea typeface="Cambria"/>
                <a:cs typeface="Cambria"/>
                <a:sym typeface="Cambria"/>
              </a:rPr>
              <a:t>Criticisms include that sociology pays too much attention to early years of life and not how gender is continually constructed throughout life.</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en" sz="1900">
                <a:solidFill>
                  <a:schemeClr val="dk1"/>
                </a:solidFill>
                <a:latin typeface="Cambria"/>
                <a:ea typeface="Cambria"/>
                <a:cs typeface="Cambria"/>
                <a:sym typeface="Cambria"/>
              </a:rPr>
              <a:t>Also implied is that people can choose how to do their gender, which is not always the case. People may not be aware of the scripts they internalized, or they may not be able to choose certain expressions.</a:t>
            </a:r>
            <a:endParaRPr sz="19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1900">
              <a:solidFill>
                <a:schemeClr val="dk1"/>
              </a:solidFill>
              <a:latin typeface="Times New Roman"/>
              <a:ea typeface="Times New Roman"/>
              <a:cs typeface="Times New Roman"/>
              <a:sym typeface="Times New Roman"/>
            </a:endParaRPr>
          </a:p>
        </p:txBody>
      </p:sp>
      <p:sp>
        <p:nvSpPr>
          <p:cNvPr id="430" name="Google Shape;430;p58"/>
          <p:cNvSpPr txBox="1"/>
          <p:nvPr/>
        </p:nvSpPr>
        <p:spPr>
          <a:xfrm>
            <a:off x="6144000" y="4125900"/>
            <a:ext cx="3000000" cy="10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a:t>
            </a:r>
            <a:endParaRPr sz="1100">
              <a:solidFill>
                <a:srgbClr val="FFFFFF"/>
              </a:solidFill>
              <a:latin typeface="Cambria"/>
              <a:ea typeface="Cambria"/>
              <a:cs typeface="Cambria"/>
              <a:sym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9"/>
          <p:cNvSpPr txBox="1"/>
          <p:nvPr>
            <p:ph idx="1" type="body"/>
          </p:nvPr>
        </p:nvSpPr>
        <p:spPr>
          <a:xfrm>
            <a:off x="311700" y="56425"/>
            <a:ext cx="8520600" cy="2149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000">
                <a:solidFill>
                  <a:srgbClr val="FFFFFF"/>
                </a:solidFill>
                <a:latin typeface="Cambria"/>
                <a:ea typeface="Cambria"/>
                <a:cs typeface="Cambria"/>
                <a:sym typeface="Cambria"/>
              </a:rPr>
              <a:t>We recognize that there are other influences, such as:</a:t>
            </a:r>
            <a:endParaRPr sz="2000">
              <a:solidFill>
                <a:srgbClr val="FFFFFF"/>
              </a:solidFill>
              <a:latin typeface="Cambria"/>
              <a:ea typeface="Cambria"/>
              <a:cs typeface="Cambria"/>
              <a:sym typeface="Cambria"/>
            </a:endParaRPr>
          </a:p>
          <a:p>
            <a:pPr indent="0" lvl="0" marL="0" rtl="0" algn="l">
              <a:spcBef>
                <a:spcPts val="1200"/>
              </a:spcBef>
              <a:spcAft>
                <a:spcPts val="0"/>
              </a:spcAft>
              <a:buNone/>
            </a:pPr>
            <a:r>
              <a:rPr b="1" lang="en" sz="2000">
                <a:solidFill>
                  <a:srgbClr val="FFFFFF"/>
                </a:solidFill>
                <a:latin typeface="Cambria"/>
                <a:ea typeface="Cambria"/>
                <a:cs typeface="Cambria"/>
                <a:sym typeface="Cambria"/>
              </a:rPr>
              <a:t>Psychological explanations of gender development</a:t>
            </a:r>
            <a:endParaRPr b="1" sz="2000">
              <a:solidFill>
                <a:srgbClr val="FFFFFF"/>
              </a:solidFill>
              <a:latin typeface="Cambria"/>
              <a:ea typeface="Cambria"/>
              <a:cs typeface="Cambria"/>
              <a:sym typeface="Cambria"/>
            </a:endParaRPr>
          </a:p>
          <a:p>
            <a:pPr indent="0" lvl="0" marL="457200" rtl="0" algn="l">
              <a:spcBef>
                <a:spcPts val="1200"/>
              </a:spcBef>
              <a:spcAft>
                <a:spcPts val="0"/>
              </a:spcAft>
              <a:buNone/>
            </a:pPr>
            <a:r>
              <a:rPr lang="en" sz="2000">
                <a:solidFill>
                  <a:srgbClr val="FFFFFF"/>
                </a:solidFill>
                <a:latin typeface="Cambria"/>
                <a:ea typeface="Cambria"/>
                <a:cs typeface="Cambria"/>
                <a:sym typeface="Cambria"/>
              </a:rPr>
              <a:t>Cognitive developmental theory - Kohlberg</a:t>
            </a:r>
            <a:endParaRPr sz="2000">
              <a:solidFill>
                <a:srgbClr val="FFFFFF"/>
              </a:solidFill>
              <a:latin typeface="Cambria"/>
              <a:ea typeface="Cambria"/>
              <a:cs typeface="Cambria"/>
              <a:sym typeface="Cambria"/>
            </a:endParaRPr>
          </a:p>
          <a:p>
            <a:pPr indent="0" lvl="0" marL="457200" rtl="0" algn="l">
              <a:spcBef>
                <a:spcPts val="1200"/>
              </a:spcBef>
              <a:spcAft>
                <a:spcPts val="0"/>
              </a:spcAft>
              <a:buNone/>
            </a:pPr>
            <a:r>
              <a:rPr lang="en" sz="2000">
                <a:solidFill>
                  <a:srgbClr val="FFFFFF"/>
                </a:solidFill>
                <a:latin typeface="Cambria"/>
                <a:ea typeface="Cambria"/>
                <a:cs typeface="Cambria"/>
                <a:sym typeface="Cambria"/>
              </a:rPr>
              <a:t>Gender schema theory</a:t>
            </a:r>
            <a:endParaRPr sz="2000">
              <a:solidFill>
                <a:srgbClr val="FFFFFF"/>
              </a:solidFill>
              <a:latin typeface="Cambria"/>
              <a:ea typeface="Cambria"/>
              <a:cs typeface="Cambria"/>
              <a:sym typeface="Cambria"/>
            </a:endParaRPr>
          </a:p>
          <a:p>
            <a:pPr indent="0" lvl="0" marL="457200" rtl="0" algn="l">
              <a:spcBef>
                <a:spcPts val="1200"/>
              </a:spcBef>
              <a:spcAft>
                <a:spcPts val="1200"/>
              </a:spcAft>
              <a:buNone/>
            </a:pPr>
            <a:r>
              <a:t/>
            </a:r>
            <a:endParaRPr>
              <a:solidFill>
                <a:srgbClr val="000000"/>
              </a:solidFill>
              <a:latin typeface="Cambria"/>
              <a:ea typeface="Cambria"/>
              <a:cs typeface="Cambria"/>
              <a:sym typeface="Cambria"/>
            </a:endParaRPr>
          </a:p>
        </p:txBody>
      </p:sp>
      <p:pic>
        <p:nvPicPr>
          <p:cNvPr id="436" name="Google Shape;436;p59"/>
          <p:cNvPicPr preferRelativeResize="0"/>
          <p:nvPr/>
        </p:nvPicPr>
        <p:blipFill>
          <a:blip r:embed="rId3">
            <a:alphaModFix/>
          </a:blip>
          <a:stretch>
            <a:fillRect/>
          </a:stretch>
        </p:blipFill>
        <p:spPr>
          <a:xfrm>
            <a:off x="0" y="2056726"/>
            <a:ext cx="5392576" cy="2850599"/>
          </a:xfrm>
          <a:prstGeom prst="rect">
            <a:avLst/>
          </a:prstGeom>
          <a:noFill/>
          <a:ln>
            <a:noFill/>
          </a:ln>
        </p:spPr>
      </p:pic>
      <p:sp>
        <p:nvSpPr>
          <p:cNvPr id="437" name="Google Shape;437;p59"/>
          <p:cNvSpPr txBox="1"/>
          <p:nvPr/>
        </p:nvSpPr>
        <p:spPr>
          <a:xfrm>
            <a:off x="0" y="4758600"/>
            <a:ext cx="624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Visual from: </a:t>
            </a:r>
            <a:r>
              <a:rPr lang="en" sz="1100">
                <a:solidFill>
                  <a:srgbClr val="FFFFFF"/>
                </a:solidFill>
                <a:latin typeface="Cambria"/>
                <a:ea typeface="Cambria"/>
                <a:cs typeface="Cambria"/>
                <a:sym typeface="Cambria"/>
              </a:rPr>
              <a:t>https://letsgetpsyched.wordpress.com/2013/12/15/how-are-gender-roles-developed/</a:t>
            </a:r>
            <a:endParaRPr sz="1100">
              <a:solidFill>
                <a:srgbClr val="FFFFFF"/>
              </a:solidFill>
              <a:latin typeface="Cambria"/>
              <a:ea typeface="Cambria"/>
              <a:cs typeface="Cambria"/>
              <a:sym typeface="Cambria"/>
            </a:endParaRPr>
          </a:p>
        </p:txBody>
      </p:sp>
      <p:pic>
        <p:nvPicPr>
          <p:cNvPr descr="A general overview of gender schema theory." id="438" name="Google Shape;438;p59" title="Gender Schema Theory">
            <a:hlinkClick r:id="rId4"/>
          </p:cNvPr>
          <p:cNvPicPr preferRelativeResize="0"/>
          <p:nvPr/>
        </p:nvPicPr>
        <p:blipFill>
          <a:blip r:embed="rId5">
            <a:alphaModFix/>
          </a:blip>
          <a:stretch>
            <a:fillRect/>
          </a:stretch>
        </p:blipFill>
        <p:spPr>
          <a:xfrm>
            <a:off x="5392575" y="1852513"/>
            <a:ext cx="3656850" cy="2742638"/>
          </a:xfrm>
          <a:prstGeom prst="rect">
            <a:avLst/>
          </a:prstGeom>
          <a:noFill/>
          <a:ln>
            <a:noFill/>
          </a:ln>
        </p:spPr>
      </p:pic>
      <p:sp>
        <p:nvSpPr>
          <p:cNvPr id="439" name="Google Shape;439;p59"/>
          <p:cNvSpPr txBox="1"/>
          <p:nvPr/>
        </p:nvSpPr>
        <p:spPr>
          <a:xfrm>
            <a:off x="6345750" y="979100"/>
            <a:ext cx="2106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ambria"/>
                <a:ea typeface="Cambria"/>
                <a:cs typeface="Cambria"/>
                <a:sym typeface="Cambria"/>
              </a:rPr>
              <a:t>Find out more here!</a:t>
            </a:r>
            <a:endParaRPr sz="1600">
              <a:latin typeface="Cambria"/>
              <a:ea typeface="Cambria"/>
              <a:cs typeface="Cambria"/>
              <a:sym typeface="Cambria"/>
            </a:endParaRPr>
          </a:p>
        </p:txBody>
      </p:sp>
      <p:sp>
        <p:nvSpPr>
          <p:cNvPr id="440" name="Google Shape;440;p59"/>
          <p:cNvSpPr/>
          <p:nvPr/>
        </p:nvSpPr>
        <p:spPr>
          <a:xfrm>
            <a:off x="7250475" y="1350950"/>
            <a:ext cx="173400" cy="431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txBox="1"/>
          <p:nvPr/>
        </p:nvSpPr>
        <p:spPr>
          <a:xfrm>
            <a:off x="6035850" y="4665625"/>
            <a:ext cx="3182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Movie from: </a:t>
            </a:r>
            <a:r>
              <a:rPr lang="en" sz="1100">
                <a:solidFill>
                  <a:srgbClr val="FFFFFF"/>
                </a:solidFill>
                <a:latin typeface="Cambria"/>
                <a:ea typeface="Cambria"/>
                <a:cs typeface="Cambria"/>
                <a:sym typeface="Cambria"/>
              </a:rPr>
              <a:t>https://www.youtube.com/watch?v=scZ_Ys4AY2g</a:t>
            </a:r>
            <a:endParaRPr sz="1100">
              <a:solidFill>
                <a:srgbClr val="FFFFFF"/>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0"/>
          <p:cNvSpPr txBox="1"/>
          <p:nvPr/>
        </p:nvSpPr>
        <p:spPr>
          <a:xfrm>
            <a:off x="165450" y="224350"/>
            <a:ext cx="6717600" cy="2514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chemeClr val="dk1"/>
                </a:solidFill>
                <a:latin typeface="Cambria"/>
                <a:ea typeface="Cambria"/>
                <a:cs typeface="Cambria"/>
                <a:sym typeface="Cambria"/>
              </a:rPr>
              <a:t>Continued </a:t>
            </a:r>
            <a:r>
              <a:rPr lang="en" sz="1800">
                <a:solidFill>
                  <a:schemeClr val="dk1"/>
                </a:solidFill>
                <a:latin typeface="Cambria"/>
                <a:ea typeface="Cambria"/>
                <a:cs typeface="Cambria"/>
                <a:sym typeface="Cambria"/>
              </a:rPr>
              <a:t>influences-</a:t>
            </a:r>
            <a:endParaRPr sz="1800">
              <a:solidFill>
                <a:schemeClr val="dk1"/>
              </a:solidFill>
              <a:latin typeface="Cambria"/>
              <a:ea typeface="Cambria"/>
              <a:cs typeface="Cambria"/>
              <a:sym typeface="Cambria"/>
            </a:endParaRPr>
          </a:p>
          <a:p>
            <a:pPr indent="0" lvl="0" marL="0" rtl="0" algn="l">
              <a:lnSpc>
                <a:spcPct val="100000"/>
              </a:lnSpc>
              <a:spcBef>
                <a:spcPts val="1600"/>
              </a:spcBef>
              <a:spcAft>
                <a:spcPts val="0"/>
              </a:spcAft>
              <a:buNone/>
            </a:pPr>
            <a:r>
              <a:rPr b="1" lang="en" sz="2000">
                <a:solidFill>
                  <a:schemeClr val="dk1"/>
                </a:solidFill>
                <a:latin typeface="Cambria"/>
                <a:ea typeface="Cambria"/>
                <a:cs typeface="Cambria"/>
                <a:sym typeface="Cambria"/>
              </a:rPr>
              <a:t>Biological influences on gender:</a:t>
            </a:r>
            <a:endParaRPr b="1" sz="2000">
              <a:solidFill>
                <a:schemeClr val="dk1"/>
              </a:solidFill>
              <a:latin typeface="Cambria"/>
              <a:ea typeface="Cambria"/>
              <a:cs typeface="Cambria"/>
              <a:sym typeface="Cambria"/>
            </a:endParaRPr>
          </a:p>
          <a:p>
            <a:pPr indent="0" lvl="0" marL="457200" rtl="0" algn="l">
              <a:lnSpc>
                <a:spcPct val="100000"/>
              </a:lnSpc>
              <a:spcBef>
                <a:spcPts val="1600"/>
              </a:spcBef>
              <a:spcAft>
                <a:spcPts val="0"/>
              </a:spcAft>
              <a:buNone/>
            </a:pPr>
            <a:r>
              <a:rPr lang="en" sz="2000">
                <a:solidFill>
                  <a:schemeClr val="dk1"/>
                </a:solidFill>
                <a:latin typeface="Cambria"/>
                <a:ea typeface="Cambria"/>
                <a:cs typeface="Cambria"/>
                <a:sym typeface="Cambria"/>
              </a:rPr>
              <a:t>Role of hormones and genes in gender development</a:t>
            </a:r>
            <a:endParaRPr sz="2000">
              <a:solidFill>
                <a:schemeClr val="dk1"/>
              </a:solidFill>
              <a:latin typeface="Cambria"/>
              <a:ea typeface="Cambria"/>
              <a:cs typeface="Cambria"/>
              <a:sym typeface="Cambria"/>
            </a:endParaRPr>
          </a:p>
          <a:p>
            <a:pPr indent="0" lvl="0" marL="457200" rtl="0" algn="l">
              <a:lnSpc>
                <a:spcPct val="100000"/>
              </a:lnSpc>
              <a:spcBef>
                <a:spcPts val="1600"/>
              </a:spcBef>
              <a:spcAft>
                <a:spcPts val="0"/>
              </a:spcAft>
              <a:buNone/>
            </a:pPr>
            <a:r>
              <a:rPr lang="en" sz="2000">
                <a:solidFill>
                  <a:schemeClr val="dk1"/>
                </a:solidFill>
                <a:latin typeface="Cambria"/>
                <a:ea typeface="Cambria"/>
                <a:cs typeface="Cambria"/>
                <a:sym typeface="Cambria"/>
              </a:rPr>
              <a:t>Evolutionary explanations of gender</a:t>
            </a:r>
            <a:endParaRPr sz="2000">
              <a:solidFill>
                <a:schemeClr val="dk1"/>
              </a:solidFill>
              <a:latin typeface="Cambria"/>
              <a:ea typeface="Cambria"/>
              <a:cs typeface="Cambria"/>
              <a:sym typeface="Cambria"/>
            </a:endParaRPr>
          </a:p>
          <a:p>
            <a:pPr indent="0" lvl="0" marL="457200" rtl="0" algn="l">
              <a:lnSpc>
                <a:spcPct val="100000"/>
              </a:lnSpc>
              <a:spcBef>
                <a:spcPts val="1600"/>
              </a:spcBef>
              <a:spcAft>
                <a:spcPts val="1600"/>
              </a:spcAft>
              <a:buNone/>
            </a:pPr>
            <a:r>
              <a:rPr lang="en" sz="2000">
                <a:solidFill>
                  <a:schemeClr val="dk1"/>
                </a:solidFill>
                <a:latin typeface="Cambria"/>
                <a:ea typeface="Cambria"/>
                <a:cs typeface="Cambria"/>
                <a:sym typeface="Cambria"/>
              </a:rPr>
              <a:t>Biosocial approach to gender development</a:t>
            </a:r>
            <a:endParaRPr sz="1600"/>
          </a:p>
        </p:txBody>
      </p:sp>
      <p:pic>
        <p:nvPicPr>
          <p:cNvPr id="447" name="Google Shape;447;p60"/>
          <p:cNvPicPr preferRelativeResize="0"/>
          <p:nvPr/>
        </p:nvPicPr>
        <p:blipFill>
          <a:blip r:embed="rId3">
            <a:alphaModFix/>
          </a:blip>
          <a:stretch>
            <a:fillRect/>
          </a:stretch>
        </p:blipFill>
        <p:spPr>
          <a:xfrm>
            <a:off x="1053450" y="2656750"/>
            <a:ext cx="4689100" cy="2215250"/>
          </a:xfrm>
          <a:prstGeom prst="rect">
            <a:avLst/>
          </a:prstGeom>
          <a:noFill/>
          <a:ln>
            <a:noFill/>
          </a:ln>
        </p:spPr>
      </p:pic>
      <p:sp>
        <p:nvSpPr>
          <p:cNvPr id="448" name="Google Shape;448;p60"/>
          <p:cNvSpPr txBox="1"/>
          <p:nvPr/>
        </p:nvSpPr>
        <p:spPr>
          <a:xfrm>
            <a:off x="6527500" y="3299475"/>
            <a:ext cx="2399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Visual from: </a:t>
            </a:r>
            <a:r>
              <a:rPr lang="en" sz="1200">
                <a:solidFill>
                  <a:srgbClr val="FFFFFF"/>
                </a:solidFill>
                <a:latin typeface="Cambria"/>
                <a:ea typeface="Cambria"/>
                <a:cs typeface="Cambria"/>
                <a:sym typeface="Cambria"/>
              </a:rPr>
              <a:t>https://www.simplypsychology.org/gender-biology.html#:~:text=The%20evolutionary%20approach%20argues%20that,ancestors%20to%20survive%20and%20reproduce.</a:t>
            </a:r>
            <a:endParaRPr sz="1200">
              <a:solidFill>
                <a:srgbClr val="FFFFFF"/>
              </a:solidFill>
              <a:latin typeface="Cambria"/>
              <a:ea typeface="Cambria"/>
              <a:cs typeface="Cambria"/>
              <a:sym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1"/>
          <p:cNvSpPr txBox="1"/>
          <p:nvPr>
            <p:ph type="title"/>
          </p:nvPr>
        </p:nvSpPr>
        <p:spPr>
          <a:xfrm>
            <a:off x="311700" y="445025"/>
            <a:ext cx="6926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latin typeface="Cambria"/>
                <a:ea typeface="Cambria"/>
                <a:cs typeface="Cambria"/>
                <a:sym typeface="Cambria"/>
              </a:rPr>
              <a:t>Media, Gender, and Conflict Resolution Skills</a:t>
            </a:r>
            <a:endParaRPr>
              <a:solidFill>
                <a:srgbClr val="FFFFFF"/>
              </a:solidFill>
              <a:latin typeface="Cambria"/>
              <a:ea typeface="Cambria"/>
              <a:cs typeface="Cambria"/>
              <a:sym typeface="Cambria"/>
            </a:endParaRPr>
          </a:p>
        </p:txBody>
      </p:sp>
      <p:sp>
        <p:nvSpPr>
          <p:cNvPr id="454" name="Google Shape;454;p61"/>
          <p:cNvSpPr txBox="1"/>
          <p:nvPr>
            <p:ph idx="1" type="body"/>
          </p:nvPr>
        </p:nvSpPr>
        <p:spPr>
          <a:xfrm>
            <a:off x="0" y="1658625"/>
            <a:ext cx="9144000" cy="2617200"/>
          </a:xfrm>
          <a:prstGeom prst="rect">
            <a:avLst/>
          </a:prstGeom>
        </p:spPr>
        <p:txBody>
          <a:bodyPr anchorCtr="0" anchor="t" bIns="91425" lIns="91425" spcFirstLastPara="1" rIns="91425" wrap="square" tIns="91425">
            <a:normAutofit lnSpcReduction="20000"/>
          </a:bodyPr>
          <a:lstStyle/>
          <a:p>
            <a:pPr indent="0" lvl="0" marL="457200" marR="274044" rtl="0" algn="l">
              <a:spcBef>
                <a:spcPts val="0"/>
              </a:spcBef>
              <a:spcAft>
                <a:spcPts val="0"/>
              </a:spcAft>
              <a:buNone/>
            </a:pPr>
            <a:r>
              <a:rPr lang="en" sz="2000">
                <a:solidFill>
                  <a:srgbClr val="FFFFFF"/>
                </a:solidFill>
                <a:latin typeface="Cambria"/>
                <a:ea typeface="Cambria"/>
                <a:cs typeface="Cambria"/>
                <a:sym typeface="Cambria"/>
              </a:rPr>
              <a:t>“Using a sample of 129 situation comedies, dramas, and reality programs airing during the 2004–05 prime-time season on the broadcast networks, this study examined the relationship between the gender of storytellers and on-screen portrayals of conflict resolution. The study found that the employment of at least one woman storyteller was related to the more equitable use of conflict resolution strategies and more ‘‘civilized’’ conflict resolution strategies among characters.”</a:t>
            </a:r>
            <a:endParaRPr sz="1200">
              <a:solidFill>
                <a:srgbClr val="FFFFFF"/>
              </a:solidFill>
              <a:latin typeface="Cambria"/>
              <a:ea typeface="Cambria"/>
              <a:cs typeface="Cambria"/>
              <a:sym typeface="Cambria"/>
            </a:endParaRPr>
          </a:p>
          <a:p>
            <a:pPr indent="0" lvl="0" marL="0" rtl="0" algn="l">
              <a:spcBef>
                <a:spcPts val="1200"/>
              </a:spcBef>
              <a:spcAft>
                <a:spcPts val="1200"/>
              </a:spcAft>
              <a:buNone/>
            </a:pPr>
            <a:r>
              <a:t/>
            </a:r>
            <a:endParaRPr sz="1000">
              <a:solidFill>
                <a:srgbClr val="333333"/>
              </a:solidFill>
            </a:endParaRPr>
          </a:p>
        </p:txBody>
      </p:sp>
      <p:sp>
        <p:nvSpPr>
          <p:cNvPr id="455" name="Google Shape;455;p61"/>
          <p:cNvSpPr txBox="1"/>
          <p:nvPr/>
        </p:nvSpPr>
        <p:spPr>
          <a:xfrm>
            <a:off x="5180700" y="3924600"/>
            <a:ext cx="3963300" cy="113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100">
                <a:solidFill>
                  <a:schemeClr val="dk1"/>
                </a:solidFill>
                <a:latin typeface="Cambria"/>
                <a:ea typeface="Cambria"/>
                <a:cs typeface="Cambria"/>
                <a:sym typeface="Cambria"/>
              </a:rPr>
              <a:t>Lauzen, M., &amp; Dozier, D. (2008). Civilizing Prime Time: Gender and Conflict Resolution in the 2004-05 Season. </a:t>
            </a:r>
            <a:r>
              <a:rPr i="1" lang="en" sz="1100">
                <a:solidFill>
                  <a:schemeClr val="dk1"/>
                </a:solidFill>
                <a:latin typeface="Cambria"/>
                <a:ea typeface="Cambria"/>
                <a:cs typeface="Cambria"/>
                <a:sym typeface="Cambria"/>
              </a:rPr>
              <a:t>Mass Communication &amp; Society</a:t>
            </a:r>
            <a:r>
              <a:rPr lang="en" sz="1100">
                <a:solidFill>
                  <a:schemeClr val="dk1"/>
                </a:solidFill>
                <a:latin typeface="Cambria"/>
                <a:ea typeface="Cambria"/>
                <a:cs typeface="Cambria"/>
                <a:sym typeface="Cambria"/>
              </a:rPr>
              <a:t>, </a:t>
            </a:r>
            <a:r>
              <a:rPr i="1" lang="en" sz="1100">
                <a:solidFill>
                  <a:schemeClr val="dk1"/>
                </a:solidFill>
                <a:latin typeface="Cambria"/>
                <a:ea typeface="Cambria"/>
                <a:cs typeface="Cambria"/>
                <a:sym typeface="Cambria"/>
              </a:rPr>
              <a:t>11</a:t>
            </a:r>
            <a:r>
              <a:rPr lang="en" sz="1100">
                <a:solidFill>
                  <a:schemeClr val="dk1"/>
                </a:solidFill>
                <a:latin typeface="Cambria"/>
                <a:ea typeface="Cambria"/>
                <a:cs typeface="Cambria"/>
                <a:sym typeface="Cambria"/>
              </a:rPr>
              <a:t>(3), 300–318. </a:t>
            </a:r>
            <a:r>
              <a:rPr lang="en" sz="1100" u="sng">
                <a:solidFill>
                  <a:schemeClr val="dk1"/>
                </a:solidFill>
                <a:latin typeface="Cambria"/>
                <a:ea typeface="Cambria"/>
                <a:cs typeface="Cambria"/>
                <a:sym typeface="Cambria"/>
                <a:hlinkClick r:id="rId3">
                  <a:extLst>
                    <a:ext uri="{A12FA001-AC4F-418D-AE19-62706E023703}">
                      <ahyp:hlinkClr val="tx"/>
                    </a:ext>
                  </a:extLst>
                </a:hlinkClick>
              </a:rPr>
              <a:t>https://doi-org.proxy-su.researchport.umd.edu/10.1080/15205430701668097</a:t>
            </a:r>
            <a:endParaRPr sz="1100">
              <a:latin typeface="Cambria"/>
              <a:ea typeface="Cambria"/>
              <a:cs typeface="Cambria"/>
              <a:sym typeface="Cambria"/>
            </a:endParaRPr>
          </a:p>
        </p:txBody>
      </p:sp>
      <p:sp>
        <p:nvSpPr>
          <p:cNvPr id="456" name="Google Shape;456;p61"/>
          <p:cNvSpPr txBox="1"/>
          <p:nvPr/>
        </p:nvSpPr>
        <p:spPr>
          <a:xfrm>
            <a:off x="239100" y="1114975"/>
            <a:ext cx="86658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700">
                <a:solidFill>
                  <a:schemeClr val="dk1"/>
                </a:solidFill>
                <a:latin typeface="Cambria"/>
                <a:ea typeface="Cambria"/>
                <a:cs typeface="Cambria"/>
                <a:sym typeface="Cambria"/>
              </a:rPr>
              <a:t>Abstract from- </a:t>
            </a:r>
            <a:r>
              <a:rPr lang="en" sz="1700">
                <a:solidFill>
                  <a:schemeClr val="dk1"/>
                </a:solidFill>
                <a:latin typeface="Cambria"/>
                <a:ea typeface="Cambria"/>
                <a:cs typeface="Cambria"/>
                <a:sym typeface="Cambria"/>
              </a:rPr>
              <a:t>Civilizing Prime Time: Gender and Conflict Resolution in the 2004-05 Season</a:t>
            </a:r>
            <a:endParaRPr sz="1700">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Introduction of the Trainers</a:t>
            </a:r>
            <a:endParaRPr>
              <a:latin typeface="Cambria"/>
              <a:ea typeface="Cambria"/>
              <a:cs typeface="Cambria"/>
              <a:sym typeface="Cambria"/>
            </a:endParaRPr>
          </a:p>
        </p:txBody>
      </p:sp>
      <p:sp>
        <p:nvSpPr>
          <p:cNvPr id="91" name="Google Shape;91;p17"/>
          <p:cNvSpPr txBox="1"/>
          <p:nvPr/>
        </p:nvSpPr>
        <p:spPr>
          <a:xfrm>
            <a:off x="694050" y="1265600"/>
            <a:ext cx="58377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Dr. Brittany Foutz</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Dr. Chris Kwaja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Mrs. Alexandra Ginta-Martin, M.A.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Dr. Brian Polkinghorn</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Francesca Falasca, Bachelor’s in Law</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Brittany Bursa, B.A.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Iye Ogbe, M.S.</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Hannah Prouse, B.A.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Shannon Rommel, B.A.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Cassandra Duncan</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Sandra Zelaya</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Ms. Erin Karrh</a:t>
            </a:r>
            <a:endParaRPr sz="2000">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Media, Gender, and Conflict Resolution Skills Cont’d.</a:t>
            </a:r>
            <a:endParaRPr>
              <a:latin typeface="Cambria"/>
              <a:ea typeface="Cambria"/>
              <a:cs typeface="Cambria"/>
              <a:sym typeface="Cambria"/>
            </a:endParaRPr>
          </a:p>
        </p:txBody>
      </p:sp>
      <p:sp>
        <p:nvSpPr>
          <p:cNvPr id="462" name="Google Shape;462;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Female characters were more traditional in their occupations and less violent in their methods of conflict resolution. </a:t>
            </a:r>
            <a:endParaRPr sz="1700">
              <a:solidFill>
                <a:srgbClr val="FFFFFF"/>
              </a:solidFill>
              <a:latin typeface="Cambria"/>
              <a:ea typeface="Cambria"/>
              <a:cs typeface="Cambria"/>
              <a:sym typeface="Cambria"/>
            </a:endParaRPr>
          </a:p>
          <a:p>
            <a:pPr indent="-336550" lvl="0" marL="457200" rtl="0" algn="l">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Female authors tended to avoid conflicts in their stories or to use nonviolent means of resolving conflicts. </a:t>
            </a:r>
            <a:endParaRPr sz="1700">
              <a:solidFill>
                <a:srgbClr val="FFFFFF"/>
              </a:solidFill>
              <a:latin typeface="Cambria"/>
              <a:ea typeface="Cambria"/>
              <a:cs typeface="Cambria"/>
              <a:sym typeface="Cambria"/>
            </a:endParaRPr>
          </a:p>
          <a:p>
            <a:pPr indent="-336550" lvl="0" marL="457200" rtl="0" algn="l">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Male authors were more likely to use violent conflict resolutions. </a:t>
            </a:r>
            <a:endParaRPr sz="1700">
              <a:solidFill>
                <a:srgbClr val="FFFFFF"/>
              </a:solidFill>
              <a:latin typeface="Cambria"/>
              <a:ea typeface="Cambria"/>
              <a:cs typeface="Cambria"/>
              <a:sym typeface="Cambria"/>
            </a:endParaRPr>
          </a:p>
          <a:p>
            <a:pPr indent="-336550" lvl="0" marL="457200" rtl="0" algn="l">
              <a:spcBef>
                <a:spcPts val="0"/>
              </a:spcBef>
              <a:spcAft>
                <a:spcPts val="0"/>
              </a:spcAft>
              <a:buClr>
                <a:srgbClr val="FFFFFF"/>
              </a:buClr>
              <a:buSzPts val="1700"/>
              <a:buFont typeface="Cambria"/>
              <a:buChar char="-"/>
            </a:pPr>
            <a:r>
              <a:rPr lang="en" sz="1700">
                <a:solidFill>
                  <a:srgbClr val="FFFFFF"/>
                </a:solidFill>
                <a:latin typeface="Cambria"/>
                <a:ea typeface="Cambria"/>
                <a:cs typeface="Cambria"/>
                <a:sym typeface="Cambria"/>
              </a:rPr>
              <a:t>In addition, leading characters in the children's stories tended to be the same sex as the author, although girls were more likely to write about male protagonists than were boys to write about female protagonists.” </a:t>
            </a:r>
            <a:endParaRPr sz="1700">
              <a:solidFill>
                <a:srgbClr val="FFFFFF"/>
              </a:solidFill>
              <a:latin typeface="Cambria"/>
              <a:ea typeface="Cambria"/>
              <a:cs typeface="Cambria"/>
              <a:sym typeface="Cambria"/>
            </a:endParaRPr>
          </a:p>
          <a:p>
            <a:pPr indent="0" lvl="0" marL="0" rtl="0" algn="l">
              <a:spcBef>
                <a:spcPts val="1200"/>
              </a:spcBef>
              <a:spcAft>
                <a:spcPts val="0"/>
              </a:spcAft>
              <a:buNone/>
            </a:pPr>
            <a:r>
              <a:t/>
            </a:r>
            <a:endParaRPr sz="1000">
              <a:solidFill>
                <a:schemeClr val="dk1"/>
              </a:solidFill>
              <a:latin typeface="Cambria"/>
              <a:ea typeface="Cambria"/>
              <a:cs typeface="Cambria"/>
              <a:sym typeface="Cambria"/>
            </a:endParaRPr>
          </a:p>
          <a:p>
            <a:pPr indent="0" lvl="0" marL="457200" rtl="0" algn="l">
              <a:spcBef>
                <a:spcPts val="1200"/>
              </a:spcBef>
              <a:spcAft>
                <a:spcPts val="1200"/>
              </a:spcAft>
              <a:buNone/>
            </a:pPr>
            <a:r>
              <a:t/>
            </a:r>
            <a:endParaRPr sz="1300">
              <a:solidFill>
                <a:srgbClr val="000000"/>
              </a:solidFill>
              <a:latin typeface="Cambria"/>
              <a:ea typeface="Cambria"/>
              <a:cs typeface="Cambria"/>
              <a:sym typeface="Cambria"/>
            </a:endParaRPr>
          </a:p>
        </p:txBody>
      </p:sp>
      <p:sp>
        <p:nvSpPr>
          <p:cNvPr id="463" name="Google Shape;463;p62"/>
          <p:cNvSpPr txBox="1"/>
          <p:nvPr/>
        </p:nvSpPr>
        <p:spPr>
          <a:xfrm>
            <a:off x="5180700" y="3924600"/>
            <a:ext cx="3963300" cy="12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dk1"/>
                </a:solidFill>
                <a:latin typeface="Cambria"/>
                <a:ea typeface="Cambria"/>
                <a:cs typeface="Cambria"/>
                <a:sym typeface="Cambria"/>
              </a:rPr>
              <a:t>Lauzen, M., &amp; Dozier, D. (2008). Civilizing Prime Time: Gender and Conflict Resolution in the 2004-05 Season. </a:t>
            </a:r>
            <a:r>
              <a:rPr i="1" lang="en" sz="1200">
                <a:solidFill>
                  <a:schemeClr val="dk1"/>
                </a:solidFill>
                <a:latin typeface="Cambria"/>
                <a:ea typeface="Cambria"/>
                <a:cs typeface="Cambria"/>
                <a:sym typeface="Cambria"/>
              </a:rPr>
              <a:t>Mass Communication &amp; Society</a:t>
            </a:r>
            <a:r>
              <a:rPr lang="en" sz="1200">
                <a:solidFill>
                  <a:schemeClr val="dk1"/>
                </a:solidFill>
                <a:latin typeface="Cambria"/>
                <a:ea typeface="Cambria"/>
                <a:cs typeface="Cambria"/>
                <a:sym typeface="Cambria"/>
              </a:rPr>
              <a:t>, </a:t>
            </a:r>
            <a:r>
              <a:rPr i="1" lang="en" sz="1200">
                <a:solidFill>
                  <a:schemeClr val="dk1"/>
                </a:solidFill>
                <a:latin typeface="Cambria"/>
                <a:ea typeface="Cambria"/>
                <a:cs typeface="Cambria"/>
                <a:sym typeface="Cambria"/>
              </a:rPr>
              <a:t>11</a:t>
            </a:r>
            <a:r>
              <a:rPr lang="en" sz="1200">
                <a:solidFill>
                  <a:schemeClr val="dk1"/>
                </a:solidFill>
                <a:latin typeface="Cambria"/>
                <a:ea typeface="Cambria"/>
                <a:cs typeface="Cambria"/>
                <a:sym typeface="Cambria"/>
              </a:rPr>
              <a:t>(3), 300–318. </a:t>
            </a:r>
            <a:r>
              <a:rPr lang="en" sz="1200" u="sng">
                <a:solidFill>
                  <a:schemeClr val="dk1"/>
                </a:solidFill>
                <a:latin typeface="Cambria"/>
                <a:ea typeface="Cambria"/>
                <a:cs typeface="Cambria"/>
                <a:sym typeface="Cambria"/>
                <a:hlinkClick r:id="rId3">
                  <a:extLst>
                    <a:ext uri="{A12FA001-AC4F-418D-AE19-62706E023703}">
                      <ahyp:hlinkClr val="tx"/>
                    </a:ext>
                  </a:extLst>
                </a:hlinkClick>
              </a:rPr>
              <a:t>https://doi-org.proxy-su.researchport.umd.edu/10.1080/15205430701668097</a:t>
            </a:r>
            <a:endParaRPr sz="1600">
              <a:latin typeface="Cambria"/>
              <a:ea typeface="Cambria"/>
              <a:cs typeface="Cambria"/>
              <a:sym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Media, Gender, and Conflict Resolution Skills Cont’d.</a:t>
            </a:r>
            <a:endParaRPr/>
          </a:p>
        </p:txBody>
      </p:sp>
      <p:sp>
        <p:nvSpPr>
          <p:cNvPr id="469" name="Google Shape;469;p63"/>
          <p:cNvSpPr txBox="1"/>
          <p:nvPr>
            <p:ph idx="1" type="body"/>
          </p:nvPr>
        </p:nvSpPr>
        <p:spPr>
          <a:xfrm>
            <a:off x="0" y="1152475"/>
            <a:ext cx="9144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dk1"/>
                </a:solidFill>
              </a:rPr>
              <a:t>-	</a:t>
            </a:r>
            <a:r>
              <a:rPr lang="en" sz="1500">
                <a:solidFill>
                  <a:schemeClr val="dk1"/>
                </a:solidFill>
                <a:latin typeface="Cambria"/>
                <a:ea typeface="Cambria"/>
                <a:cs typeface="Cambria"/>
                <a:sym typeface="Cambria"/>
              </a:rPr>
              <a:t>Finally, more boys than girls seem tied to violent strategies for ending conflict. </a:t>
            </a:r>
            <a:endParaRPr sz="1500">
              <a:solidFill>
                <a:schemeClr val="dk1"/>
              </a:solidFill>
              <a:latin typeface="Cambria"/>
              <a:ea typeface="Cambria"/>
              <a:cs typeface="Cambria"/>
              <a:sym typeface="Cambria"/>
            </a:endParaRPr>
          </a:p>
          <a:p>
            <a:pPr indent="0" lvl="0" marL="0" rtl="0" algn="l">
              <a:spcBef>
                <a:spcPts val="1200"/>
              </a:spcBef>
              <a:spcAft>
                <a:spcPts val="0"/>
              </a:spcAft>
              <a:buNone/>
            </a:pPr>
            <a:r>
              <a:rPr lang="en" sz="1500">
                <a:solidFill>
                  <a:schemeClr val="dk1"/>
                </a:solidFill>
              </a:rPr>
              <a:t>-	</a:t>
            </a:r>
            <a:r>
              <a:rPr lang="en" sz="1500">
                <a:solidFill>
                  <a:schemeClr val="dk1"/>
                </a:solidFill>
                <a:latin typeface="Cambria"/>
                <a:ea typeface="Cambria"/>
                <a:cs typeface="Cambria"/>
                <a:sym typeface="Cambria"/>
              </a:rPr>
              <a:t>Opponents are often physically restrained or eliminated in the fantasy stories written by boys. </a:t>
            </a:r>
            <a:endParaRPr sz="1500">
              <a:solidFill>
                <a:schemeClr val="dk1"/>
              </a:solidFill>
              <a:latin typeface="Cambria"/>
              <a:ea typeface="Cambria"/>
              <a:cs typeface="Cambria"/>
              <a:sym typeface="Cambria"/>
            </a:endParaRPr>
          </a:p>
          <a:p>
            <a:pPr indent="0" lvl="0" marL="0" rtl="0" algn="l">
              <a:spcBef>
                <a:spcPts val="1200"/>
              </a:spcBef>
              <a:spcAft>
                <a:spcPts val="0"/>
              </a:spcAft>
              <a:buNone/>
            </a:pPr>
            <a:r>
              <a:rPr lang="en" sz="1500">
                <a:solidFill>
                  <a:schemeClr val="dk1"/>
                </a:solidFill>
              </a:rPr>
              <a:t>-	</a:t>
            </a:r>
            <a:r>
              <a:rPr lang="en" sz="1500">
                <a:solidFill>
                  <a:schemeClr val="dk1"/>
                </a:solidFill>
                <a:latin typeface="Cambria"/>
                <a:ea typeface="Cambria"/>
                <a:cs typeface="Cambria"/>
                <a:sym typeface="Cambria"/>
              </a:rPr>
              <a:t>Girls are more varied in the resolution strategies employed in their fantasy stories. </a:t>
            </a:r>
            <a:endParaRPr sz="1500">
              <a:solidFill>
                <a:schemeClr val="dk1"/>
              </a:solidFill>
              <a:latin typeface="Cambria"/>
              <a:ea typeface="Cambria"/>
              <a:cs typeface="Cambria"/>
              <a:sym typeface="Cambria"/>
            </a:endParaRPr>
          </a:p>
          <a:p>
            <a:pPr indent="0" lvl="0" marL="0" rtl="0" algn="l">
              <a:spcBef>
                <a:spcPts val="1200"/>
              </a:spcBef>
              <a:spcAft>
                <a:spcPts val="0"/>
              </a:spcAft>
              <a:buNone/>
            </a:pPr>
            <a:r>
              <a:rPr lang="en" sz="1500">
                <a:solidFill>
                  <a:schemeClr val="dk1"/>
                </a:solidFill>
              </a:rPr>
              <a:t>-	</a:t>
            </a:r>
            <a:r>
              <a:rPr lang="en" sz="1500">
                <a:solidFill>
                  <a:schemeClr val="dk1"/>
                </a:solidFill>
                <a:latin typeface="Cambria"/>
                <a:ea typeface="Cambria"/>
                <a:cs typeface="Cambria"/>
                <a:sym typeface="Cambria"/>
              </a:rPr>
              <a:t>These included reasoning, analysis, trickery, and avoidance. </a:t>
            </a:r>
            <a:endParaRPr sz="1500">
              <a:solidFill>
                <a:schemeClr val="dk1"/>
              </a:solidFill>
            </a:endParaRPr>
          </a:p>
          <a:p>
            <a:pPr indent="0" lvl="0" marL="0" rtl="0" algn="l">
              <a:spcBef>
                <a:spcPts val="1200"/>
              </a:spcBef>
              <a:spcAft>
                <a:spcPts val="0"/>
              </a:spcAft>
              <a:buNone/>
            </a:pPr>
            <a:r>
              <a:rPr lang="en" sz="1500">
                <a:solidFill>
                  <a:schemeClr val="dk1"/>
                </a:solidFill>
              </a:rPr>
              <a:t>-	</a:t>
            </a:r>
            <a:r>
              <a:rPr lang="en" sz="1500">
                <a:solidFill>
                  <a:schemeClr val="dk1"/>
                </a:solidFill>
                <a:latin typeface="Cambria"/>
                <a:ea typeface="Cambria"/>
                <a:cs typeface="Cambria"/>
                <a:sym typeface="Cambria"/>
              </a:rPr>
              <a:t>This finding is consistent with that of Block (1978), and with the literature regarding children's play, </a:t>
            </a:r>
            <a:endParaRPr sz="1500">
              <a:solidFill>
                <a:schemeClr val="dk1"/>
              </a:solidFill>
              <a:latin typeface="Cambria"/>
              <a:ea typeface="Cambria"/>
              <a:cs typeface="Cambria"/>
              <a:sym typeface="Cambria"/>
            </a:endParaRPr>
          </a:p>
          <a:p>
            <a:pPr indent="0" lvl="0" marL="457200" rtl="0" algn="l">
              <a:spcBef>
                <a:spcPts val="0"/>
              </a:spcBef>
              <a:spcAft>
                <a:spcPts val="0"/>
              </a:spcAft>
              <a:buNone/>
            </a:pPr>
            <a:r>
              <a:rPr lang="en" sz="1500">
                <a:solidFill>
                  <a:schemeClr val="dk1"/>
                </a:solidFill>
                <a:latin typeface="Cambria"/>
                <a:ea typeface="Cambria"/>
                <a:cs typeface="Cambria"/>
                <a:sym typeface="Cambria"/>
              </a:rPr>
              <a:t>which found that boys were active while girls were passive. In addition, girls were more likely to place a value judgment on the way the characters in their stories behaved.”</a:t>
            </a:r>
            <a:endParaRPr sz="1500">
              <a:solidFill>
                <a:schemeClr val="dk1"/>
              </a:solidFill>
              <a:latin typeface="Cambria"/>
              <a:ea typeface="Cambria"/>
              <a:cs typeface="Cambria"/>
              <a:sym typeface="Cambria"/>
            </a:endParaRPr>
          </a:p>
          <a:p>
            <a:pPr indent="0" lvl="0" marL="0" rtl="0" algn="l">
              <a:spcBef>
                <a:spcPts val="0"/>
              </a:spcBef>
              <a:spcAft>
                <a:spcPts val="0"/>
              </a:spcAft>
              <a:buNone/>
            </a:pPr>
            <a:r>
              <a:t/>
            </a:r>
            <a:endParaRPr sz="1300">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sp>
        <p:nvSpPr>
          <p:cNvPr id="470" name="Google Shape;470;p63"/>
          <p:cNvSpPr txBox="1"/>
          <p:nvPr/>
        </p:nvSpPr>
        <p:spPr>
          <a:xfrm>
            <a:off x="5180700" y="3924600"/>
            <a:ext cx="3963300" cy="1031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solidFill>
                  <a:schemeClr val="dk1"/>
                </a:solidFill>
                <a:latin typeface="Cambria"/>
                <a:ea typeface="Cambria"/>
                <a:cs typeface="Cambria"/>
                <a:sym typeface="Cambria"/>
              </a:rPr>
              <a:t>Lauzen, M., &amp; Dozier, D. (2008). Civilizing Prime Time: Gender and Conflict Resolution in the 2004-05 Season. </a:t>
            </a:r>
            <a:r>
              <a:rPr i="1" lang="en" sz="1100">
                <a:solidFill>
                  <a:schemeClr val="dk1"/>
                </a:solidFill>
                <a:latin typeface="Cambria"/>
                <a:ea typeface="Cambria"/>
                <a:cs typeface="Cambria"/>
                <a:sym typeface="Cambria"/>
              </a:rPr>
              <a:t>Mass Communication &amp; Society</a:t>
            </a:r>
            <a:r>
              <a:rPr lang="en" sz="1100">
                <a:solidFill>
                  <a:schemeClr val="dk1"/>
                </a:solidFill>
                <a:latin typeface="Cambria"/>
                <a:ea typeface="Cambria"/>
                <a:cs typeface="Cambria"/>
                <a:sym typeface="Cambria"/>
              </a:rPr>
              <a:t>, </a:t>
            </a:r>
            <a:r>
              <a:rPr i="1" lang="en" sz="1100">
                <a:solidFill>
                  <a:schemeClr val="dk1"/>
                </a:solidFill>
                <a:latin typeface="Cambria"/>
                <a:ea typeface="Cambria"/>
                <a:cs typeface="Cambria"/>
                <a:sym typeface="Cambria"/>
              </a:rPr>
              <a:t>11</a:t>
            </a:r>
            <a:r>
              <a:rPr lang="en" sz="1100">
                <a:solidFill>
                  <a:schemeClr val="dk1"/>
                </a:solidFill>
                <a:latin typeface="Cambria"/>
                <a:ea typeface="Cambria"/>
                <a:cs typeface="Cambria"/>
                <a:sym typeface="Cambria"/>
              </a:rPr>
              <a:t>(3), 300–318. </a:t>
            </a:r>
            <a:r>
              <a:rPr lang="en" sz="1100" u="sng">
                <a:solidFill>
                  <a:schemeClr val="dk1"/>
                </a:solidFill>
                <a:latin typeface="Cambria"/>
                <a:ea typeface="Cambria"/>
                <a:cs typeface="Cambria"/>
                <a:sym typeface="Cambria"/>
                <a:hlinkClick r:id="rId3">
                  <a:extLst>
                    <a:ext uri="{A12FA001-AC4F-418D-AE19-62706E023703}">
                      <ahyp:hlinkClr val="tx"/>
                    </a:ext>
                  </a:extLst>
                </a:hlinkClick>
              </a:rPr>
              <a:t>https://doi-org.proxy-su.researchport.umd.edu/10.1080/15205430701668097</a:t>
            </a:r>
            <a:endParaRPr sz="1500">
              <a:latin typeface="Cambria"/>
              <a:ea typeface="Cambria"/>
              <a:cs typeface="Cambria"/>
              <a:sym typeface="Cambr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4"/>
          <p:cNvSpPr txBox="1"/>
          <p:nvPr>
            <p:ph type="title"/>
          </p:nvPr>
        </p:nvSpPr>
        <p:spPr>
          <a:xfrm>
            <a:off x="311700" y="445025"/>
            <a:ext cx="8520600" cy="94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Take a moment to reflect on you experiences and world perceptions...</a:t>
            </a:r>
            <a:endParaRPr>
              <a:latin typeface="Cambria"/>
              <a:ea typeface="Cambria"/>
              <a:cs typeface="Cambria"/>
              <a:sym typeface="Cambria"/>
            </a:endParaRPr>
          </a:p>
        </p:txBody>
      </p:sp>
      <p:sp>
        <p:nvSpPr>
          <p:cNvPr id="476" name="Google Shape;476;p64"/>
          <p:cNvSpPr txBox="1"/>
          <p:nvPr>
            <p:ph idx="1" type="body"/>
          </p:nvPr>
        </p:nvSpPr>
        <p:spPr>
          <a:xfrm>
            <a:off x="205350" y="1858950"/>
            <a:ext cx="8733300" cy="2206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400">
                <a:solidFill>
                  <a:schemeClr val="dk1"/>
                </a:solidFill>
                <a:latin typeface="Cambria"/>
                <a:ea typeface="Cambria"/>
                <a:cs typeface="Cambria"/>
                <a:sym typeface="Cambria"/>
              </a:rPr>
              <a:t>Do you think that women are often automatically placed into a role as a mother, sister, daughter, caregiver?</a:t>
            </a:r>
            <a:endParaRPr b="1" sz="2400">
              <a:solidFill>
                <a:schemeClr val="dk1"/>
              </a:solidFill>
              <a:latin typeface="Cambria"/>
              <a:ea typeface="Cambria"/>
              <a:cs typeface="Cambria"/>
              <a:sym typeface="Cambria"/>
            </a:endParaRPr>
          </a:p>
          <a:p>
            <a:pPr indent="0" lvl="0" marL="0" rtl="0" algn="ctr">
              <a:spcBef>
                <a:spcPts val="1200"/>
              </a:spcBef>
              <a:spcAft>
                <a:spcPts val="0"/>
              </a:spcAft>
              <a:buNone/>
            </a:pPr>
            <a:r>
              <a:rPr b="1" lang="en" sz="2400">
                <a:solidFill>
                  <a:schemeClr val="dk1"/>
                </a:solidFill>
                <a:latin typeface="Cambria"/>
                <a:ea typeface="Cambria"/>
                <a:cs typeface="Cambria"/>
                <a:sym typeface="Cambria"/>
              </a:rPr>
              <a:t>Are women typically assumed to take on a pre-assigned role?</a:t>
            </a:r>
            <a:endParaRPr b="1" sz="2400">
              <a:solidFill>
                <a:schemeClr val="dk1"/>
              </a:solidFill>
              <a:latin typeface="Cambria"/>
              <a:ea typeface="Cambria"/>
              <a:cs typeface="Cambria"/>
              <a:sym typeface="Cambria"/>
            </a:endParaRPr>
          </a:p>
          <a:p>
            <a:pPr indent="0" lvl="0" marL="0" rtl="0" algn="ctr">
              <a:spcBef>
                <a:spcPts val="1200"/>
              </a:spcBef>
              <a:spcAft>
                <a:spcPts val="1200"/>
              </a:spcAft>
              <a:buClr>
                <a:schemeClr val="dk1"/>
              </a:buClr>
              <a:buSzPts val="1100"/>
              <a:buFont typeface="Arial"/>
              <a:buNone/>
            </a:pPr>
            <a:r>
              <a:rPr b="1" lang="en" sz="2400">
                <a:solidFill>
                  <a:schemeClr val="dk1"/>
                </a:solidFill>
                <a:latin typeface="Cambria"/>
                <a:ea typeface="Cambria"/>
                <a:cs typeface="Cambria"/>
                <a:sym typeface="Cambria"/>
              </a:rPr>
              <a:t>How can we break the cycle of giving gender-based roles?</a:t>
            </a:r>
            <a:endParaRPr b="1" sz="2400">
              <a:solidFill>
                <a:schemeClr val="dk1"/>
              </a:solidFill>
              <a:latin typeface="Cambria"/>
              <a:ea typeface="Cambria"/>
              <a:cs typeface="Cambria"/>
              <a:sym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5"/>
          <p:cNvSpPr txBox="1"/>
          <p:nvPr>
            <p:ph type="title"/>
          </p:nvPr>
        </p:nvSpPr>
        <p:spPr>
          <a:xfrm>
            <a:off x="185925" y="-43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000">
                <a:latin typeface="Cambria"/>
                <a:ea typeface="Cambria"/>
                <a:cs typeface="Cambria"/>
                <a:sym typeface="Cambria"/>
              </a:rPr>
              <a:t>Performing Gender-</a:t>
            </a:r>
            <a:endParaRPr b="1" sz="2000">
              <a:latin typeface="Cambria"/>
              <a:ea typeface="Cambria"/>
              <a:cs typeface="Cambria"/>
              <a:sym typeface="Cambria"/>
            </a:endParaRPr>
          </a:p>
          <a:p>
            <a:pPr indent="0" lvl="0" marL="0" rtl="0" algn="l">
              <a:lnSpc>
                <a:spcPct val="136956"/>
              </a:lnSpc>
              <a:spcBef>
                <a:spcPts val="0"/>
              </a:spcBef>
              <a:spcAft>
                <a:spcPts val="0"/>
              </a:spcAft>
              <a:buClr>
                <a:schemeClr val="dk1"/>
              </a:buClr>
              <a:buSzPct val="55000"/>
              <a:buFont typeface="Arial"/>
              <a:buNone/>
            </a:pPr>
            <a:r>
              <a:rPr b="1" lang="en" sz="2000">
                <a:solidFill>
                  <a:srgbClr val="FFFFFF"/>
                </a:solidFill>
                <a:latin typeface="Cambria"/>
                <a:ea typeface="Cambria"/>
                <a:cs typeface="Cambria"/>
                <a:sym typeface="Cambria"/>
              </a:rPr>
              <a:t>D+ Improv women set out to break the gender stereotype</a:t>
            </a:r>
            <a:endParaRPr b="1" sz="2000">
              <a:solidFill>
                <a:srgbClr val="FFFFFF"/>
              </a:solidFill>
              <a:latin typeface="Cambria"/>
              <a:ea typeface="Cambria"/>
              <a:cs typeface="Cambria"/>
              <a:sym typeface="Cambria"/>
            </a:endParaRPr>
          </a:p>
          <a:p>
            <a:pPr indent="0" lvl="0" marL="0" rtl="0" algn="l">
              <a:spcBef>
                <a:spcPts val="900"/>
              </a:spcBef>
              <a:spcAft>
                <a:spcPts val="0"/>
              </a:spcAft>
              <a:buNone/>
            </a:pPr>
            <a:r>
              <a:t/>
            </a:r>
            <a:endParaRPr b="1">
              <a:latin typeface="Cambria"/>
              <a:ea typeface="Cambria"/>
              <a:cs typeface="Cambria"/>
              <a:sym typeface="Cambria"/>
            </a:endParaRPr>
          </a:p>
        </p:txBody>
      </p:sp>
      <p:sp>
        <p:nvSpPr>
          <p:cNvPr id="482" name="Google Shape;482;p65"/>
          <p:cNvSpPr txBox="1"/>
          <p:nvPr>
            <p:ph idx="1" type="body"/>
          </p:nvPr>
        </p:nvSpPr>
        <p:spPr>
          <a:xfrm>
            <a:off x="3594925" y="672775"/>
            <a:ext cx="5424000" cy="8058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rPr lang="en" sz="3184">
                <a:solidFill>
                  <a:srgbClr val="000000"/>
                </a:solidFill>
                <a:highlight>
                  <a:srgbClr val="FFFFFF"/>
                </a:highlight>
                <a:latin typeface="Cambria"/>
                <a:ea typeface="Cambria"/>
                <a:cs typeface="Cambria"/>
                <a:sym typeface="Cambria"/>
              </a:rPr>
              <a:t>“It’s not about the gender of the person, but about the person themselves and how they present themselves” </a:t>
            </a:r>
            <a:endParaRPr sz="3184">
              <a:solidFill>
                <a:srgbClr val="000000"/>
              </a:solidFill>
              <a:highlight>
                <a:srgbClr val="FFFFFF"/>
              </a:highlight>
              <a:latin typeface="Cambria"/>
              <a:ea typeface="Cambria"/>
              <a:cs typeface="Cambria"/>
              <a:sym typeface="Cambria"/>
            </a:endParaRPr>
          </a:p>
          <a:p>
            <a:pPr indent="0" lvl="0" marL="0" rtl="0" algn="l">
              <a:spcBef>
                <a:spcPts val="1200"/>
              </a:spcBef>
              <a:spcAft>
                <a:spcPts val="1200"/>
              </a:spcAft>
              <a:buNone/>
            </a:pPr>
            <a:r>
              <a:t/>
            </a:r>
            <a:endParaRPr sz="1600">
              <a:solidFill>
                <a:srgbClr val="000000"/>
              </a:solidFill>
              <a:latin typeface="Cambria"/>
              <a:ea typeface="Cambria"/>
              <a:cs typeface="Cambria"/>
              <a:sym typeface="Cambria"/>
            </a:endParaRPr>
          </a:p>
        </p:txBody>
      </p:sp>
      <p:sp>
        <p:nvSpPr>
          <p:cNvPr id="483" name="Google Shape;483;p65"/>
          <p:cNvSpPr txBox="1"/>
          <p:nvPr>
            <p:ph type="title"/>
          </p:nvPr>
        </p:nvSpPr>
        <p:spPr>
          <a:xfrm>
            <a:off x="5167500" y="4513950"/>
            <a:ext cx="39765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600"/>
              </a:spcAft>
              <a:buNone/>
            </a:pPr>
            <a:r>
              <a:rPr lang="en" sz="1200">
                <a:highlight>
                  <a:schemeClr val="lt1"/>
                </a:highlight>
                <a:latin typeface="Cambria"/>
                <a:ea typeface="Cambria"/>
                <a:cs typeface="Cambria"/>
                <a:sym typeface="Cambria"/>
              </a:rPr>
              <a:t>(https://timesdelphic.com/2016/09/d-improv-women-set-out-to-break-the-gender-stereotype/)</a:t>
            </a:r>
            <a:endParaRPr sz="1200">
              <a:latin typeface="Cambria"/>
              <a:ea typeface="Cambria"/>
              <a:cs typeface="Cambria"/>
              <a:sym typeface="Cambria"/>
            </a:endParaRPr>
          </a:p>
        </p:txBody>
      </p:sp>
      <p:sp>
        <p:nvSpPr>
          <p:cNvPr id="484" name="Google Shape;484;p65"/>
          <p:cNvSpPr txBox="1"/>
          <p:nvPr/>
        </p:nvSpPr>
        <p:spPr>
          <a:xfrm>
            <a:off x="2254275" y="1969075"/>
            <a:ext cx="6272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333333"/>
                </a:solidFill>
                <a:highlight>
                  <a:srgbClr val="FFFFFF"/>
                </a:highlight>
                <a:latin typeface="Cambria"/>
                <a:ea typeface="Cambria"/>
                <a:cs typeface="Cambria"/>
                <a:sym typeface="Cambria"/>
              </a:rPr>
              <a:t>“As a woman you have to prove yourself more,”</a:t>
            </a:r>
            <a:endParaRPr sz="1900">
              <a:latin typeface="Cambria"/>
              <a:ea typeface="Cambria"/>
              <a:cs typeface="Cambria"/>
              <a:sym typeface="Cambria"/>
            </a:endParaRPr>
          </a:p>
        </p:txBody>
      </p:sp>
      <p:sp>
        <p:nvSpPr>
          <p:cNvPr id="485" name="Google Shape;485;p65"/>
          <p:cNvSpPr txBox="1"/>
          <p:nvPr/>
        </p:nvSpPr>
        <p:spPr>
          <a:xfrm>
            <a:off x="321600" y="883475"/>
            <a:ext cx="3000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Droid Serif"/>
                <a:ea typeface="Droid Serif"/>
                <a:cs typeface="Droid Serif"/>
                <a:sym typeface="Droid Serif"/>
              </a:rPr>
              <a:t>“A man can go on stage and be himself, but as a woman I feel that I have to be bigger, lower my voice or be more masculine.</a:t>
            </a:r>
            <a:endParaRPr sz="1600">
              <a:solidFill>
                <a:srgbClr val="FFFFFF"/>
              </a:solidFill>
            </a:endParaRPr>
          </a:p>
        </p:txBody>
      </p:sp>
      <p:sp>
        <p:nvSpPr>
          <p:cNvPr id="486" name="Google Shape;486;p65"/>
          <p:cNvSpPr txBox="1"/>
          <p:nvPr/>
        </p:nvSpPr>
        <p:spPr>
          <a:xfrm>
            <a:off x="5334525" y="2571750"/>
            <a:ext cx="33720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FFFF"/>
                </a:solidFill>
                <a:latin typeface="Cambria"/>
                <a:ea typeface="Cambria"/>
                <a:cs typeface="Cambria"/>
                <a:sym typeface="Cambria"/>
              </a:rPr>
              <a:t> “A lot of the women who are kind of shoved under the rug are those who are more physical and do more masculine things.”</a:t>
            </a:r>
            <a:endParaRPr sz="1700">
              <a:solidFill>
                <a:srgbClr val="FFFFFF"/>
              </a:solidFill>
              <a:latin typeface="Cambria"/>
              <a:ea typeface="Cambria"/>
              <a:cs typeface="Cambria"/>
              <a:sym typeface="Cambria"/>
            </a:endParaRPr>
          </a:p>
        </p:txBody>
      </p:sp>
      <p:sp>
        <p:nvSpPr>
          <p:cNvPr id="487" name="Google Shape;487;p65"/>
          <p:cNvSpPr txBox="1"/>
          <p:nvPr/>
        </p:nvSpPr>
        <p:spPr>
          <a:xfrm>
            <a:off x="829025" y="3627625"/>
            <a:ext cx="5058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Cambria"/>
                <a:ea typeface="Cambria"/>
                <a:cs typeface="Cambria"/>
                <a:sym typeface="Cambria"/>
              </a:rPr>
              <a:t>“It’s easy to give someone a character, but it’s even easier to give them a gender role, and often enough it’s a woman being put into that box,”</a:t>
            </a:r>
            <a:endParaRPr sz="1800">
              <a:solidFill>
                <a:srgbClr val="FFFFFF"/>
              </a:solidFill>
              <a:latin typeface="Cambria"/>
              <a:ea typeface="Cambria"/>
              <a:cs typeface="Cambria"/>
              <a:sym typeface="Cambria"/>
            </a:endParaRPr>
          </a:p>
        </p:txBody>
      </p:sp>
      <p:sp>
        <p:nvSpPr>
          <p:cNvPr id="488" name="Google Shape;488;p65"/>
          <p:cNvSpPr txBox="1"/>
          <p:nvPr/>
        </p:nvSpPr>
        <p:spPr>
          <a:xfrm>
            <a:off x="185925" y="2446075"/>
            <a:ext cx="4573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FFFF"/>
                </a:solidFill>
                <a:latin typeface="Cambria"/>
                <a:ea typeface="Cambria"/>
                <a:cs typeface="Cambria"/>
                <a:sym typeface="Cambria"/>
              </a:rPr>
              <a:t>“It’s not about the gender of the person, but about the person themselves and how they present themselves through the jokes they tell”</a:t>
            </a:r>
            <a:endParaRPr sz="1700">
              <a:solidFill>
                <a:srgbClr val="FFFFFF"/>
              </a:solidFill>
              <a:latin typeface="Cambria"/>
              <a:ea typeface="Cambria"/>
              <a:cs typeface="Cambria"/>
              <a:sym typeface="Cambr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“Superdads” and reversed gender roles discussion</a:t>
            </a:r>
            <a:endParaRPr>
              <a:latin typeface="Cambria"/>
              <a:ea typeface="Cambria"/>
              <a:cs typeface="Cambria"/>
              <a:sym typeface="Cambria"/>
            </a:endParaRPr>
          </a:p>
        </p:txBody>
      </p:sp>
      <p:sp>
        <p:nvSpPr>
          <p:cNvPr id="494" name="Google Shape;494;p6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Cambria"/>
                <a:ea typeface="Cambria"/>
                <a:cs typeface="Cambria"/>
                <a:sym typeface="Cambria"/>
              </a:rPr>
              <a:t>Dads taking on responsibility of caregiver, etc. v. moms already doing the work</a:t>
            </a:r>
            <a:endParaRPr sz="1800">
              <a:solidFill>
                <a:srgbClr val="FFFFFF"/>
              </a:solidFill>
              <a:latin typeface="Cambria"/>
              <a:ea typeface="Cambria"/>
              <a:cs typeface="Cambria"/>
              <a:sym typeface="Cambria"/>
            </a:endParaRPr>
          </a:p>
          <a:p>
            <a:pPr indent="0" lvl="0" marL="457200" rtl="0" algn="l">
              <a:spcBef>
                <a:spcPts val="1200"/>
              </a:spcBef>
              <a:spcAft>
                <a:spcPts val="1200"/>
              </a:spcAft>
              <a:buNone/>
            </a:pPr>
            <a:r>
              <a:rPr lang="en" sz="1800">
                <a:solidFill>
                  <a:srgbClr val="FFFFFF"/>
                </a:solidFill>
                <a:latin typeface="Cambria"/>
                <a:ea typeface="Cambria"/>
                <a:cs typeface="Cambria"/>
                <a:sym typeface="Cambria"/>
              </a:rPr>
              <a:t>Dad being referred to as a superdad in roles where the women are already doing the work. Why not supermoms?</a:t>
            </a:r>
            <a:endParaRPr sz="1800">
              <a:solidFill>
                <a:srgbClr val="FFFFFF"/>
              </a:solidFill>
              <a:latin typeface="Cambria"/>
              <a:ea typeface="Cambria"/>
              <a:cs typeface="Cambria"/>
              <a:sym typeface="Cambria"/>
            </a:endParaRPr>
          </a:p>
        </p:txBody>
      </p:sp>
      <p:pic>
        <p:nvPicPr>
          <p:cNvPr id="495" name="Google Shape;495;p66"/>
          <p:cNvPicPr preferRelativeResize="0"/>
          <p:nvPr/>
        </p:nvPicPr>
        <p:blipFill>
          <a:blip r:embed="rId3">
            <a:alphaModFix/>
          </a:blip>
          <a:stretch>
            <a:fillRect/>
          </a:stretch>
        </p:blipFill>
        <p:spPr>
          <a:xfrm>
            <a:off x="5990650" y="1416025"/>
            <a:ext cx="1733550" cy="2628900"/>
          </a:xfrm>
          <a:prstGeom prst="rect">
            <a:avLst/>
          </a:prstGeom>
          <a:noFill/>
          <a:ln>
            <a:noFill/>
          </a:ln>
        </p:spPr>
      </p:pic>
      <p:sp>
        <p:nvSpPr>
          <p:cNvPr id="496" name="Google Shape;496;p66"/>
          <p:cNvSpPr txBox="1"/>
          <p:nvPr/>
        </p:nvSpPr>
        <p:spPr>
          <a:xfrm>
            <a:off x="5832300" y="430332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Image from: </a:t>
            </a:r>
            <a:r>
              <a:rPr lang="en" sz="1200">
                <a:solidFill>
                  <a:srgbClr val="FFFFFF"/>
                </a:solidFill>
                <a:latin typeface="Cambria"/>
                <a:ea typeface="Cambria"/>
                <a:cs typeface="Cambria"/>
                <a:sym typeface="Cambria"/>
              </a:rPr>
              <a:t>https://www.facebook.com/Epicwinbydad</a:t>
            </a:r>
            <a:endParaRPr sz="1200">
              <a:solidFill>
                <a:srgbClr val="FFFFFF"/>
              </a:solidFill>
              <a:latin typeface="Cambria"/>
              <a:ea typeface="Cambria"/>
              <a:cs typeface="Cambria"/>
              <a:sym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7"/>
          <p:cNvSpPr txBox="1"/>
          <p:nvPr>
            <p:ph type="title"/>
          </p:nvPr>
        </p:nvSpPr>
        <p:spPr>
          <a:xfrm>
            <a:off x="311700" y="246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What is the hierarchy to determine the gender norms?</a:t>
            </a:r>
            <a:endParaRPr>
              <a:latin typeface="Cambria"/>
              <a:ea typeface="Cambria"/>
              <a:cs typeface="Cambria"/>
              <a:sym typeface="Cambria"/>
            </a:endParaRPr>
          </a:p>
        </p:txBody>
      </p:sp>
      <p:sp>
        <p:nvSpPr>
          <p:cNvPr id="502" name="Google Shape;502;p67"/>
          <p:cNvSpPr txBox="1"/>
          <p:nvPr>
            <p:ph idx="1" type="body"/>
          </p:nvPr>
        </p:nvSpPr>
        <p:spPr>
          <a:xfrm>
            <a:off x="769500" y="1834300"/>
            <a:ext cx="8374500" cy="2313000"/>
          </a:xfrm>
          <a:prstGeom prst="rect">
            <a:avLst/>
          </a:prstGeom>
        </p:spPr>
        <p:txBody>
          <a:bodyPr anchorCtr="0" anchor="t" bIns="91425" lIns="91425" spcFirstLastPara="1" rIns="91425" wrap="square" tIns="91425">
            <a:normAutofit lnSpcReduction="10000"/>
          </a:bodyPr>
          <a:lstStyle/>
          <a:p>
            <a:pPr indent="0" lvl="0" marL="0" rtl="0" algn="l">
              <a:lnSpc>
                <a:spcPct val="90000"/>
              </a:lnSpc>
              <a:spcBef>
                <a:spcPts val="500"/>
              </a:spcBef>
              <a:spcAft>
                <a:spcPts val="0"/>
              </a:spcAft>
              <a:buClr>
                <a:schemeClr val="dk1"/>
              </a:buClr>
              <a:buSzPts val="1100"/>
              <a:buFont typeface="Arial"/>
              <a:buNone/>
            </a:pPr>
            <a:r>
              <a:rPr lang="en" sz="2000">
                <a:solidFill>
                  <a:schemeClr val="dk1"/>
                </a:solidFill>
                <a:latin typeface="Cambria"/>
                <a:ea typeface="Cambria"/>
                <a:cs typeface="Cambria"/>
                <a:sym typeface="Cambria"/>
              </a:rPr>
              <a:t>Gender can be seen as a way of categorizing, ordering, and symbolizing to create power imbalances:</a:t>
            </a:r>
            <a:endParaRPr sz="2000">
              <a:solidFill>
                <a:schemeClr val="dk1"/>
              </a:solidFill>
              <a:latin typeface="Cambria"/>
              <a:ea typeface="Cambria"/>
              <a:cs typeface="Cambria"/>
              <a:sym typeface="Cambria"/>
            </a:endParaRPr>
          </a:p>
          <a:p>
            <a:pPr indent="0" lvl="0" marL="457200" rtl="0" algn="l">
              <a:lnSpc>
                <a:spcPct val="90000"/>
              </a:lnSpc>
              <a:spcBef>
                <a:spcPts val="500"/>
              </a:spcBef>
              <a:spcAft>
                <a:spcPts val="0"/>
              </a:spcAft>
              <a:buClr>
                <a:schemeClr val="dk1"/>
              </a:buClr>
              <a:buSzPts val="1100"/>
              <a:buFont typeface="Arial"/>
              <a:buNone/>
            </a:pPr>
            <a:r>
              <a:rPr lang="en" sz="2000">
                <a:solidFill>
                  <a:schemeClr val="dk1"/>
                </a:solidFill>
                <a:latin typeface="Cambria"/>
                <a:ea typeface="Cambria"/>
                <a:cs typeface="Cambria"/>
                <a:sym typeface="Cambria"/>
              </a:rPr>
              <a:t>-hierarchically structuring relationships among different categories of people</a:t>
            </a:r>
            <a:endParaRPr sz="2000">
              <a:solidFill>
                <a:schemeClr val="dk1"/>
              </a:solidFill>
              <a:latin typeface="Cambria"/>
              <a:ea typeface="Cambria"/>
              <a:cs typeface="Cambria"/>
              <a:sym typeface="Cambria"/>
            </a:endParaRPr>
          </a:p>
          <a:p>
            <a:pPr indent="0" lvl="0" marL="457200" rtl="0" algn="l">
              <a:lnSpc>
                <a:spcPct val="90000"/>
              </a:lnSpc>
              <a:spcBef>
                <a:spcPts val="500"/>
              </a:spcBef>
              <a:spcAft>
                <a:spcPts val="0"/>
              </a:spcAft>
              <a:buClr>
                <a:schemeClr val="dk1"/>
              </a:buClr>
              <a:buSzPts val="1100"/>
              <a:buFont typeface="Arial"/>
              <a:buNone/>
            </a:pPr>
            <a:r>
              <a:rPr lang="en" sz="2000">
                <a:solidFill>
                  <a:schemeClr val="dk1"/>
                </a:solidFill>
                <a:latin typeface="Cambria"/>
                <a:ea typeface="Cambria"/>
                <a:cs typeface="Cambria"/>
                <a:sym typeface="Cambria"/>
              </a:rPr>
              <a:t>-different human activities symbolically associated with masculinity or </a:t>
            </a:r>
            <a:r>
              <a:rPr lang="en" sz="2000">
                <a:solidFill>
                  <a:schemeClr val="dk1"/>
                </a:solidFill>
                <a:latin typeface="Cambria"/>
                <a:ea typeface="Cambria"/>
                <a:cs typeface="Cambria"/>
                <a:sym typeface="Cambria"/>
              </a:rPr>
              <a:t>femininity</a:t>
            </a:r>
            <a:r>
              <a:rPr lang="en" sz="2000">
                <a:solidFill>
                  <a:schemeClr val="dk1"/>
                </a:solidFill>
                <a:latin typeface="Cambria"/>
                <a:ea typeface="Cambria"/>
                <a:cs typeface="Cambria"/>
                <a:sym typeface="Cambria"/>
              </a:rPr>
              <a:t> (3)</a:t>
            </a:r>
            <a:endParaRPr sz="20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t/>
            </a:r>
            <a:endParaRPr sz="2100">
              <a:solidFill>
                <a:schemeClr val="dk1"/>
              </a:solidFill>
              <a:latin typeface="Cambria"/>
              <a:ea typeface="Cambria"/>
              <a:cs typeface="Cambria"/>
              <a:sym typeface="Cambria"/>
            </a:endParaRPr>
          </a:p>
        </p:txBody>
      </p:sp>
      <p:sp>
        <p:nvSpPr>
          <p:cNvPr id="503" name="Google Shape;503;p67"/>
          <p:cNvSpPr txBox="1"/>
          <p:nvPr/>
        </p:nvSpPr>
        <p:spPr>
          <a:xfrm>
            <a:off x="421400" y="1049375"/>
            <a:ext cx="7854000" cy="831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100">
                <a:solidFill>
                  <a:schemeClr val="dk1"/>
                </a:solidFill>
                <a:latin typeface="Cambria"/>
                <a:ea typeface="Cambria"/>
                <a:cs typeface="Cambria"/>
                <a:sym typeface="Cambria"/>
              </a:rPr>
              <a:t>Gender is not simply a set of ideas about male and female people and their relations to each other</a:t>
            </a:r>
            <a:endParaRPr/>
          </a:p>
        </p:txBody>
      </p:sp>
      <p:sp>
        <p:nvSpPr>
          <p:cNvPr id="504" name="Google Shape;504;p67"/>
          <p:cNvSpPr txBox="1"/>
          <p:nvPr/>
        </p:nvSpPr>
        <p:spPr>
          <a:xfrm>
            <a:off x="2158400" y="4048150"/>
            <a:ext cx="6591600" cy="802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500"/>
              </a:spcBef>
              <a:spcAft>
                <a:spcPts val="0"/>
              </a:spcAft>
              <a:buNone/>
            </a:pPr>
            <a:r>
              <a:rPr lang="en" sz="1800">
                <a:solidFill>
                  <a:srgbClr val="FFFFFF"/>
                </a:solidFill>
                <a:latin typeface="Cambria"/>
                <a:ea typeface="Cambria"/>
                <a:cs typeface="Cambria"/>
                <a:sym typeface="Cambria"/>
              </a:rPr>
              <a:t>For further information, explore:</a:t>
            </a:r>
            <a:endParaRPr sz="1800">
              <a:solidFill>
                <a:srgbClr val="FFFFFF"/>
              </a:solidFill>
              <a:latin typeface="Cambria"/>
              <a:ea typeface="Cambria"/>
              <a:cs typeface="Cambria"/>
              <a:sym typeface="Cambria"/>
            </a:endParaRPr>
          </a:p>
          <a:p>
            <a:pPr indent="0" lvl="0" marL="0" rtl="0" algn="l">
              <a:lnSpc>
                <a:spcPct val="90000"/>
              </a:lnSpc>
              <a:spcBef>
                <a:spcPts val="500"/>
              </a:spcBef>
              <a:spcAft>
                <a:spcPts val="0"/>
              </a:spcAft>
              <a:buNone/>
            </a:pPr>
            <a:r>
              <a:rPr lang="en" sz="1800" u="sng">
                <a:solidFill>
                  <a:srgbClr val="FFFFFF"/>
                </a:solidFill>
                <a:latin typeface="Cambria"/>
                <a:ea typeface="Cambria"/>
                <a:cs typeface="Cambria"/>
                <a:sym typeface="Cambria"/>
                <a:hlinkClick r:id="rId3">
                  <a:extLst>
                    <a:ext uri="{A12FA001-AC4F-418D-AE19-62706E023703}">
                      <ahyp:hlinkClr val="tx"/>
                    </a:ext>
                  </a:extLst>
                </a:hlinkClick>
              </a:rPr>
              <a:t>https://literariness.org/2017/11/02/gender-order/</a:t>
            </a:r>
            <a:endParaRPr sz="1800">
              <a:solidFill>
                <a:srgbClr val="FFFFFF"/>
              </a:solidFill>
              <a:latin typeface="Cambria"/>
              <a:ea typeface="Cambria"/>
              <a:cs typeface="Cambria"/>
              <a:sym typeface="Cambria"/>
            </a:endParaRPr>
          </a:p>
        </p:txBody>
      </p:sp>
      <p:sp>
        <p:nvSpPr>
          <p:cNvPr id="505" name="Google Shape;505;p67"/>
          <p:cNvSpPr/>
          <p:nvPr/>
        </p:nvSpPr>
        <p:spPr>
          <a:xfrm>
            <a:off x="123800" y="1251800"/>
            <a:ext cx="297600" cy="2829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7"/>
          <p:cNvSpPr/>
          <p:nvPr/>
        </p:nvSpPr>
        <p:spPr>
          <a:xfrm>
            <a:off x="471900" y="2110625"/>
            <a:ext cx="297600" cy="2829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7"/>
          <p:cNvSpPr/>
          <p:nvPr/>
        </p:nvSpPr>
        <p:spPr>
          <a:xfrm>
            <a:off x="1860800" y="4270850"/>
            <a:ext cx="297600" cy="2829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8"/>
          <p:cNvSpPr txBox="1"/>
          <p:nvPr>
            <p:ph type="title"/>
          </p:nvPr>
        </p:nvSpPr>
        <p:spPr>
          <a:xfrm>
            <a:off x="311700" y="122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What is the hierarchy to determine the gender norms?</a:t>
            </a:r>
            <a:endParaRPr>
              <a:latin typeface="Cambria"/>
              <a:ea typeface="Cambria"/>
              <a:cs typeface="Cambria"/>
              <a:sym typeface="Cambria"/>
            </a:endParaRPr>
          </a:p>
        </p:txBody>
      </p:sp>
      <p:sp>
        <p:nvSpPr>
          <p:cNvPr id="513" name="Google Shape;513;p68"/>
          <p:cNvSpPr txBox="1"/>
          <p:nvPr>
            <p:ph idx="1" type="body"/>
          </p:nvPr>
        </p:nvSpPr>
        <p:spPr>
          <a:xfrm>
            <a:off x="311700" y="695475"/>
            <a:ext cx="85206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000"/>
              </a:spcBef>
              <a:spcAft>
                <a:spcPts val="0"/>
              </a:spcAft>
              <a:buNone/>
            </a:pPr>
            <a:r>
              <a:rPr lang="en" sz="2100">
                <a:solidFill>
                  <a:schemeClr val="dk1"/>
                </a:solidFill>
                <a:latin typeface="Cambria"/>
                <a:ea typeface="Cambria"/>
                <a:cs typeface="Cambria"/>
                <a:sym typeface="Cambria"/>
              </a:rPr>
              <a:t>-Gender differences are integral to the culture of domination (3)</a:t>
            </a:r>
            <a:endParaRPr sz="2100">
              <a:solidFill>
                <a:schemeClr val="dk1"/>
              </a:solidFill>
              <a:latin typeface="Cambria"/>
              <a:ea typeface="Cambria"/>
              <a:cs typeface="Cambria"/>
              <a:sym typeface="Cambria"/>
            </a:endParaRPr>
          </a:p>
          <a:p>
            <a:pPr indent="0" lvl="0" marL="457200" rtl="0" algn="l">
              <a:lnSpc>
                <a:spcPct val="90000"/>
              </a:lnSpc>
              <a:spcBef>
                <a:spcPts val="500"/>
              </a:spcBef>
              <a:spcAft>
                <a:spcPts val="0"/>
              </a:spcAft>
              <a:buNone/>
            </a:pPr>
            <a:r>
              <a:rPr lang="en" sz="2100">
                <a:solidFill>
                  <a:schemeClr val="dk1"/>
                </a:solidFill>
                <a:latin typeface="Cambria"/>
                <a:ea typeface="Cambria"/>
                <a:cs typeface="Cambria"/>
                <a:sym typeface="Cambria"/>
              </a:rPr>
              <a:t>-Masculinity is constructed as powerful, aggressive, controlling (3)</a:t>
            </a:r>
            <a:endParaRPr sz="2100">
              <a:solidFill>
                <a:schemeClr val="dk1"/>
              </a:solidFill>
              <a:latin typeface="Cambria"/>
              <a:ea typeface="Cambria"/>
              <a:cs typeface="Cambria"/>
              <a:sym typeface="Cambria"/>
            </a:endParaRPr>
          </a:p>
          <a:p>
            <a:pPr indent="0" lvl="0" marL="457200" rtl="0" algn="l">
              <a:lnSpc>
                <a:spcPct val="90000"/>
              </a:lnSpc>
              <a:spcBef>
                <a:spcPts val="500"/>
              </a:spcBef>
              <a:spcAft>
                <a:spcPts val="0"/>
              </a:spcAft>
              <a:buNone/>
            </a:pPr>
            <a:r>
              <a:rPr lang="en" sz="2100">
                <a:solidFill>
                  <a:schemeClr val="dk1"/>
                </a:solidFill>
                <a:latin typeface="Cambria"/>
                <a:ea typeface="Cambria"/>
                <a:cs typeface="Cambria"/>
                <a:sym typeface="Cambria"/>
              </a:rPr>
              <a:t>-</a:t>
            </a:r>
            <a:r>
              <a:rPr lang="en" sz="2100">
                <a:solidFill>
                  <a:schemeClr val="dk1"/>
                </a:solidFill>
                <a:latin typeface="Cambria"/>
                <a:ea typeface="Cambria"/>
                <a:cs typeface="Cambria"/>
                <a:sym typeface="Cambria"/>
              </a:rPr>
              <a:t>Femininity</a:t>
            </a:r>
            <a:r>
              <a:rPr lang="en" sz="2100">
                <a:solidFill>
                  <a:schemeClr val="dk1"/>
                </a:solidFill>
                <a:latin typeface="Cambria"/>
                <a:ea typeface="Cambria"/>
                <a:cs typeface="Cambria"/>
                <a:sym typeface="Cambria"/>
              </a:rPr>
              <a:t> as inferior, weak, submissive, serving or more positively nurturing (3)</a:t>
            </a:r>
            <a:endParaRPr sz="2100">
              <a:solidFill>
                <a:schemeClr val="dk1"/>
              </a:solidFill>
              <a:latin typeface="Cambria"/>
              <a:ea typeface="Cambria"/>
              <a:cs typeface="Cambria"/>
              <a:sym typeface="Cambria"/>
            </a:endParaRPr>
          </a:p>
          <a:p>
            <a:pPr indent="0" lvl="0" marL="457200" rtl="0" algn="l">
              <a:lnSpc>
                <a:spcPct val="90000"/>
              </a:lnSpc>
              <a:spcBef>
                <a:spcPts val="500"/>
              </a:spcBef>
              <a:spcAft>
                <a:spcPts val="0"/>
              </a:spcAft>
              <a:buNone/>
            </a:pPr>
            <a:r>
              <a:t/>
            </a:r>
            <a:endParaRPr sz="2000">
              <a:solidFill>
                <a:schemeClr val="dk1"/>
              </a:solidFill>
              <a:latin typeface="Cambria"/>
              <a:ea typeface="Cambria"/>
              <a:cs typeface="Cambria"/>
              <a:sym typeface="Cambria"/>
            </a:endParaRPr>
          </a:p>
        </p:txBody>
      </p:sp>
      <p:pic>
        <p:nvPicPr>
          <p:cNvPr id="514" name="Google Shape;514;p68"/>
          <p:cNvPicPr preferRelativeResize="0"/>
          <p:nvPr/>
        </p:nvPicPr>
        <p:blipFill>
          <a:blip r:embed="rId3">
            <a:alphaModFix/>
          </a:blip>
          <a:stretch>
            <a:fillRect/>
          </a:stretch>
        </p:blipFill>
        <p:spPr>
          <a:xfrm>
            <a:off x="2603425" y="2239813"/>
            <a:ext cx="5660350" cy="2637212"/>
          </a:xfrm>
          <a:prstGeom prst="rect">
            <a:avLst/>
          </a:prstGeom>
          <a:noFill/>
          <a:ln>
            <a:noFill/>
          </a:ln>
        </p:spPr>
      </p:pic>
      <p:sp>
        <p:nvSpPr>
          <p:cNvPr id="515" name="Google Shape;515;p68"/>
          <p:cNvSpPr txBox="1"/>
          <p:nvPr/>
        </p:nvSpPr>
        <p:spPr>
          <a:xfrm>
            <a:off x="119800" y="4300275"/>
            <a:ext cx="2286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Cambria"/>
                <a:ea typeface="Cambria"/>
                <a:cs typeface="Cambria"/>
                <a:sym typeface="Cambria"/>
              </a:rPr>
              <a:t>Visual from: </a:t>
            </a:r>
            <a:r>
              <a:rPr lang="en" sz="1100">
                <a:solidFill>
                  <a:schemeClr val="dk1"/>
                </a:solidFill>
                <a:latin typeface="Cambria"/>
                <a:ea typeface="Cambria"/>
                <a:cs typeface="Cambria"/>
                <a:sym typeface="Cambria"/>
              </a:rPr>
              <a:t>https://www.wikiwand.com/en/Hegemonic_masculinity</a:t>
            </a:r>
            <a:endParaRPr sz="1100">
              <a:solidFill>
                <a:schemeClr val="dk1"/>
              </a:solidFill>
              <a:latin typeface="Cambria"/>
              <a:ea typeface="Cambria"/>
              <a:cs typeface="Cambria"/>
              <a:sym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9"/>
          <p:cNvSpPr txBox="1"/>
          <p:nvPr>
            <p:ph type="title"/>
          </p:nvPr>
        </p:nvSpPr>
        <p:spPr>
          <a:xfrm>
            <a:off x="311700" y="147250"/>
            <a:ext cx="8520600" cy="968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Cultural Framing of Western Values and the Women as “Needing Saving”</a:t>
            </a:r>
            <a:endParaRPr>
              <a:latin typeface="Cambria"/>
              <a:ea typeface="Cambria"/>
              <a:cs typeface="Cambria"/>
              <a:sym typeface="Cambria"/>
            </a:endParaRPr>
          </a:p>
        </p:txBody>
      </p:sp>
      <p:sp>
        <p:nvSpPr>
          <p:cNvPr id="521" name="Google Shape;521;p69"/>
          <p:cNvSpPr txBox="1"/>
          <p:nvPr/>
        </p:nvSpPr>
        <p:spPr>
          <a:xfrm>
            <a:off x="373675" y="3550675"/>
            <a:ext cx="85206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Clr>
                <a:schemeClr val="dk1"/>
              </a:buClr>
              <a:buSzPts val="1100"/>
              <a:buFont typeface="Arial"/>
              <a:buNone/>
            </a:pPr>
            <a:r>
              <a:rPr i="1" lang="en">
                <a:solidFill>
                  <a:schemeClr val="dk1"/>
                </a:solidFill>
                <a:latin typeface="Cambria"/>
                <a:ea typeface="Cambria"/>
                <a:cs typeface="Cambria"/>
                <a:sym typeface="Cambria"/>
              </a:rPr>
              <a:t>“Women are not special beings that need to be shielded. Protecting women, especially in a patronizing and infantilizing way, distracts us from recognizing that women are human beings deserving of respect just like everyone else”</a:t>
            </a:r>
            <a:endParaRPr>
              <a:latin typeface="Cambria"/>
              <a:ea typeface="Cambria"/>
              <a:cs typeface="Cambria"/>
              <a:sym typeface="Cambria"/>
            </a:endParaRPr>
          </a:p>
        </p:txBody>
      </p:sp>
      <p:sp>
        <p:nvSpPr>
          <p:cNvPr id="522" name="Google Shape;522;p69"/>
          <p:cNvSpPr txBox="1"/>
          <p:nvPr/>
        </p:nvSpPr>
        <p:spPr>
          <a:xfrm>
            <a:off x="1645800" y="2466075"/>
            <a:ext cx="74982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ambria"/>
                <a:ea typeface="Cambria"/>
                <a:cs typeface="Cambria"/>
                <a:sym typeface="Cambria"/>
              </a:rPr>
              <a:t>There is a space for respecting difference that does not dissolve into cultural relativism, and challenges anthropology, feminism, and other disciplines to focus on social justice instead of obsessing about veils.</a:t>
            </a:r>
            <a:endParaRPr sz="1700">
              <a:latin typeface="Cambria"/>
              <a:ea typeface="Cambria"/>
              <a:cs typeface="Cambria"/>
              <a:sym typeface="Cambria"/>
            </a:endParaRPr>
          </a:p>
        </p:txBody>
      </p:sp>
      <p:sp>
        <p:nvSpPr>
          <p:cNvPr id="523" name="Google Shape;523;p69"/>
          <p:cNvSpPr txBox="1"/>
          <p:nvPr/>
        </p:nvSpPr>
        <p:spPr>
          <a:xfrm>
            <a:off x="639825" y="1417875"/>
            <a:ext cx="68415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Clr>
                <a:schemeClr val="dk1"/>
              </a:buClr>
              <a:buSzPts val="1100"/>
              <a:buFont typeface="Arial"/>
              <a:buNone/>
            </a:pPr>
            <a:r>
              <a:rPr lang="en" sz="1700">
                <a:solidFill>
                  <a:schemeClr val="dk1"/>
                </a:solidFill>
                <a:latin typeface="Cambria"/>
                <a:ea typeface="Cambria"/>
                <a:cs typeface="Cambria"/>
                <a:sym typeface="Cambria"/>
              </a:rPr>
              <a:t>This assumes the superiority of certain Western values and ignores the complex social and historical events and political decisions that created the power systems we see today.</a:t>
            </a:r>
            <a:endParaRPr sz="1700">
              <a:latin typeface="Cambria"/>
              <a:ea typeface="Cambria"/>
              <a:cs typeface="Cambria"/>
              <a:sym typeface="Cambria"/>
            </a:endParaRPr>
          </a:p>
        </p:txBody>
      </p:sp>
      <p:sp>
        <p:nvSpPr>
          <p:cNvPr id="524" name="Google Shape;524;p69"/>
          <p:cNvSpPr txBox="1"/>
          <p:nvPr/>
        </p:nvSpPr>
        <p:spPr>
          <a:xfrm>
            <a:off x="5009100" y="4446475"/>
            <a:ext cx="4134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Content from: </a:t>
            </a:r>
            <a:r>
              <a:rPr lang="en" sz="1000">
                <a:solidFill>
                  <a:srgbClr val="FFFFFF"/>
                </a:solidFill>
                <a:latin typeface="Cambria"/>
                <a:ea typeface="Cambria"/>
                <a:cs typeface="Cambria"/>
                <a:sym typeface="Cambria"/>
              </a:rPr>
              <a:t>https://www.rappler.com/voices/ispeak/opinion-women-more-than-victims-needing-personal-protection</a:t>
            </a:r>
            <a:endParaRPr sz="1000">
              <a:solidFill>
                <a:srgbClr val="FFFFFF"/>
              </a:solidFill>
              <a:latin typeface="Cambria"/>
              <a:ea typeface="Cambria"/>
              <a:cs typeface="Cambria"/>
              <a:sym typeface="Cambri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0"/>
          <p:cNvSpPr txBox="1"/>
          <p:nvPr>
            <p:ph type="title"/>
          </p:nvPr>
        </p:nvSpPr>
        <p:spPr>
          <a:xfrm>
            <a:off x="311700" y="220000"/>
            <a:ext cx="8520600" cy="100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lang="en">
                <a:latin typeface="Cambria"/>
                <a:ea typeface="Cambria"/>
                <a:cs typeface="Cambria"/>
                <a:sym typeface="Cambria"/>
              </a:rPr>
              <a:t>Cultural Framing of Western Values and the Women as “Needing Saving”</a:t>
            </a:r>
            <a:endParaRPr>
              <a:latin typeface="Cambria"/>
              <a:ea typeface="Cambria"/>
              <a:cs typeface="Cambria"/>
              <a:sym typeface="Cambria"/>
            </a:endParaRPr>
          </a:p>
          <a:p>
            <a:pPr indent="0" lvl="0" marL="0" rtl="0" algn="l">
              <a:spcBef>
                <a:spcPts val="0"/>
              </a:spcBef>
              <a:spcAft>
                <a:spcPts val="0"/>
              </a:spcAft>
              <a:buNone/>
            </a:pPr>
            <a:r>
              <a:t/>
            </a:r>
            <a:endParaRPr/>
          </a:p>
        </p:txBody>
      </p:sp>
      <p:sp>
        <p:nvSpPr>
          <p:cNvPr id="530" name="Google Shape;530;p70"/>
          <p:cNvSpPr txBox="1"/>
          <p:nvPr>
            <p:ph idx="1" type="body"/>
          </p:nvPr>
        </p:nvSpPr>
        <p:spPr>
          <a:xfrm>
            <a:off x="148725" y="1221700"/>
            <a:ext cx="8995200" cy="33471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lang="en" sz="1600">
                <a:solidFill>
                  <a:srgbClr val="FFFFFF"/>
                </a:solidFill>
                <a:latin typeface="Cambria"/>
                <a:ea typeface="Cambria"/>
                <a:cs typeface="Cambria"/>
                <a:sym typeface="Cambria"/>
              </a:rPr>
              <a:t>Cooperation more than Protection</a:t>
            </a:r>
            <a:r>
              <a:rPr lang="en" sz="1600">
                <a:solidFill>
                  <a:srgbClr val="FFFFFF"/>
                </a:solidFill>
                <a:latin typeface="Cambria"/>
                <a:ea typeface="Cambria"/>
                <a:cs typeface="Cambria"/>
                <a:sym typeface="Cambria"/>
              </a:rPr>
              <a:t> - Women do not need protection per se, but cooperation to smash the system that has forced them into a box labeled “</a:t>
            </a:r>
            <a:r>
              <a:rPr i="1" lang="en" sz="1600">
                <a:solidFill>
                  <a:srgbClr val="FFFFFF"/>
                </a:solidFill>
                <a:latin typeface="Cambria"/>
                <a:ea typeface="Cambria"/>
                <a:cs typeface="Cambria"/>
                <a:sym typeface="Cambria"/>
              </a:rPr>
              <a:t>vulnerable</a:t>
            </a:r>
            <a:r>
              <a:rPr lang="en" sz="1600">
                <a:solidFill>
                  <a:srgbClr val="FFFFFF"/>
                </a:solidFill>
                <a:latin typeface="Cambria"/>
                <a:ea typeface="Cambria"/>
                <a:cs typeface="Cambria"/>
                <a:sym typeface="Cambria"/>
              </a:rPr>
              <a:t>”. Demanding justice and making perpetrators of sexual violence accountable need collective efforts. For this reason, allies are needed more than defenders.</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President </a:t>
            </a:r>
            <a:r>
              <a:rPr lang="en" sz="1600">
                <a:solidFill>
                  <a:srgbClr val="FFFFFF"/>
                </a:solidFill>
                <a:uFill>
                  <a:noFill/>
                </a:uFill>
                <a:latin typeface="Cambria"/>
                <a:ea typeface="Cambria"/>
                <a:cs typeface="Cambria"/>
                <a:sym typeface="Cambria"/>
                <a:hlinkClick r:id="rId3">
                  <a:extLst>
                    <a:ext uri="{A12FA001-AC4F-418D-AE19-62706E023703}">
                      <ahyp:hlinkClr val="tx"/>
                    </a:ext>
                  </a:extLst>
                </a:hlinkClick>
              </a:rPr>
              <a:t>of the Philippines</a:t>
            </a:r>
            <a:r>
              <a:rPr lang="en" sz="1600">
                <a:solidFill>
                  <a:srgbClr val="FFFFFF"/>
                </a:solidFill>
                <a:latin typeface="Cambria"/>
                <a:ea typeface="Cambria"/>
                <a:cs typeface="Cambria"/>
                <a:sym typeface="Cambria"/>
              </a:rPr>
              <a:t>, Rodrigo Roa</a:t>
            </a:r>
            <a:r>
              <a:rPr lang="en" sz="1600">
                <a:solidFill>
                  <a:srgbClr val="FFFFFF"/>
                </a:solidFill>
                <a:latin typeface="Cambria"/>
                <a:ea typeface="Cambria"/>
                <a:cs typeface="Cambria"/>
                <a:sym typeface="Cambria"/>
              </a:rPr>
              <a:t> Duterte, called his daughter a </a:t>
            </a:r>
            <a:r>
              <a:rPr lang="en" sz="1600">
                <a:solidFill>
                  <a:srgbClr val="FFFFFF"/>
                </a:solidFill>
                <a:uFill>
                  <a:noFill/>
                </a:uFill>
                <a:latin typeface="Cambria"/>
                <a:ea typeface="Cambria"/>
                <a:cs typeface="Cambria"/>
                <a:sym typeface="Cambria"/>
                <a:hlinkClick r:id="rId4">
                  <a:extLst>
                    <a:ext uri="{A12FA001-AC4F-418D-AE19-62706E023703}">
                      <ahyp:hlinkClr val="tx"/>
                    </a:ext>
                  </a:extLst>
                </a:hlinkClick>
              </a:rPr>
              <a:t>drama queen for coming out as a rape survivor</a:t>
            </a:r>
            <a:r>
              <a:rPr lang="en" sz="1600">
                <a:solidFill>
                  <a:srgbClr val="FFFFFF"/>
                </a:solidFill>
                <a:latin typeface="Cambria"/>
                <a:ea typeface="Cambria"/>
                <a:cs typeface="Cambria"/>
                <a:sym typeface="Cambria"/>
              </a:rPr>
              <a:t> -  </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Investigate the news article here: </a:t>
            </a:r>
            <a:r>
              <a:rPr lang="en" sz="1600" u="sng">
                <a:solidFill>
                  <a:srgbClr val="FFFFFF"/>
                </a:solidFill>
                <a:latin typeface="Cambria"/>
                <a:ea typeface="Cambria"/>
                <a:cs typeface="Cambria"/>
                <a:sym typeface="Cambria"/>
                <a:hlinkClick r:id="rId5">
                  <a:extLst>
                    <a:ext uri="{A12FA001-AC4F-418D-AE19-62706E023703}">
                      <ahyp:hlinkClr val="tx"/>
                    </a:ext>
                  </a:extLst>
                </a:hlinkClick>
              </a:rPr>
              <a:t>https://newsinfo.inquirer.net/780443/duterte-calls-daughter-drama-queen</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t/>
            </a:r>
            <a:endParaRPr sz="1600">
              <a:solidFill>
                <a:srgbClr val="FFFFFF"/>
              </a:solidFill>
              <a:latin typeface="Cambria"/>
              <a:ea typeface="Cambria"/>
              <a:cs typeface="Cambria"/>
              <a:sym typeface="Cambria"/>
            </a:endParaRPr>
          </a:p>
          <a:p>
            <a:pPr indent="0" lvl="0" marL="0" rtl="0" algn="l">
              <a:spcBef>
                <a:spcPts val="0"/>
              </a:spcBef>
              <a:spcAft>
                <a:spcPts val="1200"/>
              </a:spcAft>
              <a:buClr>
                <a:schemeClr val="dk1"/>
              </a:buClr>
              <a:buSzPts val="1100"/>
              <a:buFont typeface="Arial"/>
              <a:buNone/>
            </a:pPr>
            <a:r>
              <a:rPr lang="en" sz="1600">
                <a:solidFill>
                  <a:srgbClr val="FFFFFF"/>
                </a:solidFill>
                <a:latin typeface="Cambria"/>
                <a:ea typeface="Cambria"/>
                <a:cs typeface="Cambria"/>
                <a:sym typeface="Cambria"/>
              </a:rPr>
              <a:t>Women are more than victims needing personal protection. They are victimized human beings needing cooperation to change the system that makes them vulnerable and lets their </a:t>
            </a:r>
            <a:r>
              <a:rPr i="1" lang="en" sz="1600">
                <a:solidFill>
                  <a:srgbClr val="FFFFFF"/>
                </a:solidFill>
                <a:latin typeface="Cambria"/>
                <a:ea typeface="Cambria"/>
                <a:cs typeface="Cambria"/>
                <a:sym typeface="Cambria"/>
              </a:rPr>
              <a:t>abusers</a:t>
            </a:r>
            <a:r>
              <a:rPr lang="en" sz="1600">
                <a:solidFill>
                  <a:srgbClr val="FFFFFF"/>
                </a:solidFill>
                <a:latin typeface="Cambria"/>
                <a:ea typeface="Cambria"/>
                <a:cs typeface="Cambria"/>
                <a:sym typeface="Cambria"/>
              </a:rPr>
              <a:t> off the hook. </a:t>
            </a:r>
            <a:endParaRPr>
              <a:solidFill>
                <a:srgbClr val="FFFFFF"/>
              </a:solidFill>
            </a:endParaRPr>
          </a:p>
        </p:txBody>
      </p:sp>
      <p:sp>
        <p:nvSpPr>
          <p:cNvPr id="531" name="Google Shape;531;p70"/>
          <p:cNvSpPr txBox="1"/>
          <p:nvPr/>
        </p:nvSpPr>
        <p:spPr>
          <a:xfrm>
            <a:off x="5246700" y="4451500"/>
            <a:ext cx="3897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Cambria"/>
                <a:ea typeface="Cambria"/>
                <a:cs typeface="Cambria"/>
                <a:sym typeface="Cambria"/>
              </a:rPr>
              <a:t>Content from: https://www.rappler.com/voices/ispeak/opinion-women-more-than-victims-needing-personal-protection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1"/>
          <p:cNvSpPr txBox="1"/>
          <p:nvPr>
            <p:ph type="title"/>
          </p:nvPr>
        </p:nvSpPr>
        <p:spPr>
          <a:xfrm>
            <a:off x="311700" y="135175"/>
            <a:ext cx="6158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4000"/>
              <a:buFont typeface="Arial"/>
              <a:buNone/>
            </a:pPr>
            <a:r>
              <a:rPr lang="en" sz="2500">
                <a:latin typeface="Cambria"/>
                <a:ea typeface="Cambria"/>
                <a:cs typeface="Cambria"/>
                <a:sym typeface="Cambria"/>
              </a:rPr>
              <a:t>Sexism involved with Western Stereotypes</a:t>
            </a:r>
            <a:endParaRPr sz="2500">
              <a:latin typeface="Cambria"/>
              <a:ea typeface="Cambria"/>
              <a:cs typeface="Cambria"/>
              <a:sym typeface="Cambria"/>
            </a:endParaRPr>
          </a:p>
          <a:p>
            <a:pPr indent="0" lvl="0" marL="0" rtl="0" algn="l">
              <a:spcBef>
                <a:spcPts val="0"/>
              </a:spcBef>
              <a:spcAft>
                <a:spcPts val="0"/>
              </a:spcAft>
              <a:buNone/>
            </a:pPr>
            <a:r>
              <a:t/>
            </a:r>
            <a:endParaRPr/>
          </a:p>
        </p:txBody>
      </p:sp>
      <p:sp>
        <p:nvSpPr>
          <p:cNvPr id="537" name="Google Shape;537;p71"/>
          <p:cNvSpPr txBox="1"/>
          <p:nvPr>
            <p:ph idx="1" type="body"/>
          </p:nvPr>
        </p:nvSpPr>
        <p:spPr>
          <a:xfrm>
            <a:off x="240225" y="782250"/>
            <a:ext cx="8373600" cy="3828300"/>
          </a:xfrm>
          <a:prstGeom prst="rect">
            <a:avLst/>
          </a:prstGeom>
        </p:spPr>
        <p:txBody>
          <a:bodyPr anchorCtr="0" anchor="t" bIns="91425" lIns="91425" spcFirstLastPara="1" rIns="91425" wrap="square" tIns="91425">
            <a:normAutofit lnSpcReduction="10000"/>
          </a:bodyPr>
          <a:lstStyle/>
          <a:p>
            <a:pPr indent="0" lvl="0" marL="0" rtl="0" algn="l">
              <a:lnSpc>
                <a:spcPct val="80000"/>
              </a:lnSpc>
              <a:spcBef>
                <a:spcPts val="0"/>
              </a:spcBef>
              <a:spcAft>
                <a:spcPts val="0"/>
              </a:spcAft>
              <a:buNone/>
            </a:pPr>
            <a:r>
              <a:rPr lang="en">
                <a:solidFill>
                  <a:srgbClr val="FFFFFF"/>
                </a:solidFill>
                <a:latin typeface="Cambria"/>
                <a:ea typeface="Cambria"/>
                <a:cs typeface="Cambria"/>
                <a:sym typeface="Cambria"/>
              </a:rPr>
              <a:t>-</a:t>
            </a:r>
            <a:r>
              <a:rPr b="1" lang="en">
                <a:solidFill>
                  <a:srgbClr val="FFFFFF"/>
                </a:solidFill>
                <a:latin typeface="Cambria"/>
                <a:ea typeface="Cambria"/>
                <a:cs typeface="Cambria"/>
                <a:sym typeface="Cambria"/>
              </a:rPr>
              <a:t>“Hostile sexism”</a:t>
            </a:r>
            <a:r>
              <a:rPr lang="en">
                <a:solidFill>
                  <a:srgbClr val="FFFFFF"/>
                </a:solidFill>
                <a:latin typeface="Cambria"/>
                <a:ea typeface="Cambria"/>
                <a:cs typeface="Cambria"/>
                <a:sym typeface="Cambria"/>
              </a:rPr>
              <a:t> is a term that refers to stereotypes against women that do not follow the traditional role of the woman (i.e: women with a career, lesbians, feminists, etc.)</a:t>
            </a:r>
            <a:endParaRPr>
              <a:solidFill>
                <a:srgbClr val="FFFFFF"/>
              </a:solidFill>
              <a:latin typeface="Cambria"/>
              <a:ea typeface="Cambria"/>
              <a:cs typeface="Cambria"/>
              <a:sym typeface="Cambria"/>
            </a:endParaRPr>
          </a:p>
          <a:p>
            <a:pPr indent="0" lvl="0" marL="457200" rtl="0" algn="l">
              <a:lnSpc>
                <a:spcPct val="80000"/>
              </a:lnSpc>
              <a:spcBef>
                <a:spcPts val="1200"/>
              </a:spcBef>
              <a:spcAft>
                <a:spcPts val="0"/>
              </a:spcAft>
              <a:buNone/>
            </a:pPr>
            <a:r>
              <a:rPr lang="en">
                <a:solidFill>
                  <a:srgbClr val="FFFFFF"/>
                </a:solidFill>
                <a:latin typeface="Cambria"/>
                <a:ea typeface="Cambria"/>
                <a:cs typeface="Cambria"/>
                <a:sym typeface="Cambria"/>
              </a:rPr>
              <a:t>-This type of sexism views these women as competent, yet cold</a:t>
            </a:r>
            <a:endParaRPr>
              <a:solidFill>
                <a:srgbClr val="FFFFFF"/>
              </a:solidFill>
              <a:latin typeface="Cambria"/>
              <a:ea typeface="Cambria"/>
              <a:cs typeface="Cambria"/>
              <a:sym typeface="Cambria"/>
            </a:endParaRPr>
          </a:p>
          <a:p>
            <a:pPr indent="0" lvl="0" marL="457200" rtl="0" algn="l">
              <a:lnSpc>
                <a:spcPct val="80000"/>
              </a:lnSpc>
              <a:spcBef>
                <a:spcPts val="1200"/>
              </a:spcBef>
              <a:spcAft>
                <a:spcPts val="0"/>
              </a:spcAft>
              <a:buNone/>
            </a:pPr>
            <a:r>
              <a:rPr lang="en">
                <a:solidFill>
                  <a:srgbClr val="FFFFFF"/>
                </a:solidFill>
                <a:latin typeface="Cambria"/>
                <a:ea typeface="Cambria"/>
                <a:cs typeface="Cambria"/>
                <a:sym typeface="Cambria"/>
              </a:rPr>
              <a:t>-It </a:t>
            </a:r>
            <a:r>
              <a:rPr lang="en" u="sng">
                <a:solidFill>
                  <a:srgbClr val="FFFFFF"/>
                </a:solidFill>
                <a:latin typeface="Cambria"/>
                <a:ea typeface="Cambria"/>
                <a:cs typeface="Cambria"/>
                <a:sym typeface="Cambria"/>
              </a:rPr>
              <a:t>openly criticizes and belittles women </a:t>
            </a:r>
            <a:endParaRPr u="sng">
              <a:solidFill>
                <a:srgbClr val="FFFFFF"/>
              </a:solidFill>
              <a:latin typeface="Cambria"/>
              <a:ea typeface="Cambria"/>
              <a:cs typeface="Cambria"/>
              <a:sym typeface="Cambria"/>
            </a:endParaRPr>
          </a:p>
          <a:p>
            <a:pPr indent="0" lvl="0" marL="0" rtl="0" algn="l">
              <a:lnSpc>
                <a:spcPct val="80000"/>
              </a:lnSpc>
              <a:spcBef>
                <a:spcPts val="1200"/>
              </a:spcBef>
              <a:spcAft>
                <a:spcPts val="0"/>
              </a:spcAft>
              <a:buNone/>
            </a:pPr>
            <a:r>
              <a:rPr lang="en">
                <a:solidFill>
                  <a:srgbClr val="FFFFFF"/>
                </a:solidFill>
                <a:latin typeface="Cambria"/>
                <a:ea typeface="Cambria"/>
                <a:cs typeface="Cambria"/>
                <a:sym typeface="Cambria"/>
              </a:rPr>
              <a:t>-</a:t>
            </a:r>
            <a:r>
              <a:rPr b="1" lang="en">
                <a:solidFill>
                  <a:srgbClr val="FFFFFF"/>
                </a:solidFill>
                <a:latin typeface="Cambria"/>
                <a:ea typeface="Cambria"/>
                <a:cs typeface="Cambria"/>
                <a:sym typeface="Cambria"/>
              </a:rPr>
              <a:t>“Benevolent sexism” </a:t>
            </a:r>
            <a:r>
              <a:rPr lang="en">
                <a:solidFill>
                  <a:srgbClr val="FFFFFF"/>
                </a:solidFill>
                <a:latin typeface="Cambria"/>
                <a:ea typeface="Cambria"/>
                <a:cs typeface="Cambria"/>
                <a:sym typeface="Cambria"/>
              </a:rPr>
              <a:t>refers to the affection granted to women who comply with the traditional role of the woman (i.e: housewives, cheerleaders, secretaries, etc.), </a:t>
            </a:r>
            <a:endParaRPr>
              <a:solidFill>
                <a:srgbClr val="FFFFFF"/>
              </a:solidFill>
              <a:latin typeface="Cambria"/>
              <a:ea typeface="Cambria"/>
              <a:cs typeface="Cambria"/>
              <a:sym typeface="Cambria"/>
            </a:endParaRPr>
          </a:p>
          <a:p>
            <a:pPr indent="0" lvl="0" marL="457200" rtl="0" algn="l">
              <a:lnSpc>
                <a:spcPct val="80000"/>
              </a:lnSpc>
              <a:spcBef>
                <a:spcPts val="1200"/>
              </a:spcBef>
              <a:spcAft>
                <a:spcPts val="0"/>
              </a:spcAft>
              <a:buNone/>
            </a:pPr>
            <a:r>
              <a:rPr lang="en">
                <a:solidFill>
                  <a:srgbClr val="FFFFFF"/>
                </a:solidFill>
                <a:latin typeface="Cambria"/>
                <a:ea typeface="Cambria"/>
                <a:cs typeface="Cambria"/>
                <a:sym typeface="Cambria"/>
              </a:rPr>
              <a:t>-This type of sexism views these women as incompotent, yet warm</a:t>
            </a:r>
            <a:endParaRPr>
              <a:solidFill>
                <a:srgbClr val="FFFFFF"/>
              </a:solidFill>
              <a:latin typeface="Cambria"/>
              <a:ea typeface="Cambria"/>
              <a:cs typeface="Cambria"/>
              <a:sym typeface="Cambria"/>
            </a:endParaRPr>
          </a:p>
          <a:p>
            <a:pPr indent="0" lvl="0" marL="457200" rtl="0" algn="l">
              <a:lnSpc>
                <a:spcPct val="80000"/>
              </a:lnSpc>
              <a:spcBef>
                <a:spcPts val="1200"/>
              </a:spcBef>
              <a:spcAft>
                <a:spcPts val="0"/>
              </a:spcAft>
              <a:buNone/>
            </a:pPr>
            <a:r>
              <a:rPr lang="en">
                <a:solidFill>
                  <a:srgbClr val="FFFFFF"/>
                </a:solidFill>
                <a:latin typeface="Cambria"/>
                <a:ea typeface="Cambria"/>
                <a:cs typeface="Cambria"/>
                <a:sym typeface="Cambria"/>
              </a:rPr>
              <a:t>-It </a:t>
            </a:r>
            <a:r>
              <a:rPr lang="en" u="sng">
                <a:solidFill>
                  <a:srgbClr val="FFFFFF"/>
                </a:solidFill>
                <a:latin typeface="Cambria"/>
                <a:ea typeface="Cambria"/>
                <a:cs typeface="Cambria"/>
                <a:sym typeface="Cambria"/>
              </a:rPr>
              <a:t>undermines women’s autonomy and accomplishments</a:t>
            </a:r>
            <a:endParaRPr u="sng">
              <a:solidFill>
                <a:srgbClr val="FFFFFF"/>
              </a:solidFill>
              <a:latin typeface="Cambria"/>
              <a:ea typeface="Cambria"/>
              <a:cs typeface="Cambria"/>
              <a:sym typeface="Cambria"/>
            </a:endParaRPr>
          </a:p>
          <a:p>
            <a:pPr indent="0" lvl="0" marL="0" rtl="0" algn="l">
              <a:lnSpc>
                <a:spcPct val="80000"/>
              </a:lnSpc>
              <a:spcBef>
                <a:spcPts val="1200"/>
              </a:spcBef>
              <a:spcAft>
                <a:spcPts val="0"/>
              </a:spcAft>
              <a:buNone/>
            </a:pPr>
            <a:r>
              <a:rPr lang="en">
                <a:solidFill>
                  <a:srgbClr val="FFFFFF"/>
                </a:solidFill>
                <a:latin typeface="Cambria"/>
                <a:ea typeface="Cambria"/>
                <a:cs typeface="Cambria"/>
                <a:sym typeface="Cambria"/>
              </a:rPr>
              <a:t>- Hostile sexism and benevolent sexism work together to reinforce male dominance and male-female interdependence</a:t>
            </a:r>
            <a:endParaRPr>
              <a:solidFill>
                <a:srgbClr val="FFFFFF"/>
              </a:solidFill>
              <a:highlight>
                <a:srgbClr val="FFFFFF"/>
              </a:highlight>
              <a:latin typeface="Cambria"/>
              <a:ea typeface="Cambria"/>
              <a:cs typeface="Cambria"/>
              <a:sym typeface="Cambria"/>
            </a:endParaRPr>
          </a:p>
          <a:p>
            <a:pPr indent="0" lvl="0" marL="457200" rtl="0" algn="r">
              <a:spcBef>
                <a:spcPts val="1200"/>
              </a:spcBef>
              <a:spcAft>
                <a:spcPts val="1200"/>
              </a:spcAft>
              <a:buNone/>
            </a:pPr>
            <a:r>
              <a:t/>
            </a:r>
            <a:endParaRPr sz="1600">
              <a:solidFill>
                <a:srgbClr val="FFFFFF"/>
              </a:solidFill>
              <a:highlight>
                <a:srgbClr val="FFFFFF"/>
              </a:highlight>
              <a:latin typeface="Cambria"/>
              <a:ea typeface="Cambria"/>
              <a:cs typeface="Cambria"/>
              <a:sym typeface="Cambria"/>
            </a:endParaRPr>
          </a:p>
        </p:txBody>
      </p:sp>
      <p:sp>
        <p:nvSpPr>
          <p:cNvPr id="538" name="Google Shape;538;p71"/>
          <p:cNvSpPr txBox="1"/>
          <p:nvPr/>
        </p:nvSpPr>
        <p:spPr>
          <a:xfrm>
            <a:off x="4982375" y="4258300"/>
            <a:ext cx="41025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highlight>
                  <a:schemeClr val="lt1"/>
                </a:highlight>
                <a:latin typeface="Cambria"/>
                <a:ea typeface="Cambria"/>
                <a:cs typeface="Cambria"/>
                <a:sym typeface="Cambria"/>
              </a:rPr>
              <a:t>Fiske, Susan T. “Prejudices in Cultural Contexts: Shared Stereotypes (Gender, Age) versus Variable Stereotypes (Rac</a:t>
            </a:r>
            <a:r>
              <a:rPr lang="en" sz="1000">
                <a:solidFill>
                  <a:schemeClr val="dk1"/>
                </a:solidFill>
                <a:latin typeface="Cambria"/>
                <a:ea typeface="Cambria"/>
                <a:cs typeface="Cambria"/>
                <a:sym typeface="Cambria"/>
              </a:rPr>
              <a:t>e, Ethnicity, Religion).” </a:t>
            </a:r>
            <a:r>
              <a:rPr i="1" lang="en" sz="1000">
                <a:solidFill>
                  <a:schemeClr val="dk1"/>
                </a:solidFill>
                <a:uFill>
                  <a:noFill/>
                </a:uFill>
                <a:latin typeface="Cambria"/>
                <a:ea typeface="Cambria"/>
                <a:cs typeface="Cambria"/>
                <a:sym typeface="Cambria"/>
                <a:hlinkClick r:id="rId3">
                  <a:extLst>
                    <a:ext uri="{A12FA001-AC4F-418D-AE19-62706E023703}">
                      <ahyp:hlinkClr val="tx"/>
                    </a:ext>
                  </a:extLst>
                </a:hlinkClick>
              </a:rPr>
              <a:t>US</a:t>
            </a:r>
            <a:endParaRPr sz="10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rPr i="1" lang="en" sz="1000">
                <a:solidFill>
                  <a:schemeClr val="dk1"/>
                </a:solidFill>
                <a:uFill>
                  <a:noFill/>
                </a:uFill>
                <a:latin typeface="Cambria"/>
                <a:ea typeface="Cambria"/>
                <a:cs typeface="Cambria"/>
                <a:sym typeface="Cambria"/>
                <a:hlinkClick r:id="rId4">
                  <a:extLst>
                    <a:ext uri="{A12FA001-AC4F-418D-AE19-62706E023703}">
                      <ahyp:hlinkClr val="tx"/>
                    </a:ext>
                  </a:extLst>
                </a:hlinkClick>
              </a:rPr>
              <a:t>National Library of Medicine</a:t>
            </a:r>
            <a:r>
              <a:rPr lang="en" sz="1000">
                <a:solidFill>
                  <a:schemeClr val="dk1"/>
                </a:solidFill>
                <a:latin typeface="Cambria"/>
                <a:ea typeface="Cambria"/>
                <a:cs typeface="Cambria"/>
                <a:sym typeface="Cambria"/>
              </a:rPr>
              <a:t> </a:t>
            </a:r>
            <a:r>
              <a:rPr i="1" lang="en" sz="1000">
                <a:solidFill>
                  <a:schemeClr val="dk1"/>
                </a:solidFill>
                <a:uFill>
                  <a:noFill/>
                </a:uFill>
                <a:latin typeface="Cambria"/>
                <a:ea typeface="Cambria"/>
                <a:cs typeface="Cambria"/>
                <a:sym typeface="Cambria"/>
                <a:hlinkClick r:id="rId5">
                  <a:extLst>
                    <a:ext uri="{A12FA001-AC4F-418D-AE19-62706E023703}">
                      <ahyp:hlinkClr val="tx"/>
                    </a:ext>
                  </a:extLst>
                </a:hlinkClick>
              </a:rPr>
              <a:t>National Institutes of Health</a:t>
            </a:r>
            <a:r>
              <a:rPr lang="en" sz="1000">
                <a:solidFill>
                  <a:schemeClr val="dk1"/>
                </a:solidFill>
                <a:latin typeface="Cambria"/>
                <a:ea typeface="Cambria"/>
                <a:cs typeface="Cambria"/>
                <a:sym typeface="Cambria"/>
              </a:rPr>
              <a:t>, Sept. 12, 2017. </a:t>
            </a:r>
            <a:r>
              <a:rPr lang="en" sz="1000" u="sng">
                <a:solidFill>
                  <a:schemeClr val="dk1"/>
                </a:solidFill>
                <a:highlight>
                  <a:schemeClr val="lt1"/>
                </a:highlight>
                <a:latin typeface="Cambria"/>
                <a:ea typeface="Cambria"/>
                <a:cs typeface="Cambria"/>
                <a:sym typeface="Cambria"/>
                <a:hlinkClick r:id="rId6">
                  <a:extLst>
                    <a:ext uri="{A12FA001-AC4F-418D-AE19-62706E023703}">
                      <ahyp:hlinkClr val="tx"/>
                    </a:ext>
                  </a:extLst>
                </a:hlinkClick>
              </a:rPr>
              <a:t>https://www.ncbi.nlm.nih.gov/pmc/articles/PMC5657003/</a:t>
            </a:r>
            <a:r>
              <a:rPr lang="en" sz="1000">
                <a:solidFill>
                  <a:schemeClr val="dk1"/>
                </a:solidFill>
                <a:highlight>
                  <a:schemeClr val="lt1"/>
                </a:highlight>
                <a:latin typeface="Cambria"/>
                <a:ea typeface="Cambria"/>
                <a:cs typeface="Cambria"/>
                <a:sym typeface="Cambria"/>
              </a:rPr>
              <a:t>. </a:t>
            </a:r>
            <a:endParaRPr sz="1000">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8"/>
          <p:cNvPicPr preferRelativeResize="0"/>
          <p:nvPr/>
        </p:nvPicPr>
        <p:blipFill>
          <a:blip r:embed="rId3">
            <a:alphaModFix/>
          </a:blip>
          <a:stretch>
            <a:fillRect/>
          </a:stretch>
        </p:blipFill>
        <p:spPr>
          <a:xfrm>
            <a:off x="212350" y="208450"/>
            <a:ext cx="3547318" cy="4726600"/>
          </a:xfrm>
          <a:prstGeom prst="rect">
            <a:avLst/>
          </a:prstGeom>
          <a:noFill/>
          <a:ln>
            <a:noFill/>
          </a:ln>
        </p:spPr>
      </p:pic>
      <p:sp>
        <p:nvSpPr>
          <p:cNvPr id="97" name="Google Shape;97;p18"/>
          <p:cNvSpPr txBox="1"/>
          <p:nvPr/>
        </p:nvSpPr>
        <p:spPr>
          <a:xfrm>
            <a:off x="5556625" y="154925"/>
            <a:ext cx="3000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Cambria"/>
                <a:ea typeface="Cambria"/>
                <a:cs typeface="Cambria"/>
                <a:sym typeface="Cambria"/>
              </a:rPr>
              <a:t>Dr. Brittany Foutz</a:t>
            </a:r>
            <a:endParaRPr sz="2500">
              <a:solidFill>
                <a:schemeClr val="dk1"/>
              </a:solidFill>
              <a:latin typeface="Cambria"/>
              <a:ea typeface="Cambria"/>
              <a:cs typeface="Cambria"/>
              <a:sym typeface="Cambria"/>
            </a:endParaRPr>
          </a:p>
        </p:txBody>
      </p:sp>
      <p:sp>
        <p:nvSpPr>
          <p:cNvPr id="98" name="Google Shape;98;p18"/>
          <p:cNvSpPr txBox="1"/>
          <p:nvPr/>
        </p:nvSpPr>
        <p:spPr>
          <a:xfrm>
            <a:off x="4802650" y="537075"/>
            <a:ext cx="4296600" cy="46638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accent3"/>
              </a:buClr>
              <a:buSzPts val="1900"/>
              <a:buFont typeface="Average"/>
              <a:buChar char="-"/>
            </a:pPr>
            <a:r>
              <a:rPr lang="en" sz="1600">
                <a:solidFill>
                  <a:schemeClr val="dk1"/>
                </a:solidFill>
                <a:latin typeface="Cambria"/>
                <a:ea typeface="Cambria"/>
                <a:cs typeface="Cambria"/>
                <a:sym typeface="Cambria"/>
              </a:rPr>
              <a:t>Visiting Professor of the Department of Conflict Analysis and Dispute Resolution at Salisbury University</a:t>
            </a:r>
            <a:endParaRPr sz="1600">
              <a:solidFill>
                <a:schemeClr val="dk1"/>
              </a:solidFill>
              <a:latin typeface="Cambria"/>
              <a:ea typeface="Cambria"/>
              <a:cs typeface="Cambria"/>
              <a:sym typeface="Cambria"/>
            </a:endParaRPr>
          </a:p>
          <a:p>
            <a:pPr indent="-330200" lvl="0" marL="4572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Co-Director of Salisbury Regional Centre of Expertise</a:t>
            </a:r>
            <a:endParaRPr sz="1600">
              <a:solidFill>
                <a:schemeClr val="dk1"/>
              </a:solidFill>
              <a:latin typeface="Cambria"/>
              <a:ea typeface="Cambria"/>
              <a:cs typeface="Cambria"/>
              <a:sym typeface="Cambria"/>
            </a:endParaRPr>
          </a:p>
          <a:p>
            <a:pPr indent="-330200" lvl="0" marL="4572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Ph.D. in International Conflict Management from Kennesaw State University</a:t>
            </a:r>
            <a:endParaRPr sz="1600">
              <a:solidFill>
                <a:schemeClr val="dk1"/>
              </a:solidFill>
              <a:latin typeface="Cambria"/>
              <a:ea typeface="Cambria"/>
              <a:cs typeface="Cambria"/>
              <a:sym typeface="Cambria"/>
            </a:endParaRPr>
          </a:p>
          <a:p>
            <a:pPr indent="-330200" lvl="0" marL="4572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Wrote her dissertation on “Victim Satisfaction with Reparations from the International Criminal Court: An Examination of Child Soldier Cases from Kenya and the Democratic Republic of Congo”, </a:t>
            </a:r>
            <a:endParaRPr sz="1600">
              <a:solidFill>
                <a:schemeClr val="dk1"/>
              </a:solidFill>
              <a:latin typeface="Cambria"/>
              <a:ea typeface="Cambria"/>
              <a:cs typeface="Cambria"/>
              <a:sym typeface="Cambria"/>
            </a:endParaRPr>
          </a:p>
          <a:p>
            <a:pPr indent="-330200" lvl="0" marL="4572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Served for two years as the Program Manager for the United Nations International Training Centre for Authorities and Leaders (CIFAL)</a:t>
            </a:r>
            <a:endParaRPr sz="1600">
              <a:solidFill>
                <a:schemeClr val="dk1"/>
              </a:solidFill>
              <a:highlight>
                <a:schemeClr val="dk1"/>
              </a:highlight>
              <a:latin typeface="Cambria"/>
              <a:ea typeface="Cambria"/>
              <a:cs typeface="Cambria"/>
              <a:sym typeface="Cambri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2"/>
          <p:cNvSpPr txBox="1"/>
          <p:nvPr>
            <p:ph type="title"/>
          </p:nvPr>
        </p:nvSpPr>
        <p:spPr>
          <a:xfrm>
            <a:off x="2355900" y="0"/>
            <a:ext cx="4432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00">
                <a:latin typeface="Cambria"/>
                <a:ea typeface="Cambria"/>
                <a:cs typeface="Cambria"/>
                <a:sym typeface="Cambria"/>
              </a:rPr>
              <a:t>Hostile vs Benevolent Sexism </a:t>
            </a:r>
            <a:endParaRPr sz="2600">
              <a:latin typeface="Cambria"/>
              <a:ea typeface="Cambria"/>
              <a:cs typeface="Cambria"/>
              <a:sym typeface="Cambria"/>
            </a:endParaRPr>
          </a:p>
        </p:txBody>
      </p:sp>
      <p:pic>
        <p:nvPicPr>
          <p:cNvPr id="544" name="Google Shape;544;p72"/>
          <p:cNvPicPr preferRelativeResize="0"/>
          <p:nvPr/>
        </p:nvPicPr>
        <p:blipFill>
          <a:blip r:embed="rId3">
            <a:alphaModFix/>
          </a:blip>
          <a:stretch>
            <a:fillRect/>
          </a:stretch>
        </p:blipFill>
        <p:spPr>
          <a:xfrm>
            <a:off x="5397325" y="1935675"/>
            <a:ext cx="3685400" cy="2165525"/>
          </a:xfrm>
          <a:prstGeom prst="rect">
            <a:avLst/>
          </a:prstGeom>
          <a:noFill/>
          <a:ln>
            <a:noFill/>
          </a:ln>
        </p:spPr>
      </p:pic>
      <p:pic>
        <p:nvPicPr>
          <p:cNvPr id="545" name="Google Shape;545;p72"/>
          <p:cNvPicPr preferRelativeResize="0"/>
          <p:nvPr/>
        </p:nvPicPr>
        <p:blipFill>
          <a:blip r:embed="rId4">
            <a:alphaModFix/>
          </a:blip>
          <a:stretch>
            <a:fillRect/>
          </a:stretch>
        </p:blipFill>
        <p:spPr>
          <a:xfrm>
            <a:off x="227225" y="1300425"/>
            <a:ext cx="5001650" cy="2903150"/>
          </a:xfrm>
          <a:prstGeom prst="rect">
            <a:avLst/>
          </a:prstGeom>
          <a:noFill/>
          <a:ln>
            <a:noFill/>
          </a:ln>
        </p:spPr>
      </p:pic>
      <p:sp>
        <p:nvSpPr>
          <p:cNvPr id="546" name="Google Shape;546;p72"/>
          <p:cNvSpPr txBox="1"/>
          <p:nvPr/>
        </p:nvSpPr>
        <p:spPr>
          <a:xfrm>
            <a:off x="5306525" y="4404600"/>
            <a:ext cx="386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https://www.facebook.com/thrivewithmentoring/posts/benevolent-sexismbenevolent-sexism-represents-evaluations-of-gender-that-may-app/248312242544168/</a:t>
            </a:r>
            <a:endParaRPr sz="1200">
              <a:solidFill>
                <a:srgbClr val="FFFFFF"/>
              </a:solidFill>
              <a:latin typeface="Cambria"/>
              <a:ea typeface="Cambria"/>
              <a:cs typeface="Cambria"/>
              <a:sym typeface="Cambria"/>
            </a:endParaRPr>
          </a:p>
        </p:txBody>
      </p:sp>
      <p:sp>
        <p:nvSpPr>
          <p:cNvPr id="547" name="Google Shape;547;p72"/>
          <p:cNvSpPr txBox="1"/>
          <p:nvPr/>
        </p:nvSpPr>
        <p:spPr>
          <a:xfrm>
            <a:off x="311700" y="4404600"/>
            <a:ext cx="4189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https://www.dailymail.co.uk/sciencetech/article-2988310/How-smile-reveals-man-s-SEXIST-Beliefs-women-betrayed-facial-expressions-claims-study.html#ixzz3UBxikGAB</a:t>
            </a:r>
            <a:endParaRPr sz="1200">
              <a:solidFill>
                <a:srgbClr val="FFFFFF"/>
              </a:solidFill>
              <a:latin typeface="Cambria"/>
              <a:ea typeface="Cambria"/>
              <a:cs typeface="Cambria"/>
              <a:sym typeface="Cambria"/>
            </a:endParaRPr>
          </a:p>
        </p:txBody>
      </p:sp>
      <p:sp>
        <p:nvSpPr>
          <p:cNvPr id="548" name="Google Shape;548;p72"/>
          <p:cNvSpPr txBox="1"/>
          <p:nvPr/>
        </p:nvSpPr>
        <p:spPr>
          <a:xfrm>
            <a:off x="122550" y="377025"/>
            <a:ext cx="8898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Cambria"/>
                <a:ea typeface="Cambria"/>
                <a:cs typeface="Cambria"/>
                <a:sym typeface="Cambria"/>
              </a:rPr>
              <a:t>Learn more about sexism in disguise here: </a:t>
            </a:r>
            <a:r>
              <a:rPr lang="en" u="sng">
                <a:solidFill>
                  <a:srgbClr val="FFFFFF"/>
                </a:solidFill>
                <a:latin typeface="Cambria"/>
                <a:ea typeface="Cambria"/>
                <a:cs typeface="Cambria"/>
                <a:sym typeface="Cambria"/>
                <a:hlinkClick r:id="rId5">
                  <a:extLst>
                    <a:ext uri="{A12FA001-AC4F-418D-AE19-62706E023703}">
                      <ahyp:hlinkClr val="tx"/>
                    </a:ext>
                  </a:extLst>
                </a:hlinkClick>
              </a:rPr>
              <a:t>https://www.dailymail.co.uk/sciencetech/article-2988310/How-smile-reveals-man-s-SEXIST-Beliefs-women-betrayed-facial-expressions-claims-study.html#ixzz3UBxikGAB</a:t>
            </a:r>
            <a:endParaRPr>
              <a:solidFill>
                <a:srgbClr val="FFFFFF"/>
              </a:solidFill>
              <a:latin typeface="Cambria"/>
              <a:ea typeface="Cambria"/>
              <a:cs typeface="Cambria"/>
              <a:sym typeface="Cambri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3"/>
          <p:cNvSpPr txBox="1"/>
          <p:nvPr>
            <p:ph type="title"/>
          </p:nvPr>
        </p:nvSpPr>
        <p:spPr>
          <a:xfrm>
            <a:off x="311700" y="31625"/>
            <a:ext cx="440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00">
                <a:latin typeface="Cambria"/>
                <a:ea typeface="Cambria"/>
                <a:cs typeface="Cambria"/>
                <a:sym typeface="Cambria"/>
              </a:rPr>
              <a:t>Gender Stereotypes &amp; Sexism</a:t>
            </a:r>
            <a:endParaRPr sz="2600">
              <a:latin typeface="Cambria"/>
              <a:ea typeface="Cambria"/>
              <a:cs typeface="Cambria"/>
              <a:sym typeface="Cambria"/>
            </a:endParaRPr>
          </a:p>
        </p:txBody>
      </p:sp>
      <p:sp>
        <p:nvSpPr>
          <p:cNvPr id="554" name="Google Shape;554;p73"/>
          <p:cNvSpPr txBox="1"/>
          <p:nvPr>
            <p:ph idx="1" type="body"/>
          </p:nvPr>
        </p:nvSpPr>
        <p:spPr>
          <a:xfrm>
            <a:off x="0" y="508175"/>
            <a:ext cx="5180400" cy="4449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400">
                <a:solidFill>
                  <a:srgbClr val="FFFFFF"/>
                </a:solidFill>
                <a:latin typeface="Cambria"/>
                <a:ea typeface="Cambria"/>
                <a:cs typeface="Cambria"/>
                <a:sym typeface="Cambria"/>
              </a:rPr>
              <a:t>Hostile and benevolent sexism both function to reduce female autonomy and reinforce male dominance</a:t>
            </a:r>
            <a:endParaRPr sz="1400">
              <a:solidFill>
                <a:srgbClr val="FFFFFF"/>
              </a:solidFill>
              <a:latin typeface="Cambria"/>
              <a:ea typeface="Cambria"/>
              <a:cs typeface="Cambria"/>
              <a:sym typeface="Cambria"/>
            </a:endParaRPr>
          </a:p>
          <a:p>
            <a:pPr indent="0" lvl="0" marL="0" rtl="0" algn="l">
              <a:spcBef>
                <a:spcPts val="1200"/>
              </a:spcBef>
              <a:spcAft>
                <a:spcPts val="0"/>
              </a:spcAft>
              <a:buNone/>
            </a:pPr>
            <a:r>
              <a:rPr lang="en" sz="1400">
                <a:solidFill>
                  <a:srgbClr val="FFFFFF"/>
                </a:solidFill>
                <a:latin typeface="Cambria"/>
                <a:ea typeface="Cambria"/>
                <a:cs typeface="Cambria"/>
                <a:sym typeface="Cambria"/>
              </a:rPr>
              <a:t>Due to the prevalence of these stereotypes, men are the considered to be the “dominant group”</a:t>
            </a:r>
            <a:endParaRPr sz="1400">
              <a:solidFill>
                <a:srgbClr val="FFFFFF"/>
              </a:solidFill>
              <a:latin typeface="Cambria"/>
              <a:ea typeface="Cambria"/>
              <a:cs typeface="Cambria"/>
              <a:sym typeface="Cambria"/>
            </a:endParaRPr>
          </a:p>
          <a:p>
            <a:pPr indent="0" lvl="0" marL="0" rtl="0" algn="l">
              <a:spcBef>
                <a:spcPts val="1200"/>
              </a:spcBef>
              <a:spcAft>
                <a:spcPts val="0"/>
              </a:spcAft>
              <a:buNone/>
            </a:pPr>
            <a:r>
              <a:rPr lang="en" sz="1400">
                <a:solidFill>
                  <a:srgbClr val="FFFFFF"/>
                </a:solidFill>
                <a:latin typeface="Cambria"/>
                <a:ea typeface="Cambria"/>
                <a:cs typeface="Cambria"/>
                <a:sym typeface="Cambria"/>
              </a:rPr>
              <a:t>Across cultures, men consistently scored higher for both hostile and benevolent sexism</a:t>
            </a:r>
            <a:endParaRPr sz="1400">
              <a:solidFill>
                <a:srgbClr val="FFFFFF"/>
              </a:solidFill>
              <a:latin typeface="Cambria"/>
              <a:ea typeface="Cambria"/>
              <a:cs typeface="Cambria"/>
              <a:sym typeface="Cambria"/>
            </a:endParaRPr>
          </a:p>
          <a:p>
            <a:pPr indent="0" lvl="0" marL="0" rtl="0" algn="l">
              <a:spcBef>
                <a:spcPts val="1200"/>
              </a:spcBef>
              <a:spcAft>
                <a:spcPts val="0"/>
              </a:spcAft>
              <a:buNone/>
            </a:pPr>
            <a:r>
              <a:rPr lang="en" sz="1400">
                <a:solidFill>
                  <a:srgbClr val="FFFFFF"/>
                </a:solidFill>
                <a:latin typeface="Cambria"/>
                <a:ea typeface="Cambria"/>
                <a:cs typeface="Cambria"/>
                <a:sym typeface="Cambria"/>
              </a:rPr>
              <a:t>Even though women exhibit patterns of hostile and benevolent sexism towards other women, their prejudice does not have the same power that it does coming from a man</a:t>
            </a:r>
            <a:endParaRPr sz="1400">
              <a:solidFill>
                <a:srgbClr val="FFFFFF"/>
              </a:solidFill>
              <a:latin typeface="Cambria"/>
              <a:ea typeface="Cambria"/>
              <a:cs typeface="Cambria"/>
              <a:sym typeface="Cambria"/>
            </a:endParaRPr>
          </a:p>
          <a:p>
            <a:pPr indent="0" lvl="0" marL="0" rtl="0" algn="l">
              <a:spcBef>
                <a:spcPts val="1200"/>
              </a:spcBef>
              <a:spcAft>
                <a:spcPts val="0"/>
              </a:spcAft>
              <a:buNone/>
            </a:pPr>
            <a:r>
              <a:rPr lang="en" sz="1400">
                <a:solidFill>
                  <a:srgbClr val="FFFFFF"/>
                </a:solidFill>
                <a:latin typeface="Cambria"/>
                <a:ea typeface="Cambria"/>
                <a:cs typeface="Cambria"/>
                <a:sym typeface="Cambria"/>
              </a:rPr>
              <a:t>Studies suggest that the dynamic between men and women could change as economic development provides both sexes with job opportunities and male dominance decreases</a:t>
            </a:r>
            <a:endParaRPr sz="1400">
              <a:solidFill>
                <a:srgbClr val="FFFFFF"/>
              </a:solidFill>
              <a:latin typeface="Cambria"/>
              <a:ea typeface="Cambria"/>
              <a:cs typeface="Cambria"/>
              <a:sym typeface="Cambria"/>
            </a:endParaRPr>
          </a:p>
          <a:p>
            <a:pPr indent="0" lvl="0" marL="0" rtl="0" algn="ctr">
              <a:lnSpc>
                <a:spcPct val="100000"/>
              </a:lnSpc>
              <a:spcBef>
                <a:spcPts val="1200"/>
              </a:spcBef>
              <a:spcAft>
                <a:spcPts val="0"/>
              </a:spcAft>
              <a:buNone/>
            </a:pPr>
            <a:r>
              <a:t/>
            </a:r>
            <a:endParaRPr>
              <a:solidFill>
                <a:srgbClr val="FFFFFF"/>
              </a:solidFill>
              <a:highlight>
                <a:srgbClr val="FFFFFF"/>
              </a:highlight>
              <a:latin typeface="Cambria"/>
              <a:ea typeface="Cambria"/>
              <a:cs typeface="Cambria"/>
              <a:sym typeface="Cambria"/>
            </a:endParaRPr>
          </a:p>
          <a:p>
            <a:pPr indent="0" lvl="0" marL="0" rtl="0" algn="ctr">
              <a:lnSpc>
                <a:spcPct val="100000"/>
              </a:lnSpc>
              <a:spcBef>
                <a:spcPts val="1000"/>
              </a:spcBef>
              <a:spcAft>
                <a:spcPts val="0"/>
              </a:spcAft>
              <a:buClr>
                <a:schemeClr val="dk1"/>
              </a:buClr>
              <a:buSzPts val="1100"/>
              <a:buFont typeface="Arial"/>
              <a:buNone/>
            </a:pPr>
            <a:r>
              <a:t/>
            </a:r>
            <a:endParaRPr>
              <a:solidFill>
                <a:srgbClr val="FFFFFF"/>
              </a:solidFill>
              <a:highlight>
                <a:srgbClr val="FFFFFF"/>
              </a:highlight>
              <a:latin typeface="Cambria"/>
              <a:ea typeface="Cambria"/>
              <a:cs typeface="Cambria"/>
              <a:sym typeface="Cambria"/>
            </a:endParaRPr>
          </a:p>
        </p:txBody>
      </p:sp>
      <p:sp>
        <p:nvSpPr>
          <p:cNvPr id="555" name="Google Shape;555;p73"/>
          <p:cNvSpPr txBox="1"/>
          <p:nvPr/>
        </p:nvSpPr>
        <p:spPr>
          <a:xfrm>
            <a:off x="3963600" y="4323600"/>
            <a:ext cx="51804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highlight>
                  <a:schemeClr val="lt1"/>
                </a:highlight>
                <a:latin typeface="Cambria"/>
                <a:ea typeface="Cambria"/>
                <a:cs typeface="Cambria"/>
                <a:sym typeface="Cambria"/>
              </a:rPr>
              <a:t>Content from: </a:t>
            </a:r>
            <a:r>
              <a:rPr lang="en" sz="1000">
                <a:solidFill>
                  <a:srgbClr val="FFFFFF"/>
                </a:solidFill>
                <a:highlight>
                  <a:schemeClr val="lt1"/>
                </a:highlight>
                <a:latin typeface="Cambria"/>
                <a:ea typeface="Cambria"/>
                <a:cs typeface="Cambria"/>
                <a:sym typeface="Cambria"/>
              </a:rPr>
              <a:t>Fiske, Susan T. “Prejudices in Cultural Contexts: Shared Stereotypes (Gender, Age) versus Variable Stereotypes (Rac</a:t>
            </a:r>
            <a:r>
              <a:rPr lang="en" sz="1000">
                <a:solidFill>
                  <a:srgbClr val="FFFFFF"/>
                </a:solidFill>
                <a:latin typeface="Cambria"/>
                <a:ea typeface="Cambria"/>
                <a:cs typeface="Cambria"/>
                <a:sym typeface="Cambria"/>
              </a:rPr>
              <a:t>e, Ethnicity, Religion).” </a:t>
            </a:r>
            <a:r>
              <a:rPr i="1" lang="en" sz="1000">
                <a:solidFill>
                  <a:srgbClr val="FFFFFF"/>
                </a:solidFill>
                <a:uFill>
                  <a:noFill/>
                </a:uFill>
                <a:latin typeface="Cambria"/>
                <a:ea typeface="Cambria"/>
                <a:cs typeface="Cambria"/>
                <a:sym typeface="Cambria"/>
                <a:hlinkClick r:id="rId3">
                  <a:extLst>
                    <a:ext uri="{A12FA001-AC4F-418D-AE19-62706E023703}">
                      <ahyp:hlinkClr val="tx"/>
                    </a:ext>
                  </a:extLst>
                </a:hlinkClick>
              </a:rPr>
              <a:t>US</a:t>
            </a:r>
            <a:endParaRPr sz="1000">
              <a:solidFill>
                <a:srgbClr val="FFFFFF"/>
              </a:solidFill>
              <a:latin typeface="Cambria"/>
              <a:ea typeface="Cambria"/>
              <a:cs typeface="Cambria"/>
              <a:sym typeface="Cambria"/>
            </a:endParaRPr>
          </a:p>
          <a:p>
            <a:pPr indent="0" lvl="0" marL="0" rtl="0" algn="l">
              <a:lnSpc>
                <a:spcPct val="115000"/>
              </a:lnSpc>
              <a:spcBef>
                <a:spcPts val="0"/>
              </a:spcBef>
              <a:spcAft>
                <a:spcPts val="0"/>
              </a:spcAft>
              <a:buNone/>
            </a:pPr>
            <a:r>
              <a:rPr i="1" lang="en" sz="1000">
                <a:solidFill>
                  <a:srgbClr val="FFFFFF"/>
                </a:solidFill>
                <a:uFill>
                  <a:noFill/>
                </a:uFill>
                <a:latin typeface="Cambria"/>
                <a:ea typeface="Cambria"/>
                <a:cs typeface="Cambria"/>
                <a:sym typeface="Cambria"/>
                <a:hlinkClick r:id="rId4">
                  <a:extLst>
                    <a:ext uri="{A12FA001-AC4F-418D-AE19-62706E023703}">
                      <ahyp:hlinkClr val="tx"/>
                    </a:ext>
                  </a:extLst>
                </a:hlinkClick>
              </a:rPr>
              <a:t>National Library of Medicine</a:t>
            </a:r>
            <a:r>
              <a:rPr lang="en" sz="1000">
                <a:solidFill>
                  <a:srgbClr val="FFFFFF"/>
                </a:solidFill>
                <a:latin typeface="Cambria"/>
                <a:ea typeface="Cambria"/>
                <a:cs typeface="Cambria"/>
                <a:sym typeface="Cambria"/>
              </a:rPr>
              <a:t> </a:t>
            </a:r>
            <a:r>
              <a:rPr i="1" lang="en" sz="1000">
                <a:solidFill>
                  <a:srgbClr val="FFFFFF"/>
                </a:solidFill>
                <a:uFill>
                  <a:noFill/>
                </a:uFill>
                <a:latin typeface="Cambria"/>
                <a:ea typeface="Cambria"/>
                <a:cs typeface="Cambria"/>
                <a:sym typeface="Cambria"/>
                <a:hlinkClick r:id="rId5">
                  <a:extLst>
                    <a:ext uri="{A12FA001-AC4F-418D-AE19-62706E023703}">
                      <ahyp:hlinkClr val="tx"/>
                    </a:ext>
                  </a:extLst>
                </a:hlinkClick>
              </a:rPr>
              <a:t>National Institutes of Health</a:t>
            </a:r>
            <a:r>
              <a:rPr lang="en" sz="1000">
                <a:solidFill>
                  <a:srgbClr val="FFFFFF"/>
                </a:solidFill>
                <a:latin typeface="Cambria"/>
                <a:ea typeface="Cambria"/>
                <a:cs typeface="Cambria"/>
                <a:sym typeface="Cambria"/>
              </a:rPr>
              <a:t>, Sept. 12, 2017. </a:t>
            </a:r>
            <a:r>
              <a:rPr lang="en" sz="1000" u="sng">
                <a:solidFill>
                  <a:srgbClr val="FFFFFF"/>
                </a:solidFill>
                <a:highlight>
                  <a:schemeClr val="lt1"/>
                </a:highlight>
                <a:latin typeface="Cambria"/>
                <a:ea typeface="Cambria"/>
                <a:cs typeface="Cambria"/>
                <a:sym typeface="Cambria"/>
                <a:hlinkClick r:id="rId6">
                  <a:extLst>
                    <a:ext uri="{A12FA001-AC4F-418D-AE19-62706E023703}">
                      <ahyp:hlinkClr val="tx"/>
                    </a:ext>
                  </a:extLst>
                </a:hlinkClick>
              </a:rPr>
              <a:t>https://www.ncbi.nlm.nih.gov/pmc/articles/PMC5657003/</a:t>
            </a:r>
            <a:r>
              <a:rPr lang="en" sz="1000">
                <a:solidFill>
                  <a:srgbClr val="FFFFFF"/>
                </a:solidFill>
                <a:highlight>
                  <a:schemeClr val="lt1"/>
                </a:highlight>
                <a:latin typeface="Cambria"/>
                <a:ea typeface="Cambria"/>
                <a:cs typeface="Cambria"/>
                <a:sym typeface="Cambria"/>
              </a:rPr>
              <a:t>. </a:t>
            </a:r>
            <a:endParaRPr sz="1000">
              <a:solidFill>
                <a:srgbClr val="FFFFFF"/>
              </a:solidFill>
              <a:latin typeface="Cambria"/>
              <a:ea typeface="Cambria"/>
              <a:cs typeface="Cambria"/>
              <a:sym typeface="Cambria"/>
            </a:endParaRPr>
          </a:p>
        </p:txBody>
      </p:sp>
      <p:sp>
        <p:nvSpPr>
          <p:cNvPr id="556" name="Google Shape;556;p73"/>
          <p:cNvSpPr txBox="1"/>
          <p:nvPr/>
        </p:nvSpPr>
        <p:spPr>
          <a:xfrm>
            <a:off x="5402400" y="31625"/>
            <a:ext cx="3199200" cy="7080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Clr>
                <a:schemeClr val="dk1"/>
              </a:buClr>
              <a:buSzPts val="1100"/>
              <a:buFont typeface="Arial"/>
              <a:buNone/>
            </a:pPr>
            <a:r>
              <a:rPr lang="en" sz="1700">
                <a:solidFill>
                  <a:schemeClr val="dk1"/>
                </a:solidFill>
                <a:highlight>
                  <a:schemeClr val="lt1"/>
                </a:highlight>
                <a:latin typeface="Cambria"/>
                <a:ea typeface="Cambria"/>
                <a:cs typeface="Cambria"/>
                <a:sym typeface="Cambria"/>
              </a:rPr>
              <a:t>Learn more about ambivalent and benevolent sexism here: </a:t>
            </a:r>
            <a:endParaRPr/>
          </a:p>
        </p:txBody>
      </p:sp>
      <p:pic>
        <p:nvPicPr>
          <p:cNvPr descr="Kool Kanya is a digital platform and career community for women - https://koolkanya.com&#10;&#10;Follow us on Instagram - https://www.instagram.com/kool_kanya/&#10;&#10;Follow us on Facebook - https://www.facebook.com/KoolKanyaRaiseYourPower&#10;&#10;Follow us on Twitter - https://twitter.com/KoolKanya&#10;&#10;Follow us on LinkedIn - https://www.linkedin.com/company/koolkanya/" id="557" name="Google Shape;557;p73" title="Let's Talk About Benevolent Sexism | Got A Minute?">
            <a:hlinkClick r:id="rId7"/>
          </p:cNvPr>
          <p:cNvPicPr preferRelativeResize="0"/>
          <p:nvPr/>
        </p:nvPicPr>
        <p:blipFill>
          <a:blip r:embed="rId8">
            <a:alphaModFix/>
          </a:blip>
          <a:stretch>
            <a:fillRect/>
          </a:stretch>
        </p:blipFill>
        <p:spPr>
          <a:xfrm>
            <a:off x="5180150" y="808325"/>
            <a:ext cx="3797225" cy="2847925"/>
          </a:xfrm>
          <a:prstGeom prst="rect">
            <a:avLst/>
          </a:prstGeom>
          <a:noFill/>
          <a:ln>
            <a:noFill/>
          </a:ln>
        </p:spPr>
      </p:pic>
      <p:sp>
        <p:nvSpPr>
          <p:cNvPr id="558" name="Google Shape;558;p73"/>
          <p:cNvSpPr txBox="1"/>
          <p:nvPr/>
        </p:nvSpPr>
        <p:spPr>
          <a:xfrm>
            <a:off x="5402388" y="3792600"/>
            <a:ext cx="3668700" cy="5232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 sz="1100">
                <a:solidFill>
                  <a:srgbClr val="FFFFFF"/>
                </a:solidFill>
                <a:latin typeface="Cambria"/>
                <a:ea typeface="Cambria"/>
                <a:cs typeface="Cambria"/>
                <a:sym typeface="Cambria"/>
              </a:rPr>
              <a:t>Video from: </a:t>
            </a:r>
            <a:r>
              <a:rPr lang="en" sz="1100" u="sng">
                <a:solidFill>
                  <a:srgbClr val="FFFFFF"/>
                </a:solidFill>
                <a:highlight>
                  <a:schemeClr val="lt1"/>
                </a:highlight>
                <a:latin typeface="Cambria"/>
                <a:ea typeface="Cambria"/>
                <a:cs typeface="Cambria"/>
                <a:sym typeface="Cambria"/>
                <a:hlinkClick r:id="rId9">
                  <a:extLst>
                    <a:ext uri="{A12FA001-AC4F-418D-AE19-62706E023703}">
                      <ahyp:hlinkClr val="tx"/>
                    </a:ext>
                  </a:extLst>
                </a:hlinkClick>
              </a:rPr>
              <a:t>https://www.youtube.com/watch?v=_7KHm4A5Lbo</a:t>
            </a:r>
            <a:endParaRPr sz="1100">
              <a:solidFill>
                <a:srgbClr val="FFFFFF"/>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4"/>
          <p:cNvSpPr txBox="1"/>
          <p:nvPr>
            <p:ph type="title"/>
          </p:nvPr>
        </p:nvSpPr>
        <p:spPr>
          <a:xfrm>
            <a:off x="832250" y="152225"/>
            <a:ext cx="438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Stereotypes across cultures </a:t>
            </a:r>
            <a:endParaRPr>
              <a:latin typeface="Cambria"/>
              <a:ea typeface="Cambria"/>
              <a:cs typeface="Cambria"/>
              <a:sym typeface="Cambria"/>
            </a:endParaRPr>
          </a:p>
        </p:txBody>
      </p:sp>
      <p:sp>
        <p:nvSpPr>
          <p:cNvPr id="564" name="Google Shape;564;p74"/>
          <p:cNvSpPr txBox="1"/>
          <p:nvPr>
            <p:ph idx="1" type="body"/>
          </p:nvPr>
        </p:nvSpPr>
        <p:spPr>
          <a:xfrm>
            <a:off x="311700" y="1152475"/>
            <a:ext cx="8520600" cy="2172000"/>
          </a:xfrm>
          <a:prstGeom prst="rect">
            <a:avLst/>
          </a:prstGeom>
        </p:spPr>
        <p:txBody>
          <a:bodyPr anchorCtr="0" anchor="t" bIns="91425" lIns="91425" spcFirstLastPara="1" rIns="91425" wrap="square" tIns="91425">
            <a:normAutofit fontScale="55000"/>
          </a:bodyPr>
          <a:lstStyle/>
          <a:p>
            <a:pPr indent="-346404" lvl="0" marL="914400" rtl="0" algn="l">
              <a:lnSpc>
                <a:spcPct val="80000"/>
              </a:lnSpc>
              <a:spcBef>
                <a:spcPts val="0"/>
              </a:spcBef>
              <a:spcAft>
                <a:spcPts val="0"/>
              </a:spcAft>
              <a:buClr>
                <a:srgbClr val="FFFFFF"/>
              </a:buClr>
              <a:buSzPct val="100000"/>
              <a:buFont typeface="Cambria"/>
              <a:buChar char="-"/>
            </a:pPr>
            <a:r>
              <a:rPr lang="en" sz="3373">
                <a:solidFill>
                  <a:srgbClr val="FFFFFF"/>
                </a:solidFill>
                <a:latin typeface="Cambria"/>
                <a:ea typeface="Cambria"/>
                <a:cs typeface="Cambria"/>
                <a:sym typeface="Cambria"/>
              </a:rPr>
              <a:t>Gender stereotypes exist across cultures, but with varying intensity</a:t>
            </a:r>
            <a:endParaRPr sz="3373">
              <a:solidFill>
                <a:srgbClr val="FFFFFF"/>
              </a:solidFill>
            </a:endParaRPr>
          </a:p>
          <a:p>
            <a:pPr indent="-346404" lvl="0" marL="914400" rtl="0" algn="l">
              <a:lnSpc>
                <a:spcPct val="80000"/>
              </a:lnSpc>
              <a:spcBef>
                <a:spcPts val="0"/>
              </a:spcBef>
              <a:spcAft>
                <a:spcPts val="0"/>
              </a:spcAft>
              <a:buClr>
                <a:srgbClr val="FFFFFF"/>
              </a:buClr>
              <a:buSzPct val="100000"/>
              <a:buFont typeface="Cambria"/>
              <a:buChar char="-"/>
            </a:pPr>
            <a:r>
              <a:rPr lang="en" sz="3373">
                <a:solidFill>
                  <a:srgbClr val="FFFFFF"/>
                </a:solidFill>
                <a:latin typeface="Cambria"/>
                <a:ea typeface="Cambria"/>
                <a:cs typeface="Cambria"/>
                <a:sym typeface="Cambria"/>
              </a:rPr>
              <a:t>Hostile and benevolent sexism exist throughout the world, making it difficult for people to break through these gender stereotypes without encountering animosity</a:t>
            </a:r>
            <a:endParaRPr sz="3373">
              <a:solidFill>
                <a:srgbClr val="FFFFFF"/>
              </a:solidFill>
            </a:endParaRPr>
          </a:p>
          <a:p>
            <a:pPr indent="-346404" lvl="0" marL="914400" rtl="0" algn="l">
              <a:lnSpc>
                <a:spcPct val="80000"/>
              </a:lnSpc>
              <a:spcBef>
                <a:spcPts val="0"/>
              </a:spcBef>
              <a:spcAft>
                <a:spcPts val="0"/>
              </a:spcAft>
              <a:buClr>
                <a:srgbClr val="FFFFFF"/>
              </a:buClr>
              <a:buSzPct val="100000"/>
              <a:buFont typeface="Cambria"/>
              <a:buChar char="-"/>
            </a:pPr>
            <a:r>
              <a:rPr lang="en" sz="3373">
                <a:solidFill>
                  <a:srgbClr val="FFFFFF"/>
                </a:solidFill>
                <a:latin typeface="Cambria"/>
                <a:ea typeface="Cambria"/>
                <a:cs typeface="Cambria"/>
                <a:sym typeface="Cambria"/>
              </a:rPr>
              <a:t>In general, the following is true: </a:t>
            </a:r>
            <a:r>
              <a:rPr lang="en" sz="3373">
                <a:solidFill>
                  <a:srgbClr val="FFFFFF"/>
                </a:solidFill>
                <a:latin typeface="Cambria"/>
                <a:ea typeface="Cambria"/>
                <a:cs typeface="Cambria"/>
                <a:sym typeface="Cambria"/>
              </a:rPr>
              <a:t>“Women and older people </a:t>
            </a:r>
            <a:r>
              <a:rPr lang="en" sz="3373">
                <a:solidFill>
                  <a:srgbClr val="FFFFFF"/>
                </a:solidFill>
                <a:latin typeface="Cambria"/>
                <a:ea typeface="Cambria"/>
                <a:cs typeface="Cambria"/>
                <a:sym typeface="Cambria"/>
              </a:rPr>
              <a:t>who comply with prescriptive stereotypes are cherished as warm but incompetent; those who resist are resented as competent but cold.” (Fiske, 2017)</a:t>
            </a:r>
            <a:endParaRPr sz="3373">
              <a:solidFill>
                <a:srgbClr val="FFFFFF"/>
              </a:solidFill>
              <a:latin typeface="Cambria"/>
              <a:ea typeface="Cambria"/>
              <a:cs typeface="Cambria"/>
              <a:sym typeface="Cambria"/>
            </a:endParaRPr>
          </a:p>
          <a:p>
            <a:pPr indent="0" lvl="0" marL="0" rtl="0" algn="l">
              <a:spcBef>
                <a:spcPts val="1600"/>
              </a:spcBef>
              <a:spcAft>
                <a:spcPts val="1200"/>
              </a:spcAft>
              <a:buNone/>
            </a:pPr>
            <a:r>
              <a:t/>
            </a:r>
            <a:endParaRPr>
              <a:solidFill>
                <a:srgbClr val="000000"/>
              </a:solidFill>
              <a:latin typeface="Cambria"/>
              <a:ea typeface="Cambria"/>
              <a:cs typeface="Cambria"/>
              <a:sym typeface="Cambria"/>
            </a:endParaRPr>
          </a:p>
        </p:txBody>
      </p:sp>
      <p:sp>
        <p:nvSpPr>
          <p:cNvPr id="565" name="Google Shape;565;p74"/>
          <p:cNvSpPr txBox="1"/>
          <p:nvPr/>
        </p:nvSpPr>
        <p:spPr>
          <a:xfrm rot="-1263769">
            <a:off x="5720624" y="349346"/>
            <a:ext cx="1707053" cy="43105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accommodating</a:t>
            </a:r>
            <a:endParaRPr sz="1500">
              <a:latin typeface="Cambria"/>
              <a:ea typeface="Cambria"/>
              <a:cs typeface="Cambria"/>
              <a:sym typeface="Cambria"/>
            </a:endParaRPr>
          </a:p>
        </p:txBody>
      </p:sp>
      <p:sp>
        <p:nvSpPr>
          <p:cNvPr id="566" name="Google Shape;566;p74"/>
          <p:cNvSpPr txBox="1"/>
          <p:nvPr/>
        </p:nvSpPr>
        <p:spPr>
          <a:xfrm rot="687560">
            <a:off x="4588907" y="625422"/>
            <a:ext cx="1173288" cy="43090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emotional</a:t>
            </a:r>
            <a:endParaRPr sz="1600">
              <a:latin typeface="Cambria"/>
              <a:ea typeface="Cambria"/>
              <a:cs typeface="Cambria"/>
              <a:sym typeface="Cambria"/>
            </a:endParaRPr>
          </a:p>
        </p:txBody>
      </p:sp>
      <p:sp>
        <p:nvSpPr>
          <p:cNvPr id="567" name="Google Shape;567;p74"/>
          <p:cNvSpPr txBox="1"/>
          <p:nvPr/>
        </p:nvSpPr>
        <p:spPr>
          <a:xfrm rot="1202393">
            <a:off x="7199173" y="873491"/>
            <a:ext cx="1707161" cy="43087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Cook and clean</a:t>
            </a:r>
            <a:endParaRPr sz="1500">
              <a:latin typeface="Cambria"/>
              <a:ea typeface="Cambria"/>
              <a:cs typeface="Cambria"/>
              <a:sym typeface="Cambria"/>
            </a:endParaRPr>
          </a:p>
        </p:txBody>
      </p:sp>
      <p:sp>
        <p:nvSpPr>
          <p:cNvPr id="568" name="Google Shape;568;p74"/>
          <p:cNvSpPr txBox="1"/>
          <p:nvPr/>
        </p:nvSpPr>
        <p:spPr>
          <a:xfrm rot="887827">
            <a:off x="173124" y="625378"/>
            <a:ext cx="1747866" cy="4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thin and graceful</a:t>
            </a:r>
            <a:endParaRPr sz="1600">
              <a:latin typeface="Cambria"/>
              <a:ea typeface="Cambria"/>
              <a:cs typeface="Cambria"/>
              <a:sym typeface="Cambria"/>
            </a:endParaRPr>
          </a:p>
        </p:txBody>
      </p:sp>
      <p:sp>
        <p:nvSpPr>
          <p:cNvPr id="569" name="Google Shape;569;p74"/>
          <p:cNvSpPr txBox="1"/>
          <p:nvPr/>
        </p:nvSpPr>
        <p:spPr>
          <a:xfrm rot="-498">
            <a:off x="2216775" y="725064"/>
            <a:ext cx="2071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Dressed and makeup</a:t>
            </a:r>
            <a:endParaRPr sz="1600">
              <a:latin typeface="Cambria"/>
              <a:ea typeface="Cambria"/>
              <a:cs typeface="Cambria"/>
              <a:sym typeface="Cambria"/>
            </a:endParaRPr>
          </a:p>
        </p:txBody>
      </p:sp>
      <p:sp>
        <p:nvSpPr>
          <p:cNvPr id="570" name="Google Shape;570;p74"/>
          <p:cNvSpPr txBox="1"/>
          <p:nvPr/>
        </p:nvSpPr>
        <p:spPr>
          <a:xfrm rot="-942217">
            <a:off x="337808" y="4496439"/>
            <a:ext cx="1747942" cy="4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Play with dolls</a:t>
            </a:r>
            <a:endParaRPr sz="1600">
              <a:latin typeface="Cambria"/>
              <a:ea typeface="Cambria"/>
              <a:cs typeface="Cambria"/>
              <a:sym typeface="Cambria"/>
            </a:endParaRPr>
          </a:p>
        </p:txBody>
      </p:sp>
      <p:sp>
        <p:nvSpPr>
          <p:cNvPr id="571" name="Google Shape;571;p74"/>
          <p:cNvSpPr txBox="1"/>
          <p:nvPr/>
        </p:nvSpPr>
        <p:spPr>
          <a:xfrm rot="887704">
            <a:off x="2472946" y="4401801"/>
            <a:ext cx="1104313" cy="4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Wear pink</a:t>
            </a:r>
            <a:endParaRPr sz="1600">
              <a:latin typeface="Cambria"/>
              <a:ea typeface="Cambria"/>
              <a:cs typeface="Cambria"/>
              <a:sym typeface="Cambria"/>
            </a:endParaRPr>
          </a:p>
        </p:txBody>
      </p:sp>
      <p:sp>
        <p:nvSpPr>
          <p:cNvPr id="572" name="Google Shape;572;p74"/>
          <p:cNvSpPr txBox="1"/>
          <p:nvPr/>
        </p:nvSpPr>
        <p:spPr>
          <a:xfrm rot="-213145">
            <a:off x="4137034" y="4520803"/>
            <a:ext cx="1747858" cy="43102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740"/>
                </a:solidFill>
                <a:highlight>
                  <a:srgbClr val="F7F6F4"/>
                </a:highlight>
                <a:latin typeface="Cambria"/>
                <a:ea typeface="Cambria"/>
                <a:cs typeface="Cambria"/>
                <a:sym typeface="Cambria"/>
              </a:rPr>
              <a:t>Well behaved</a:t>
            </a:r>
            <a:endParaRPr sz="1600">
              <a:latin typeface="Cambria"/>
              <a:ea typeface="Cambria"/>
              <a:cs typeface="Cambria"/>
              <a:sym typeface="Cambria"/>
            </a:endParaRPr>
          </a:p>
        </p:txBody>
      </p:sp>
      <p:sp>
        <p:nvSpPr>
          <p:cNvPr id="573" name="Google Shape;573;p74"/>
          <p:cNvSpPr txBox="1"/>
          <p:nvPr/>
        </p:nvSpPr>
        <p:spPr>
          <a:xfrm>
            <a:off x="6230750" y="3755250"/>
            <a:ext cx="30000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highlight>
                  <a:schemeClr val="lt1"/>
                </a:highlight>
                <a:latin typeface="Times New Roman"/>
                <a:ea typeface="Times New Roman"/>
                <a:cs typeface="Times New Roman"/>
                <a:sym typeface="Times New Roman"/>
              </a:rPr>
              <a:t>Fiske, Susan T. “</a:t>
            </a:r>
            <a:r>
              <a:rPr lang="en" sz="1000">
                <a:solidFill>
                  <a:schemeClr val="dk1"/>
                </a:solidFill>
                <a:highlight>
                  <a:schemeClr val="lt1"/>
                </a:highlight>
                <a:latin typeface="Cambria"/>
                <a:ea typeface="Cambria"/>
                <a:cs typeface="Cambria"/>
                <a:sym typeface="Cambria"/>
              </a:rPr>
              <a:t>Prejudices in Cultural Contexts: Shared Stereotypes (Gender, Age) versus Variable Stereotypes (Rac</a:t>
            </a:r>
            <a:r>
              <a:rPr lang="en" sz="1000">
                <a:solidFill>
                  <a:schemeClr val="dk1"/>
                </a:solidFill>
                <a:latin typeface="Cambria"/>
                <a:ea typeface="Cambria"/>
                <a:cs typeface="Cambria"/>
                <a:sym typeface="Cambria"/>
              </a:rPr>
              <a:t>e, Ethnicity, Religion).” </a:t>
            </a:r>
            <a:r>
              <a:rPr i="1" lang="en" sz="1000">
                <a:solidFill>
                  <a:schemeClr val="dk1"/>
                </a:solidFill>
                <a:uFill>
                  <a:noFill/>
                </a:uFill>
                <a:latin typeface="Cambria"/>
                <a:ea typeface="Cambria"/>
                <a:cs typeface="Cambria"/>
                <a:sym typeface="Cambria"/>
                <a:hlinkClick r:id="rId3">
                  <a:extLst>
                    <a:ext uri="{A12FA001-AC4F-418D-AE19-62706E023703}">
                      <ahyp:hlinkClr val="tx"/>
                    </a:ext>
                  </a:extLst>
                </a:hlinkClick>
              </a:rPr>
              <a:t>US</a:t>
            </a:r>
            <a:endParaRPr>
              <a:solidFill>
                <a:schemeClr val="dk1"/>
              </a:solidFill>
            </a:endParaRPr>
          </a:p>
          <a:p>
            <a:pPr indent="0" lvl="0" marL="0" rtl="0" algn="l">
              <a:lnSpc>
                <a:spcPct val="115000"/>
              </a:lnSpc>
              <a:spcBef>
                <a:spcPts val="0"/>
              </a:spcBef>
              <a:spcAft>
                <a:spcPts val="0"/>
              </a:spcAft>
              <a:buNone/>
            </a:pPr>
            <a:r>
              <a:rPr i="1" lang="en" sz="1000">
                <a:solidFill>
                  <a:schemeClr val="dk1"/>
                </a:solidFill>
                <a:uFill>
                  <a:noFill/>
                </a:uFill>
                <a:latin typeface="Cambria"/>
                <a:ea typeface="Cambria"/>
                <a:cs typeface="Cambria"/>
                <a:sym typeface="Cambria"/>
                <a:hlinkClick r:id="rId4">
                  <a:extLst>
                    <a:ext uri="{A12FA001-AC4F-418D-AE19-62706E023703}">
                      <ahyp:hlinkClr val="tx"/>
                    </a:ext>
                  </a:extLst>
                </a:hlinkClick>
              </a:rPr>
              <a:t>National Library of Medicine</a:t>
            </a:r>
            <a:r>
              <a:rPr lang="en" sz="1000">
                <a:solidFill>
                  <a:schemeClr val="dk1"/>
                </a:solidFill>
              </a:rPr>
              <a:t> </a:t>
            </a:r>
            <a:r>
              <a:rPr i="1" lang="en" sz="1000">
                <a:solidFill>
                  <a:schemeClr val="dk1"/>
                </a:solidFill>
                <a:uFill>
                  <a:noFill/>
                </a:uFill>
                <a:latin typeface="Cambria"/>
                <a:ea typeface="Cambria"/>
                <a:cs typeface="Cambria"/>
                <a:sym typeface="Cambria"/>
                <a:hlinkClick r:id="rId5">
                  <a:extLst>
                    <a:ext uri="{A12FA001-AC4F-418D-AE19-62706E023703}">
                      <ahyp:hlinkClr val="tx"/>
                    </a:ext>
                  </a:extLst>
                </a:hlinkClick>
              </a:rPr>
              <a:t>National Institutes of Health</a:t>
            </a:r>
            <a:r>
              <a:rPr lang="en" sz="1000">
                <a:solidFill>
                  <a:schemeClr val="dk1"/>
                </a:solidFill>
                <a:latin typeface="Cambria"/>
                <a:ea typeface="Cambria"/>
                <a:cs typeface="Cambria"/>
                <a:sym typeface="Cambria"/>
              </a:rPr>
              <a:t>, Sept. 12, 2017. </a:t>
            </a:r>
            <a:r>
              <a:rPr lang="en" sz="1000" u="sng">
                <a:solidFill>
                  <a:schemeClr val="dk1"/>
                </a:solidFill>
                <a:highlight>
                  <a:schemeClr val="lt1"/>
                </a:highlight>
                <a:latin typeface="Cambria"/>
                <a:ea typeface="Cambria"/>
                <a:cs typeface="Cambria"/>
                <a:sym typeface="Cambria"/>
                <a:hlinkClick r:id="rId6">
                  <a:extLst>
                    <a:ext uri="{A12FA001-AC4F-418D-AE19-62706E023703}">
                      <ahyp:hlinkClr val="tx"/>
                    </a:ext>
                  </a:extLst>
                </a:hlinkClick>
              </a:rPr>
              <a:t>https://www.ncbi.nlm.nih.gov/pmc/articles/PMC5657003/</a:t>
            </a:r>
            <a:r>
              <a:rPr lang="en" sz="1000">
                <a:solidFill>
                  <a:schemeClr val="dk1"/>
                </a:solidFill>
                <a:highlight>
                  <a:schemeClr val="lt1"/>
                </a:highlight>
                <a:latin typeface="Cambria"/>
                <a:ea typeface="Cambria"/>
                <a:cs typeface="Cambria"/>
                <a:sym typeface="Cambria"/>
              </a:rPr>
              <a:t>. </a:t>
            </a:r>
            <a:endParaRPr/>
          </a:p>
        </p:txBody>
      </p:sp>
      <p:sp>
        <p:nvSpPr>
          <p:cNvPr id="574" name="Google Shape;574;p74"/>
          <p:cNvSpPr txBox="1"/>
          <p:nvPr/>
        </p:nvSpPr>
        <p:spPr>
          <a:xfrm>
            <a:off x="185900" y="3404175"/>
            <a:ext cx="5961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FFFFFF"/>
                </a:solidFill>
                <a:latin typeface="Cambria"/>
                <a:ea typeface="Cambria"/>
                <a:cs typeface="Cambria"/>
                <a:sym typeface="Cambria"/>
              </a:rPr>
              <a:t>See more examples of gender stereotypes and their impact here: </a:t>
            </a:r>
            <a:r>
              <a:rPr lang="en" sz="1500" u="sng">
                <a:solidFill>
                  <a:srgbClr val="FFFFFF"/>
                </a:solidFill>
                <a:latin typeface="Cambria"/>
                <a:ea typeface="Cambria"/>
                <a:cs typeface="Cambria"/>
                <a:sym typeface="Cambria"/>
                <a:hlinkClick r:id="rId7">
                  <a:extLst>
                    <a:ext uri="{A12FA001-AC4F-418D-AE19-62706E023703}">
                      <ahyp:hlinkClr val="tx"/>
                    </a:ext>
                  </a:extLst>
                </a:hlinkClick>
              </a:rPr>
              <a:t>https://www.genderequalitylaw.org/examples-of-gender-stereotypes</a:t>
            </a:r>
            <a:endParaRPr sz="1500">
              <a:solidFill>
                <a:srgbClr val="FFFFFF"/>
              </a:solidFill>
              <a:latin typeface="Cambria"/>
              <a:ea typeface="Cambria"/>
              <a:cs typeface="Cambria"/>
              <a:sym typeface="Cambri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Gender, Communication Styles, and the Hierarchy</a:t>
            </a:r>
            <a:endParaRPr>
              <a:latin typeface="Cambria"/>
              <a:ea typeface="Cambria"/>
              <a:cs typeface="Cambria"/>
              <a:sym typeface="Cambria"/>
            </a:endParaRPr>
          </a:p>
        </p:txBody>
      </p:sp>
      <p:sp>
        <p:nvSpPr>
          <p:cNvPr id="580" name="Google Shape;580;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90000"/>
              </a:lnSpc>
              <a:spcBef>
                <a:spcPts val="1000"/>
              </a:spcBef>
              <a:spcAft>
                <a:spcPts val="0"/>
              </a:spcAft>
              <a:buClr>
                <a:schemeClr val="dk1"/>
              </a:buClr>
              <a:buSzPts val="1100"/>
              <a:buFont typeface="Arial"/>
              <a:buNone/>
            </a:pPr>
            <a:r>
              <a:rPr b="1" lang="en" sz="1500">
                <a:solidFill>
                  <a:schemeClr val="dk1"/>
                </a:solidFill>
                <a:latin typeface="Cambria"/>
                <a:ea typeface="Cambria"/>
                <a:cs typeface="Cambria"/>
                <a:sym typeface="Cambria"/>
              </a:rPr>
              <a:t>Deborah Tannen’s </a:t>
            </a:r>
            <a:r>
              <a:rPr b="1" i="1" lang="en" sz="1500">
                <a:solidFill>
                  <a:schemeClr val="dk1"/>
                </a:solidFill>
                <a:latin typeface="Cambria"/>
                <a:ea typeface="Cambria"/>
                <a:cs typeface="Cambria"/>
                <a:sym typeface="Cambria"/>
              </a:rPr>
              <a:t>You Just Don’t Understand: Women and Men in Conversation</a:t>
            </a:r>
            <a:r>
              <a:rPr lang="en" sz="1500">
                <a:solidFill>
                  <a:schemeClr val="dk1"/>
                </a:solidFill>
                <a:latin typeface="Cambria"/>
                <a:ea typeface="Cambria"/>
                <a:cs typeface="Cambria"/>
                <a:sym typeface="Cambria"/>
              </a:rPr>
              <a:t> concludes that there is a significant gender difference in communication styles in United States English speakers.</a:t>
            </a:r>
            <a:endParaRPr sz="1500">
              <a:solidFill>
                <a:schemeClr val="dk1"/>
              </a:solidFill>
              <a:latin typeface="Cambria"/>
              <a:ea typeface="Cambria"/>
              <a:cs typeface="Cambria"/>
              <a:sym typeface="Cambria"/>
            </a:endParaRPr>
          </a:p>
          <a:p>
            <a:pPr indent="0" lvl="0" marL="0" rtl="0" algn="l">
              <a:lnSpc>
                <a:spcPct val="90000"/>
              </a:lnSpc>
              <a:spcBef>
                <a:spcPts val="1000"/>
              </a:spcBef>
              <a:spcAft>
                <a:spcPts val="0"/>
              </a:spcAft>
              <a:buClr>
                <a:schemeClr val="dk1"/>
              </a:buClr>
              <a:buSzPts val="1100"/>
              <a:buFont typeface="Arial"/>
              <a:buNone/>
            </a:pPr>
            <a:r>
              <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rPr lang="en" sz="1500">
                <a:solidFill>
                  <a:schemeClr val="dk1"/>
                </a:solidFill>
                <a:latin typeface="Cambria"/>
                <a:ea typeface="Cambria"/>
                <a:cs typeface="Cambria"/>
                <a:sym typeface="Cambria"/>
              </a:rPr>
              <a:t>Men are more likely to employ conversation to exchange information and establish hierarchy, whereas women employ conversation to establish emotional connection.</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rPr lang="en" sz="1500">
                <a:solidFill>
                  <a:schemeClr val="dk1"/>
                </a:solidFill>
                <a:latin typeface="Cambria"/>
                <a:ea typeface="Cambria"/>
                <a:cs typeface="Cambria"/>
                <a:sym typeface="Cambria"/>
              </a:rPr>
              <a:t>This difference occurs from an early age.</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rPr lang="en" sz="1500">
                <a:solidFill>
                  <a:schemeClr val="dk1"/>
                </a:solidFill>
                <a:latin typeface="Cambria"/>
                <a:ea typeface="Cambria"/>
                <a:cs typeface="Cambria"/>
                <a:sym typeface="Cambria"/>
              </a:rPr>
              <a:t>Tannen refers to the “message”, which is the actual content of a communication, and the “metamessage, which is its unspoken implications.</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Clr>
                <a:schemeClr val="dk1"/>
              </a:buClr>
              <a:buSzPts val="1100"/>
              <a:buFont typeface="Arial"/>
              <a:buNone/>
            </a:pPr>
            <a:r>
              <a:t/>
            </a:r>
            <a:endParaRPr sz="1500">
              <a:solidFill>
                <a:schemeClr val="dk1"/>
              </a:solidFill>
              <a:latin typeface="Cambria"/>
              <a:ea typeface="Cambria"/>
              <a:cs typeface="Cambria"/>
              <a:sym typeface="Cambria"/>
            </a:endParaRPr>
          </a:p>
          <a:p>
            <a:pPr indent="0" lvl="0" marL="0" rtl="0" algn="l">
              <a:lnSpc>
                <a:spcPct val="90000"/>
              </a:lnSpc>
              <a:spcBef>
                <a:spcPts val="500"/>
              </a:spcBef>
              <a:spcAft>
                <a:spcPts val="0"/>
              </a:spcAft>
              <a:buNone/>
            </a:pPr>
            <a:r>
              <a:rPr lang="en" sz="1500">
                <a:solidFill>
                  <a:schemeClr val="dk1"/>
                </a:solidFill>
                <a:latin typeface="Cambria"/>
                <a:ea typeface="Cambria"/>
                <a:cs typeface="Cambria"/>
                <a:sym typeface="Cambria"/>
              </a:rPr>
              <a:t>Women tend to be more tuned into the metamessage, men to the message (192).</a:t>
            </a:r>
            <a:endParaRPr sz="15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Reflexive Identities</a:t>
            </a:r>
            <a:endParaRPr>
              <a:latin typeface="Cambria"/>
              <a:ea typeface="Cambria"/>
              <a:cs typeface="Cambria"/>
              <a:sym typeface="Cambria"/>
            </a:endParaRPr>
          </a:p>
        </p:txBody>
      </p:sp>
      <p:sp>
        <p:nvSpPr>
          <p:cNvPr id="586" name="Google Shape;586;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500">
                <a:solidFill>
                  <a:schemeClr val="dk1"/>
                </a:solidFill>
                <a:latin typeface="Cambria"/>
                <a:ea typeface="Cambria"/>
                <a:cs typeface="Cambria"/>
                <a:sym typeface="Cambria"/>
              </a:rPr>
              <a:t>Refugees struggle with their identity when moving to a different culture. </a:t>
            </a:r>
            <a:endParaRPr sz="25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t/>
            </a:r>
            <a:endParaRPr sz="2500">
              <a:solidFill>
                <a:schemeClr val="dk1"/>
              </a:solidFill>
              <a:latin typeface="Cambria"/>
              <a:ea typeface="Cambria"/>
              <a:cs typeface="Cambria"/>
              <a:sym typeface="Cambria"/>
            </a:endParaRPr>
          </a:p>
          <a:p>
            <a:pPr indent="0" lvl="0" marL="0" rtl="0" algn="ctr">
              <a:spcBef>
                <a:spcPts val="0"/>
              </a:spcBef>
              <a:spcAft>
                <a:spcPts val="0"/>
              </a:spcAft>
              <a:buClr>
                <a:schemeClr val="dk1"/>
              </a:buClr>
              <a:buSzPts val="1100"/>
              <a:buFont typeface="Arial"/>
              <a:buNone/>
            </a:pPr>
            <a:r>
              <a:rPr b="1" lang="en" sz="2500">
                <a:solidFill>
                  <a:schemeClr val="dk1"/>
                </a:solidFill>
                <a:latin typeface="Cambria"/>
                <a:ea typeface="Cambria"/>
                <a:cs typeface="Cambria"/>
                <a:sym typeface="Cambria"/>
              </a:rPr>
              <a:t>When you move so much what is the structure in which you identify with? </a:t>
            </a:r>
            <a:endParaRPr b="1" sz="2500">
              <a:solidFill>
                <a:schemeClr val="dk1"/>
              </a:solidFill>
              <a:latin typeface="Cambria"/>
              <a:ea typeface="Cambria"/>
              <a:cs typeface="Cambria"/>
              <a:sym typeface="Cambria"/>
            </a:endParaRPr>
          </a:p>
          <a:p>
            <a:pPr indent="0" lvl="0" marL="0" rtl="0" algn="ctr">
              <a:spcBef>
                <a:spcPts val="0"/>
              </a:spcBef>
              <a:spcAft>
                <a:spcPts val="0"/>
              </a:spcAft>
              <a:buClr>
                <a:schemeClr val="dk1"/>
              </a:buClr>
              <a:buSzPts val="1100"/>
              <a:buFont typeface="Arial"/>
              <a:buNone/>
            </a:pPr>
            <a:r>
              <a:rPr b="1" lang="en" sz="2500">
                <a:solidFill>
                  <a:schemeClr val="dk1"/>
                </a:solidFill>
                <a:latin typeface="Cambria"/>
                <a:ea typeface="Cambria"/>
                <a:cs typeface="Cambria"/>
                <a:sym typeface="Cambria"/>
              </a:rPr>
              <a:t>How do we think about structure when trying to understand the identity of a person?</a:t>
            </a:r>
            <a:endParaRPr b="1" sz="2500">
              <a:latin typeface="Cambria"/>
              <a:ea typeface="Cambria"/>
              <a:cs typeface="Cambria"/>
              <a:sym typeface="Cambri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Gender and virtual identity</a:t>
            </a:r>
            <a:endParaRPr>
              <a:latin typeface="Cambria"/>
              <a:ea typeface="Cambria"/>
              <a:cs typeface="Cambria"/>
              <a:sym typeface="Cambria"/>
            </a:endParaRPr>
          </a:p>
        </p:txBody>
      </p:sp>
      <p:sp>
        <p:nvSpPr>
          <p:cNvPr id="592" name="Google Shape;592;p7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rgbClr val="FFFFFF"/>
                </a:solidFill>
                <a:latin typeface="Cambria"/>
                <a:ea typeface="Cambria"/>
                <a:cs typeface="Cambria"/>
                <a:sym typeface="Cambria"/>
              </a:rPr>
              <a:t>How does technology impact our construction of gender?</a:t>
            </a:r>
            <a:endParaRPr sz="1500">
              <a:solidFill>
                <a:srgbClr val="FFFFFF"/>
              </a:solidFill>
              <a:latin typeface="Cambria"/>
              <a:ea typeface="Cambria"/>
              <a:cs typeface="Cambria"/>
              <a:sym typeface="Cambria"/>
            </a:endParaRPr>
          </a:p>
          <a:p>
            <a:pPr indent="0" lvl="0" marL="0" rtl="0" algn="l">
              <a:spcBef>
                <a:spcPts val="1200"/>
              </a:spcBef>
              <a:spcAft>
                <a:spcPts val="0"/>
              </a:spcAft>
              <a:buNone/>
            </a:pPr>
            <a:r>
              <a:rPr lang="en" sz="1500">
                <a:solidFill>
                  <a:srgbClr val="FFFFFF"/>
                </a:solidFill>
                <a:latin typeface="Cambria"/>
                <a:ea typeface="Cambria"/>
                <a:cs typeface="Cambria"/>
                <a:sym typeface="Cambria"/>
              </a:rPr>
              <a:t>Does virtual reality dissolves the distinctions, the separations, and the connections that characterize so much of the physical world and our social constructions of it?</a:t>
            </a:r>
            <a:endParaRPr sz="1500">
              <a:solidFill>
                <a:srgbClr val="FFFFFF"/>
              </a:solidFill>
              <a:latin typeface="Cambria"/>
              <a:ea typeface="Cambria"/>
              <a:cs typeface="Cambria"/>
              <a:sym typeface="Cambria"/>
            </a:endParaRPr>
          </a:p>
          <a:p>
            <a:pPr indent="0" lvl="0" marL="0" rtl="0" algn="l">
              <a:spcBef>
                <a:spcPts val="1200"/>
              </a:spcBef>
              <a:spcAft>
                <a:spcPts val="1200"/>
              </a:spcAft>
              <a:buNone/>
            </a:pPr>
            <a:r>
              <a:rPr lang="en" sz="1500">
                <a:solidFill>
                  <a:srgbClr val="FFFFFF"/>
                </a:solidFill>
                <a:latin typeface="Cambria"/>
                <a:ea typeface="Cambria"/>
                <a:cs typeface="Cambria"/>
                <a:sym typeface="Cambria"/>
              </a:rPr>
              <a:t>Are our identities portable to online? What is our meaning and identity in cyberspace?</a:t>
            </a:r>
            <a:endParaRPr sz="1500">
              <a:solidFill>
                <a:srgbClr val="FFFFFF"/>
              </a:solidFill>
              <a:latin typeface="Cambria"/>
              <a:ea typeface="Cambria"/>
              <a:cs typeface="Cambria"/>
              <a:sym typeface="Cambria"/>
            </a:endParaRPr>
          </a:p>
        </p:txBody>
      </p:sp>
      <p:pic>
        <p:nvPicPr>
          <p:cNvPr id="593" name="Google Shape;593;p77"/>
          <p:cNvPicPr preferRelativeResize="0"/>
          <p:nvPr/>
        </p:nvPicPr>
        <p:blipFill>
          <a:blip r:embed="rId3">
            <a:alphaModFix/>
          </a:blip>
          <a:stretch>
            <a:fillRect/>
          </a:stretch>
        </p:blipFill>
        <p:spPr>
          <a:xfrm>
            <a:off x="4464000" y="1170125"/>
            <a:ext cx="4527600" cy="2234400"/>
          </a:xfrm>
          <a:prstGeom prst="rect">
            <a:avLst/>
          </a:prstGeom>
          <a:noFill/>
          <a:ln>
            <a:noFill/>
          </a:ln>
        </p:spPr>
      </p:pic>
      <p:sp>
        <p:nvSpPr>
          <p:cNvPr id="594" name="Google Shape;594;p77"/>
          <p:cNvSpPr txBox="1"/>
          <p:nvPr/>
        </p:nvSpPr>
        <p:spPr>
          <a:xfrm>
            <a:off x="4464000" y="3404525"/>
            <a:ext cx="457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Visual from: </a:t>
            </a:r>
            <a:r>
              <a:rPr lang="en" sz="1200">
                <a:solidFill>
                  <a:srgbClr val="FFFFFF"/>
                </a:solidFill>
                <a:latin typeface="Cambria"/>
                <a:ea typeface="Cambria"/>
                <a:cs typeface="Cambria"/>
                <a:sym typeface="Cambria"/>
              </a:rPr>
              <a:t>https://openexpoeurope.com/how-technology-can-reduce-gender-inequality/</a:t>
            </a:r>
            <a:endParaRPr sz="1200">
              <a:solidFill>
                <a:srgbClr val="FFFFFF"/>
              </a:solidFill>
              <a:latin typeface="Cambria"/>
              <a:ea typeface="Cambria"/>
              <a:cs typeface="Cambria"/>
              <a:sym typeface="Cambria"/>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8"/>
          <p:cNvSpPr txBox="1"/>
          <p:nvPr>
            <p:ph type="title"/>
          </p:nvPr>
        </p:nvSpPr>
        <p:spPr>
          <a:xfrm>
            <a:off x="311700" y="114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latin typeface="Cambria"/>
                <a:ea typeface="Cambria"/>
                <a:cs typeface="Cambria"/>
                <a:sym typeface="Cambria"/>
              </a:rPr>
              <a:t>United Nations and Gender - A Timeline</a:t>
            </a:r>
            <a:endParaRPr>
              <a:solidFill>
                <a:srgbClr val="FFFFFF"/>
              </a:solidFill>
              <a:latin typeface="Cambria"/>
              <a:ea typeface="Cambria"/>
              <a:cs typeface="Cambria"/>
              <a:sym typeface="Cambria"/>
            </a:endParaRPr>
          </a:p>
          <a:p>
            <a:pPr indent="0" lvl="0" marL="0" rtl="0" algn="l">
              <a:spcBef>
                <a:spcPts val="0"/>
              </a:spcBef>
              <a:spcAft>
                <a:spcPts val="0"/>
              </a:spcAft>
              <a:buNone/>
            </a:pPr>
            <a:r>
              <a:t/>
            </a:r>
            <a:endParaRPr>
              <a:solidFill>
                <a:srgbClr val="FFFFFF"/>
              </a:solidFill>
            </a:endParaRPr>
          </a:p>
        </p:txBody>
      </p:sp>
      <p:sp>
        <p:nvSpPr>
          <p:cNvPr id="600" name="Google Shape;600;p78"/>
          <p:cNvSpPr txBox="1"/>
          <p:nvPr>
            <p:ph idx="1" type="body"/>
          </p:nvPr>
        </p:nvSpPr>
        <p:spPr>
          <a:xfrm>
            <a:off x="311700" y="703200"/>
            <a:ext cx="8520600" cy="37371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
                <a:solidFill>
                  <a:srgbClr val="FFFFFF"/>
                </a:solidFill>
                <a:latin typeface="Alegreya Regular"/>
                <a:ea typeface="Alegreya Regular"/>
                <a:cs typeface="Alegreya Regular"/>
                <a:sym typeface="Alegreya Regular"/>
              </a:rPr>
              <a:t> 1945 </a:t>
            </a:r>
            <a:r>
              <a:rPr lang="en" sz="1150">
                <a:solidFill>
                  <a:srgbClr val="FFFFFF"/>
                </a:solidFill>
                <a:latin typeface="Cambria"/>
                <a:ea typeface="Cambria"/>
                <a:cs typeface="Cambria"/>
                <a:sym typeface="Cambria"/>
              </a:rPr>
              <a:t>- the </a:t>
            </a:r>
            <a:r>
              <a:rPr lang="en" sz="1200" u="sng">
                <a:solidFill>
                  <a:srgbClr val="FFFFFF"/>
                </a:solidFill>
                <a:latin typeface="Cambria"/>
                <a:ea typeface="Cambria"/>
                <a:cs typeface="Cambria"/>
                <a:sym typeface="Cambria"/>
                <a:hlinkClick r:id="rId3">
                  <a:extLst>
                    <a:ext uri="{A12FA001-AC4F-418D-AE19-62706E023703}">
                      <ahyp:hlinkClr val="tx"/>
                    </a:ext>
                  </a:extLst>
                </a:hlinkClick>
              </a:rPr>
              <a:t>Commission on the Status of Women</a:t>
            </a:r>
            <a:r>
              <a:rPr lang="en" sz="1200">
                <a:solidFill>
                  <a:srgbClr val="FFFFFF"/>
                </a:solidFill>
                <a:latin typeface="Cambria"/>
                <a:ea typeface="Cambria"/>
                <a:cs typeface="Cambria"/>
                <a:sym typeface="Cambria"/>
              </a:rPr>
              <a:t> was created within the UN’s first year (important achievement: ensured gender neutral language in the draft </a:t>
            </a:r>
            <a:r>
              <a:rPr lang="en" sz="1200">
                <a:solidFill>
                  <a:srgbClr val="FFFFFF"/>
                </a:solidFill>
                <a:uFill>
                  <a:noFill/>
                </a:uFill>
                <a:latin typeface="Cambria"/>
                <a:ea typeface="Cambria"/>
                <a:cs typeface="Cambria"/>
                <a:sym typeface="Cambria"/>
                <a:hlinkClick r:id="rId4">
                  <a:extLst>
                    <a:ext uri="{A12FA001-AC4F-418D-AE19-62706E023703}">
                      <ahyp:hlinkClr val="tx"/>
                    </a:ext>
                  </a:extLst>
                </a:hlinkClick>
              </a:rPr>
              <a:t>Universal Declaration of Human Rights</a:t>
            </a:r>
            <a:r>
              <a:rPr lang="en" sz="1200">
                <a:solidFill>
                  <a:srgbClr val="FFFFFF"/>
                </a:solidFill>
                <a:latin typeface="Cambria"/>
                <a:ea typeface="Cambria"/>
                <a:cs typeface="Cambria"/>
                <a:sym typeface="Cambria"/>
              </a:rPr>
              <a:t>)</a:t>
            </a:r>
            <a:endParaRPr sz="1200">
              <a:solidFill>
                <a:srgbClr val="FFFFFF"/>
              </a:solidFill>
              <a:latin typeface="Cambria"/>
              <a:ea typeface="Cambria"/>
              <a:cs typeface="Cambria"/>
              <a:sym typeface="Cambria"/>
            </a:endParaRPr>
          </a:p>
          <a:p>
            <a:pPr indent="0" lvl="0" marL="0" rtl="0" algn="l">
              <a:lnSpc>
                <a:spcPct val="100000"/>
              </a:lnSpc>
              <a:spcBef>
                <a:spcPts val="1000"/>
              </a:spcBef>
              <a:spcAft>
                <a:spcPts val="0"/>
              </a:spcAft>
              <a:buNone/>
            </a:pPr>
            <a:r>
              <a:rPr lang="en">
                <a:solidFill>
                  <a:srgbClr val="FFFFFF"/>
                </a:solidFill>
                <a:latin typeface="Alegreya Regular"/>
                <a:ea typeface="Alegreya Regular"/>
                <a:cs typeface="Alegreya Regular"/>
                <a:sym typeface="Alegreya Regular"/>
              </a:rPr>
              <a:t> 1979 </a:t>
            </a:r>
            <a:r>
              <a:rPr lang="en" sz="1150">
                <a:solidFill>
                  <a:srgbClr val="FFFFFF"/>
                </a:solidFill>
                <a:latin typeface="Cambria"/>
                <a:ea typeface="Cambria"/>
                <a:cs typeface="Cambria"/>
                <a:sym typeface="Cambria"/>
              </a:rPr>
              <a:t> - </a:t>
            </a:r>
            <a:r>
              <a:rPr lang="en" sz="1200">
                <a:solidFill>
                  <a:srgbClr val="FFFFFF"/>
                </a:solidFill>
                <a:latin typeface="Cambria"/>
                <a:ea typeface="Cambria"/>
                <a:cs typeface="Cambria"/>
                <a:sym typeface="Cambria"/>
              </a:rPr>
              <a:t>the adoption of the </a:t>
            </a:r>
            <a:r>
              <a:rPr lang="en" sz="1200" u="sng">
                <a:solidFill>
                  <a:srgbClr val="FFFFFF"/>
                </a:solidFill>
                <a:latin typeface="Cambria"/>
                <a:ea typeface="Cambria"/>
                <a:cs typeface="Cambria"/>
                <a:sym typeface="Cambria"/>
                <a:hlinkClick r:id="rId5">
                  <a:extLst>
                    <a:ext uri="{A12FA001-AC4F-418D-AE19-62706E023703}">
                      <ahyp:hlinkClr val="tx"/>
                    </a:ext>
                  </a:extLst>
                </a:hlinkClick>
              </a:rPr>
              <a:t>Convention on the Elimination of All Forms of Discrimination against Women (CEDAW)</a:t>
            </a:r>
            <a:endParaRPr sz="1200" u="sng">
              <a:solidFill>
                <a:srgbClr val="FFFFFF"/>
              </a:solidFill>
              <a:latin typeface="Cambria"/>
              <a:ea typeface="Cambria"/>
              <a:cs typeface="Cambria"/>
              <a:sym typeface="Cambria"/>
            </a:endParaRPr>
          </a:p>
          <a:p>
            <a:pPr indent="0" lvl="0" marL="0" rtl="0" algn="l">
              <a:lnSpc>
                <a:spcPct val="100000"/>
              </a:lnSpc>
              <a:spcBef>
                <a:spcPts val="1000"/>
              </a:spcBef>
              <a:spcAft>
                <a:spcPts val="0"/>
              </a:spcAft>
              <a:buNone/>
            </a:pPr>
            <a:r>
              <a:rPr lang="en">
                <a:solidFill>
                  <a:srgbClr val="FFFFFF"/>
                </a:solidFill>
                <a:latin typeface="Alegreya Regular"/>
                <a:ea typeface="Alegreya Regular"/>
                <a:cs typeface="Alegreya Regular"/>
                <a:sym typeface="Alegreya Regular"/>
              </a:rPr>
              <a:t> 1980</a:t>
            </a:r>
            <a:r>
              <a:rPr lang="en" sz="1200">
                <a:solidFill>
                  <a:srgbClr val="FFFFFF"/>
                </a:solidFill>
                <a:latin typeface="Cambria"/>
                <a:ea typeface="Cambria"/>
                <a:cs typeface="Cambria"/>
                <a:sym typeface="Cambria"/>
              </a:rPr>
              <a:t> - </a:t>
            </a:r>
            <a:r>
              <a:rPr lang="en" sz="1200" u="sng">
                <a:solidFill>
                  <a:srgbClr val="FFFFFF"/>
                </a:solidFill>
                <a:latin typeface="Cambria"/>
                <a:ea typeface="Cambria"/>
                <a:cs typeface="Cambria"/>
                <a:sym typeface="Cambria"/>
              </a:rPr>
              <a:t>S</a:t>
            </a:r>
            <a:r>
              <a:rPr lang="en" sz="1200" u="sng">
                <a:solidFill>
                  <a:srgbClr val="FFFFFF"/>
                </a:solidFill>
                <a:latin typeface="Cambria"/>
                <a:ea typeface="Cambria"/>
                <a:cs typeface="Cambria"/>
                <a:sym typeface="Cambria"/>
              </a:rPr>
              <a:t>econd World Conference on Women </a:t>
            </a:r>
            <a:r>
              <a:rPr lang="en" sz="1200">
                <a:solidFill>
                  <a:srgbClr val="FFFFFF"/>
                </a:solidFill>
                <a:latin typeface="Cambria"/>
                <a:ea typeface="Cambria"/>
                <a:cs typeface="Cambria"/>
                <a:sym typeface="Cambria"/>
              </a:rPr>
              <a:t>held in Copenhagen</a:t>
            </a:r>
            <a:endParaRPr sz="1200">
              <a:solidFill>
                <a:srgbClr val="FFFFFF"/>
              </a:solidFill>
              <a:latin typeface="Cambria"/>
              <a:ea typeface="Cambria"/>
              <a:cs typeface="Cambria"/>
              <a:sym typeface="Cambria"/>
            </a:endParaRPr>
          </a:p>
          <a:p>
            <a:pPr indent="0" lvl="0" marL="0" rtl="0" algn="l">
              <a:lnSpc>
                <a:spcPct val="100000"/>
              </a:lnSpc>
              <a:spcBef>
                <a:spcPts val="1000"/>
              </a:spcBef>
              <a:spcAft>
                <a:spcPts val="0"/>
              </a:spcAft>
              <a:buNone/>
            </a:pPr>
            <a:r>
              <a:rPr lang="en">
                <a:solidFill>
                  <a:srgbClr val="FFFFFF"/>
                </a:solidFill>
                <a:latin typeface="Alegreya Regular"/>
                <a:ea typeface="Alegreya Regular"/>
                <a:cs typeface="Alegreya Regular"/>
                <a:sym typeface="Alegreya Regular"/>
              </a:rPr>
              <a:t> 1985 </a:t>
            </a:r>
            <a:r>
              <a:rPr lang="en" sz="1150">
                <a:solidFill>
                  <a:srgbClr val="FFFFFF"/>
                </a:solidFill>
                <a:latin typeface="Cambria"/>
                <a:ea typeface="Cambria"/>
                <a:cs typeface="Cambria"/>
                <a:sym typeface="Cambria"/>
              </a:rPr>
              <a:t>- </a:t>
            </a:r>
            <a:r>
              <a:rPr lang="en" sz="1200">
                <a:solidFill>
                  <a:srgbClr val="FFFFFF"/>
                </a:solidFill>
                <a:latin typeface="Cambria"/>
                <a:ea typeface="Cambria"/>
                <a:cs typeface="Cambria"/>
                <a:sym typeface="Cambria"/>
              </a:rPr>
              <a:t>the </a:t>
            </a:r>
            <a:r>
              <a:rPr lang="en" sz="1200" u="sng">
                <a:solidFill>
                  <a:srgbClr val="FFFFFF"/>
                </a:solidFill>
                <a:latin typeface="Cambria"/>
                <a:ea typeface="Cambria"/>
                <a:cs typeface="Cambria"/>
                <a:sym typeface="Cambria"/>
              </a:rPr>
              <a:t>World Conference to Review and Appraise the Achievements of the United Nations Decade for Women: Equality, Development and Peace</a:t>
            </a:r>
            <a:r>
              <a:rPr lang="en" sz="1200">
                <a:solidFill>
                  <a:srgbClr val="FFFFFF"/>
                </a:solidFill>
                <a:latin typeface="Cambria"/>
                <a:ea typeface="Cambria"/>
                <a:cs typeface="Cambria"/>
                <a:sym typeface="Cambria"/>
              </a:rPr>
              <a:t>, was held in Nairobi (gained true recognition)</a:t>
            </a:r>
            <a:endParaRPr sz="1200">
              <a:solidFill>
                <a:srgbClr val="FFFFFF"/>
              </a:solidFill>
              <a:latin typeface="Cambria"/>
              <a:ea typeface="Cambria"/>
              <a:cs typeface="Cambria"/>
              <a:sym typeface="Cambria"/>
            </a:endParaRPr>
          </a:p>
          <a:p>
            <a:pPr indent="0" lvl="0" marL="0" rtl="0" algn="l">
              <a:lnSpc>
                <a:spcPct val="100000"/>
              </a:lnSpc>
              <a:spcBef>
                <a:spcPts val="1000"/>
              </a:spcBef>
              <a:spcAft>
                <a:spcPts val="0"/>
              </a:spcAft>
              <a:buNone/>
            </a:pPr>
            <a:r>
              <a:rPr lang="en">
                <a:solidFill>
                  <a:srgbClr val="FFFFFF"/>
                </a:solidFill>
                <a:latin typeface="Alegreya Regular"/>
                <a:ea typeface="Alegreya Regular"/>
                <a:cs typeface="Alegreya Regular"/>
                <a:sym typeface="Alegreya Regular"/>
              </a:rPr>
              <a:t> 1995 </a:t>
            </a:r>
            <a:r>
              <a:rPr b="1" lang="en" sz="1150">
                <a:solidFill>
                  <a:srgbClr val="FFFFFF"/>
                </a:solidFill>
                <a:latin typeface="Cambria"/>
                <a:ea typeface="Cambria"/>
                <a:cs typeface="Cambria"/>
                <a:sym typeface="Cambria"/>
              </a:rPr>
              <a:t> </a:t>
            </a:r>
            <a:r>
              <a:rPr lang="en" sz="1150">
                <a:solidFill>
                  <a:srgbClr val="FFFFFF"/>
                </a:solidFill>
                <a:latin typeface="Cambria"/>
                <a:ea typeface="Cambria"/>
                <a:cs typeface="Cambria"/>
                <a:sym typeface="Cambria"/>
              </a:rPr>
              <a:t>- </a:t>
            </a:r>
            <a:r>
              <a:rPr lang="en" sz="1200" u="sng">
                <a:solidFill>
                  <a:srgbClr val="FFFFFF"/>
                </a:solidFill>
                <a:latin typeface="Cambria"/>
                <a:ea typeface="Cambria"/>
                <a:cs typeface="Cambria"/>
                <a:sym typeface="Cambria"/>
              </a:rPr>
              <a:t>Fourth World Conference on Women</a:t>
            </a:r>
            <a:r>
              <a:rPr lang="en" sz="1200">
                <a:solidFill>
                  <a:srgbClr val="FFFFFF"/>
                </a:solidFill>
                <a:latin typeface="Cambria"/>
                <a:ea typeface="Cambria"/>
                <a:cs typeface="Cambria"/>
                <a:sym typeface="Cambria"/>
              </a:rPr>
              <a:t>, held in Beijing (important achievement: The Beijing Platform for Action asserted women’s rights as human rights)</a:t>
            </a:r>
            <a:endParaRPr sz="1200">
              <a:solidFill>
                <a:srgbClr val="FFFFFF"/>
              </a:solidFill>
              <a:latin typeface="Cambria"/>
              <a:ea typeface="Cambria"/>
              <a:cs typeface="Cambria"/>
              <a:sym typeface="Cambria"/>
            </a:endParaRPr>
          </a:p>
          <a:p>
            <a:pPr indent="0" lvl="0" marL="0" rtl="0" algn="l">
              <a:spcBef>
                <a:spcPts val="1000"/>
              </a:spcBef>
              <a:spcAft>
                <a:spcPts val="0"/>
              </a:spcAft>
              <a:buClr>
                <a:schemeClr val="dk1"/>
              </a:buClr>
              <a:buSzPts val="1100"/>
              <a:buFont typeface="Arial"/>
              <a:buNone/>
            </a:pPr>
            <a:r>
              <a:rPr lang="en">
                <a:solidFill>
                  <a:srgbClr val="FFFFFF"/>
                </a:solidFill>
                <a:latin typeface="Alegreya Regular"/>
                <a:ea typeface="Alegreya Regular"/>
                <a:cs typeface="Alegreya Regular"/>
                <a:sym typeface="Alegreya Regular"/>
              </a:rPr>
              <a:t> 2000 </a:t>
            </a:r>
            <a:r>
              <a:rPr lang="en" sz="1200">
                <a:solidFill>
                  <a:srgbClr val="FFFFFF"/>
                </a:solidFill>
                <a:latin typeface="Cambria"/>
                <a:ea typeface="Cambria"/>
                <a:cs typeface="Cambria"/>
                <a:sym typeface="Cambria"/>
              </a:rPr>
              <a:t>The UN’s formal </a:t>
            </a:r>
            <a:r>
              <a:rPr lang="en" sz="1200" u="sng">
                <a:solidFill>
                  <a:srgbClr val="FFFFFF"/>
                </a:solidFill>
                <a:latin typeface="Cambria"/>
                <a:ea typeface="Cambria"/>
                <a:cs typeface="Cambria"/>
                <a:sym typeface="Cambria"/>
              </a:rPr>
              <a:t>women, peace, and security (WPS) agenda </a:t>
            </a:r>
            <a:r>
              <a:rPr lang="en" sz="1200">
                <a:solidFill>
                  <a:srgbClr val="FFFFFF"/>
                </a:solidFill>
                <a:latin typeface="Cambria"/>
                <a:ea typeface="Cambria"/>
                <a:cs typeface="Cambria"/>
                <a:sym typeface="Cambria"/>
              </a:rPr>
              <a:t>was institutionalized in 2000 with the adoption of</a:t>
            </a:r>
            <a:r>
              <a:rPr i="1" lang="en" sz="1200">
                <a:solidFill>
                  <a:srgbClr val="FFFFFF"/>
                </a:solidFill>
                <a:latin typeface="Cambria"/>
                <a:ea typeface="Cambria"/>
                <a:cs typeface="Cambria"/>
                <a:sym typeface="Cambria"/>
              </a:rPr>
              <a:t> UN Security Council Resolution 1325</a:t>
            </a:r>
            <a:r>
              <a:rPr lang="en" sz="1200">
                <a:solidFill>
                  <a:srgbClr val="FFFFFF"/>
                </a:solidFill>
                <a:latin typeface="Cambria"/>
                <a:ea typeface="Cambria"/>
                <a:cs typeface="Cambria"/>
                <a:sym typeface="Cambria"/>
              </a:rPr>
              <a:t>, which calls for gender considerations to be placed at the center of all aspects of the UN’s work</a:t>
            </a:r>
            <a:endParaRPr sz="1200">
              <a:solidFill>
                <a:srgbClr val="FFFFFF"/>
              </a:solidFill>
              <a:latin typeface="Cambria"/>
              <a:ea typeface="Cambria"/>
              <a:cs typeface="Cambria"/>
              <a:sym typeface="Cambria"/>
            </a:endParaRPr>
          </a:p>
          <a:p>
            <a:pPr indent="0" lvl="0" marL="0" rtl="0" algn="l">
              <a:lnSpc>
                <a:spcPct val="100000"/>
              </a:lnSpc>
              <a:spcBef>
                <a:spcPts val="1200"/>
              </a:spcBef>
              <a:spcAft>
                <a:spcPts val="1000"/>
              </a:spcAft>
              <a:buNone/>
            </a:pPr>
            <a:r>
              <a:rPr lang="en">
                <a:solidFill>
                  <a:srgbClr val="FFFFFF"/>
                </a:solidFill>
                <a:latin typeface="Alegreya Regular"/>
                <a:ea typeface="Alegreya Regular"/>
                <a:cs typeface="Alegreya Regular"/>
                <a:sym typeface="Alegreya Regular"/>
              </a:rPr>
              <a:t> 2010</a:t>
            </a:r>
            <a:r>
              <a:rPr b="1" lang="en" sz="1150">
                <a:solidFill>
                  <a:srgbClr val="FFFFFF"/>
                </a:solidFill>
                <a:latin typeface="Cambria"/>
                <a:ea typeface="Cambria"/>
                <a:cs typeface="Cambria"/>
                <a:sym typeface="Cambria"/>
              </a:rPr>
              <a:t> </a:t>
            </a:r>
            <a:r>
              <a:rPr lang="en" sz="1150">
                <a:solidFill>
                  <a:srgbClr val="FFFFFF"/>
                </a:solidFill>
                <a:latin typeface="Cambria"/>
                <a:ea typeface="Cambria"/>
                <a:cs typeface="Cambria"/>
                <a:sym typeface="Cambria"/>
              </a:rPr>
              <a:t>- </a:t>
            </a:r>
            <a:r>
              <a:rPr lang="en" sz="1200">
                <a:solidFill>
                  <a:srgbClr val="FFFFFF"/>
                </a:solidFill>
                <a:latin typeface="Cambria"/>
                <a:ea typeface="Cambria"/>
                <a:cs typeface="Cambria"/>
                <a:sym typeface="Cambria"/>
              </a:rPr>
              <a:t>The creation of the UN Entity for Gender Equality and the Empowerment of Women – or </a:t>
            </a:r>
            <a:r>
              <a:rPr lang="en" sz="1200" u="sng">
                <a:solidFill>
                  <a:srgbClr val="FFFFFF"/>
                </a:solidFill>
                <a:latin typeface="Cambria"/>
                <a:ea typeface="Cambria"/>
                <a:cs typeface="Cambria"/>
                <a:sym typeface="Cambria"/>
                <a:hlinkClick r:id="rId6">
                  <a:extLst>
                    <a:ext uri="{A12FA001-AC4F-418D-AE19-62706E023703}">
                      <ahyp:hlinkClr val="tx"/>
                    </a:ext>
                  </a:extLst>
                </a:hlinkClick>
              </a:rPr>
              <a:t>UN Women</a:t>
            </a:r>
            <a:r>
              <a:rPr lang="en" sz="1200" u="sng">
                <a:solidFill>
                  <a:srgbClr val="FFFFFF"/>
                </a:solidFill>
                <a:latin typeface="Cambria"/>
                <a:ea typeface="Cambria"/>
                <a:cs typeface="Cambria"/>
                <a:sym typeface="Cambria"/>
              </a:rPr>
              <a:t> </a:t>
            </a:r>
            <a:r>
              <a:rPr lang="en" sz="1200">
                <a:solidFill>
                  <a:srgbClr val="FFFFFF"/>
                </a:solidFill>
                <a:latin typeface="Cambria"/>
                <a:ea typeface="Cambria"/>
                <a:cs typeface="Cambria"/>
                <a:sym typeface="Cambria"/>
              </a:rPr>
              <a:t>– included four agencies/ offices: the UN Development Fund for Women (UNIFEM), </a:t>
            </a:r>
            <a:r>
              <a:rPr lang="en" sz="1200">
                <a:solidFill>
                  <a:srgbClr val="FFFFFF"/>
                </a:solidFill>
                <a:latin typeface="Cambria"/>
                <a:ea typeface="Cambria"/>
                <a:cs typeface="Cambria"/>
                <a:sym typeface="Cambria"/>
              </a:rPr>
              <a:t>the UN International Research and Training Institute for the Advancement of Women</a:t>
            </a:r>
            <a:r>
              <a:rPr lang="en" sz="1200">
                <a:solidFill>
                  <a:srgbClr val="FFFFFF"/>
                </a:solidFill>
                <a:latin typeface="Cambria"/>
                <a:ea typeface="Cambria"/>
                <a:cs typeface="Cambria"/>
                <a:sym typeface="Cambria"/>
              </a:rPr>
              <a:t>, the Office of the Special Adviser on Gender Issues, and </a:t>
            </a:r>
            <a:r>
              <a:rPr lang="en" sz="1200">
                <a:solidFill>
                  <a:srgbClr val="FFFFFF"/>
                </a:solidFill>
                <a:latin typeface="Cambria"/>
                <a:ea typeface="Cambria"/>
                <a:cs typeface="Cambria"/>
                <a:sym typeface="Cambria"/>
              </a:rPr>
              <a:t>the Division for the Advancement of Women (DAW).</a:t>
            </a:r>
            <a:endParaRPr sz="1000">
              <a:solidFill>
                <a:srgbClr val="FFFFFF"/>
              </a:solidFill>
              <a:latin typeface="Cambria"/>
              <a:ea typeface="Cambria"/>
              <a:cs typeface="Cambria"/>
              <a:sym typeface="Cambria"/>
            </a:endParaRPr>
          </a:p>
        </p:txBody>
      </p:sp>
      <p:sp>
        <p:nvSpPr>
          <p:cNvPr id="601" name="Google Shape;601;p78"/>
          <p:cNvSpPr txBox="1"/>
          <p:nvPr/>
        </p:nvSpPr>
        <p:spPr>
          <a:xfrm>
            <a:off x="3915300" y="4804800"/>
            <a:ext cx="5228700" cy="338700"/>
          </a:xfrm>
          <a:prstGeom prst="rect">
            <a:avLst/>
          </a:prstGeom>
          <a:noFill/>
          <a:ln>
            <a:noFill/>
          </a:ln>
        </p:spPr>
        <p:txBody>
          <a:bodyPr anchorCtr="0" anchor="t" bIns="91425" lIns="91425" spcFirstLastPara="1" rIns="91425" wrap="square" tIns="91425">
            <a:spAutoFit/>
          </a:bodyPr>
          <a:lstStyle/>
          <a:p>
            <a:pPr indent="457200" lvl="0" marL="914400" rtl="0" algn="l">
              <a:spcBef>
                <a:spcPts val="0"/>
              </a:spcBef>
              <a:spcAft>
                <a:spcPts val="1000"/>
              </a:spcAft>
              <a:buNone/>
            </a:pPr>
            <a:r>
              <a:rPr lang="en" sz="1000">
                <a:solidFill>
                  <a:schemeClr val="dk1"/>
                </a:solidFill>
                <a:highlight>
                  <a:schemeClr val="lt1"/>
                </a:highlight>
                <a:latin typeface="Cambria"/>
                <a:ea typeface="Cambria"/>
                <a:cs typeface="Cambria"/>
                <a:sym typeface="Cambria"/>
              </a:rPr>
              <a:t>https://www.un.org/en/sections/issues-depth/gender-equality/</a:t>
            </a:r>
            <a:endParaRPr sz="1000">
              <a:solidFill>
                <a:schemeClr val="dk1"/>
              </a:solidFill>
              <a:highlight>
                <a:schemeClr val="lt1"/>
              </a:highlight>
              <a:latin typeface="Cambria"/>
              <a:ea typeface="Cambria"/>
              <a:cs typeface="Cambria"/>
              <a:sym typeface="Cambri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9"/>
          <p:cNvSpPr txBox="1"/>
          <p:nvPr>
            <p:ph type="title"/>
          </p:nvPr>
        </p:nvSpPr>
        <p:spPr>
          <a:xfrm>
            <a:off x="311700" y="122775"/>
            <a:ext cx="190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UN Women</a:t>
            </a:r>
            <a:endParaRPr>
              <a:latin typeface="Cambria"/>
              <a:ea typeface="Cambria"/>
              <a:cs typeface="Cambria"/>
              <a:sym typeface="Cambria"/>
            </a:endParaRPr>
          </a:p>
        </p:txBody>
      </p:sp>
      <p:sp>
        <p:nvSpPr>
          <p:cNvPr id="607" name="Google Shape;607;p79"/>
          <p:cNvSpPr txBox="1"/>
          <p:nvPr>
            <p:ph idx="1" type="body"/>
          </p:nvPr>
        </p:nvSpPr>
        <p:spPr>
          <a:xfrm>
            <a:off x="161100" y="1622825"/>
            <a:ext cx="5151600" cy="3246300"/>
          </a:xfrm>
          <a:prstGeom prst="rect">
            <a:avLst/>
          </a:prstGeom>
        </p:spPr>
        <p:txBody>
          <a:bodyPr anchorCtr="0" anchor="t" bIns="91425" lIns="91425" spcFirstLastPara="1" rIns="91425" wrap="square" tIns="91425">
            <a:normAutofit lnSpcReduction="20000"/>
          </a:bodyPr>
          <a:lstStyle/>
          <a:p>
            <a:pPr indent="0" lvl="0" marL="0" marR="304800" rtl="0" algn="l">
              <a:lnSpc>
                <a:spcPct val="100000"/>
              </a:lnSpc>
              <a:spcBef>
                <a:spcPts val="0"/>
              </a:spcBef>
              <a:spcAft>
                <a:spcPts val="0"/>
              </a:spcAft>
              <a:buNone/>
            </a:pPr>
            <a:r>
              <a:rPr b="1" lang="en" sz="1700">
                <a:solidFill>
                  <a:srgbClr val="FFFFFF"/>
                </a:solidFill>
                <a:latin typeface="Cambria"/>
                <a:ea typeface="Cambria"/>
                <a:cs typeface="Cambria"/>
                <a:sym typeface="Cambria"/>
              </a:rPr>
              <a:t>Leadership and political participation</a:t>
            </a:r>
            <a:r>
              <a:rPr i="1" lang="en" sz="1700">
                <a:solidFill>
                  <a:srgbClr val="FFFFFF"/>
                </a:solidFill>
                <a:latin typeface="Cambria"/>
                <a:ea typeface="Cambria"/>
                <a:cs typeface="Cambria"/>
                <a:sym typeface="Cambria"/>
              </a:rPr>
              <a:t> </a:t>
            </a:r>
            <a:r>
              <a:rPr lang="en" sz="1700">
                <a:solidFill>
                  <a:srgbClr val="FFFFFF"/>
                </a:solidFill>
                <a:latin typeface="Cambria"/>
                <a:ea typeface="Cambria"/>
                <a:cs typeface="Cambria"/>
                <a:sym typeface="Cambria"/>
              </a:rPr>
              <a:t>- the UN is working to break down structural barriers so that women can participate as voters, leaders, and more</a:t>
            </a:r>
            <a:endParaRPr sz="1700">
              <a:solidFill>
                <a:srgbClr val="FFFFFF"/>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rgbClr val="FFFFFF"/>
                </a:solidFill>
                <a:latin typeface="Cambria"/>
                <a:ea typeface="Cambria"/>
                <a:cs typeface="Cambria"/>
                <a:sym typeface="Cambria"/>
              </a:rPr>
              <a:t>Economic empowerment</a:t>
            </a:r>
            <a:r>
              <a:rPr b="1" i="1" lang="en" sz="1700">
                <a:solidFill>
                  <a:srgbClr val="FFFFFF"/>
                </a:solidFill>
                <a:latin typeface="Cambria"/>
                <a:ea typeface="Cambria"/>
                <a:cs typeface="Cambria"/>
                <a:sym typeface="Cambria"/>
              </a:rPr>
              <a:t> </a:t>
            </a:r>
            <a:r>
              <a:rPr lang="en" sz="1700">
                <a:solidFill>
                  <a:srgbClr val="FFFFFF"/>
                </a:solidFill>
                <a:latin typeface="Cambria"/>
                <a:ea typeface="Cambria"/>
                <a:cs typeface="Cambria"/>
                <a:sym typeface="Cambria"/>
              </a:rPr>
              <a:t>- the UN invests in women’s economic empowerment and the eradication of poverty</a:t>
            </a:r>
            <a:endParaRPr sz="1700">
              <a:solidFill>
                <a:srgbClr val="FFFFFF"/>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rgbClr val="FFFFFF"/>
                </a:solidFill>
                <a:latin typeface="Cambria"/>
                <a:ea typeface="Cambria"/>
                <a:cs typeface="Cambria"/>
                <a:sym typeface="Cambria"/>
              </a:rPr>
              <a:t>Ending violence against women</a:t>
            </a:r>
            <a:r>
              <a:rPr lang="en" sz="1700">
                <a:solidFill>
                  <a:srgbClr val="FFFFFF"/>
                </a:solidFill>
                <a:latin typeface="Cambria"/>
                <a:ea typeface="Cambria"/>
                <a:cs typeface="Cambria"/>
                <a:sym typeface="Cambria"/>
              </a:rPr>
              <a:t> - the UN aims to prevent and respond to gender violence </a:t>
            </a:r>
            <a:endParaRPr sz="1700">
              <a:solidFill>
                <a:srgbClr val="FFFFFF"/>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rgbClr val="FFFFFF"/>
                </a:solidFill>
                <a:uFill>
                  <a:noFill/>
                </a:uFill>
                <a:latin typeface="Cambria"/>
                <a:ea typeface="Cambria"/>
                <a:cs typeface="Cambria"/>
                <a:sym typeface="Cambria"/>
                <a:hlinkClick r:id="rId3">
                  <a:extLst>
                    <a:ext uri="{A12FA001-AC4F-418D-AE19-62706E023703}">
                      <ahyp:hlinkClr val="tx"/>
                    </a:ext>
                  </a:extLst>
                </a:hlinkClick>
              </a:rPr>
              <a:t>Peace and security</a:t>
            </a:r>
            <a:r>
              <a:rPr b="1" lang="en" sz="1700">
                <a:solidFill>
                  <a:srgbClr val="FFFFFF"/>
                </a:solidFill>
                <a:latin typeface="Cambria"/>
                <a:ea typeface="Cambria"/>
                <a:cs typeface="Cambria"/>
                <a:sym typeface="Cambria"/>
              </a:rPr>
              <a:t> </a:t>
            </a:r>
            <a:r>
              <a:rPr lang="en" sz="1700">
                <a:solidFill>
                  <a:srgbClr val="FFFFFF"/>
                </a:solidFill>
                <a:latin typeface="Cambria"/>
                <a:ea typeface="Cambria"/>
                <a:cs typeface="Cambria"/>
                <a:sym typeface="Cambria"/>
              </a:rPr>
              <a:t>- the UN calls for women to help prevent war and keep the peace</a:t>
            </a:r>
            <a:endParaRPr sz="1700">
              <a:solidFill>
                <a:srgbClr val="FFFFFF"/>
              </a:solidFill>
              <a:latin typeface="Cambria"/>
              <a:ea typeface="Cambria"/>
              <a:cs typeface="Cambria"/>
              <a:sym typeface="Cambria"/>
            </a:endParaRPr>
          </a:p>
          <a:p>
            <a:pPr indent="0" lvl="0" marL="0" rtl="0" algn="l">
              <a:lnSpc>
                <a:spcPct val="100000"/>
              </a:lnSpc>
              <a:spcBef>
                <a:spcPts val="1000"/>
              </a:spcBef>
              <a:spcAft>
                <a:spcPts val="1000"/>
              </a:spcAft>
              <a:buNone/>
            </a:pPr>
            <a:r>
              <a:t/>
            </a:r>
            <a:endParaRPr sz="1700">
              <a:solidFill>
                <a:srgbClr val="000000"/>
              </a:solidFill>
              <a:latin typeface="Cambria"/>
              <a:ea typeface="Cambria"/>
              <a:cs typeface="Cambria"/>
              <a:sym typeface="Cambria"/>
            </a:endParaRPr>
          </a:p>
        </p:txBody>
      </p:sp>
      <p:sp>
        <p:nvSpPr>
          <p:cNvPr id="608" name="Google Shape;608;p79"/>
          <p:cNvSpPr txBox="1"/>
          <p:nvPr/>
        </p:nvSpPr>
        <p:spPr>
          <a:xfrm>
            <a:off x="311700" y="720550"/>
            <a:ext cx="8409000" cy="877200"/>
          </a:xfrm>
          <a:prstGeom prst="rect">
            <a:avLst/>
          </a:prstGeom>
          <a:noFill/>
          <a:ln>
            <a:noFill/>
          </a:ln>
        </p:spPr>
        <p:txBody>
          <a:bodyPr anchorCtr="0" anchor="t" bIns="91425" lIns="91425" spcFirstLastPara="1" rIns="91425" wrap="square" tIns="91425">
            <a:spAutoFit/>
          </a:bodyPr>
          <a:lstStyle/>
          <a:p>
            <a:pPr indent="0" lvl="0" marL="0" marR="304800" rtl="0" algn="l">
              <a:lnSpc>
                <a:spcPct val="150000"/>
              </a:lnSpc>
              <a:spcBef>
                <a:spcPts val="0"/>
              </a:spcBef>
              <a:spcAft>
                <a:spcPts val="0"/>
              </a:spcAft>
              <a:buClr>
                <a:schemeClr val="dk1"/>
              </a:buClr>
              <a:buSzPts val="1100"/>
              <a:buFont typeface="Arial"/>
              <a:buNone/>
            </a:pPr>
            <a:r>
              <a:rPr i="1" lang="en" sz="1800">
                <a:solidFill>
                  <a:schemeClr val="dk1"/>
                </a:solidFill>
                <a:latin typeface="Cambria"/>
                <a:ea typeface="Cambria"/>
                <a:cs typeface="Cambria"/>
                <a:sym typeface="Cambria"/>
              </a:rPr>
              <a:t>UN Women is located all around the world and has a number of initiatives that aim to help women acquire their full potential and achieve gender equality</a:t>
            </a:r>
            <a:endParaRPr i="1" sz="2000"/>
          </a:p>
        </p:txBody>
      </p:sp>
      <p:sp>
        <p:nvSpPr>
          <p:cNvPr id="609" name="Google Shape;609;p79"/>
          <p:cNvSpPr txBox="1"/>
          <p:nvPr/>
        </p:nvSpPr>
        <p:spPr>
          <a:xfrm>
            <a:off x="5773050" y="4589400"/>
            <a:ext cx="3225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Content and logo from: https://www.unwomen.org/en/what-we-do</a:t>
            </a:r>
            <a:endParaRPr sz="1200">
              <a:solidFill>
                <a:srgbClr val="FFFFFF"/>
              </a:solidFill>
              <a:latin typeface="Cambria"/>
              <a:ea typeface="Cambria"/>
              <a:cs typeface="Cambria"/>
              <a:sym typeface="Cambria"/>
            </a:endParaRPr>
          </a:p>
        </p:txBody>
      </p:sp>
      <p:pic>
        <p:nvPicPr>
          <p:cNvPr id="610" name="Google Shape;610;p79"/>
          <p:cNvPicPr preferRelativeResize="0"/>
          <p:nvPr/>
        </p:nvPicPr>
        <p:blipFill>
          <a:blip r:embed="rId4">
            <a:alphaModFix/>
          </a:blip>
          <a:stretch>
            <a:fillRect/>
          </a:stretch>
        </p:blipFill>
        <p:spPr>
          <a:xfrm>
            <a:off x="5312700" y="1832125"/>
            <a:ext cx="3526499" cy="191533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UN Women (cont.)</a:t>
            </a:r>
            <a:endParaRPr>
              <a:latin typeface="Cambria"/>
              <a:ea typeface="Cambria"/>
              <a:cs typeface="Cambria"/>
              <a:sym typeface="Cambria"/>
            </a:endParaRPr>
          </a:p>
        </p:txBody>
      </p:sp>
      <p:sp>
        <p:nvSpPr>
          <p:cNvPr id="616" name="Google Shape;616;p8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marR="304800" rtl="0" algn="l">
              <a:lnSpc>
                <a:spcPct val="100000"/>
              </a:lnSpc>
              <a:spcBef>
                <a:spcPts val="0"/>
              </a:spcBef>
              <a:spcAft>
                <a:spcPts val="0"/>
              </a:spcAft>
              <a:buNone/>
            </a:pPr>
            <a:r>
              <a:rPr b="1" lang="en" sz="1700">
                <a:solidFill>
                  <a:schemeClr val="dk1"/>
                </a:solidFill>
                <a:uFill>
                  <a:noFill/>
                </a:uFill>
                <a:latin typeface="Cambria"/>
                <a:ea typeface="Cambria"/>
                <a:cs typeface="Cambria"/>
                <a:sym typeface="Cambria"/>
                <a:hlinkClick r:id="rId3">
                  <a:extLst>
                    <a:ext uri="{A12FA001-AC4F-418D-AE19-62706E023703}">
                      <ahyp:hlinkClr val="tx"/>
                    </a:ext>
                  </a:extLst>
                </a:hlinkClick>
              </a:rPr>
              <a:t>Humanitarian action</a:t>
            </a:r>
            <a:r>
              <a:rPr lang="en" sz="1700">
                <a:solidFill>
                  <a:schemeClr val="dk1"/>
                </a:solidFill>
                <a:latin typeface="Cambria"/>
                <a:ea typeface="Cambria"/>
                <a:cs typeface="Cambria"/>
                <a:sym typeface="Cambria"/>
              </a:rPr>
              <a:t> - aims for the inclusion of women during the preparation and response of humanitarian crises </a:t>
            </a:r>
            <a:endParaRPr sz="1700">
              <a:solidFill>
                <a:schemeClr val="dk1"/>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chemeClr val="dk1"/>
                </a:solidFill>
                <a:uFill>
                  <a:noFill/>
                </a:uFill>
                <a:latin typeface="Cambria"/>
                <a:ea typeface="Cambria"/>
                <a:cs typeface="Cambria"/>
                <a:sym typeface="Cambria"/>
                <a:hlinkClick r:id="rId4">
                  <a:extLst>
                    <a:ext uri="{A12FA001-AC4F-418D-AE19-62706E023703}">
                      <ahyp:hlinkClr val="tx"/>
                    </a:ext>
                  </a:extLst>
                </a:hlinkClick>
              </a:rPr>
              <a:t>Youth</a:t>
            </a:r>
            <a:r>
              <a:rPr lang="en" sz="1700">
                <a:solidFill>
                  <a:schemeClr val="dk1"/>
                </a:solidFill>
                <a:latin typeface="Cambria"/>
                <a:ea typeface="Cambria"/>
                <a:cs typeface="Cambria"/>
                <a:sym typeface="Cambria"/>
              </a:rPr>
              <a:t> - focuses on equal access to education, leadership, and other opportunities</a:t>
            </a:r>
            <a:endParaRPr sz="1700">
              <a:solidFill>
                <a:schemeClr val="dk1"/>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chemeClr val="dk1"/>
                </a:solidFill>
                <a:uFill>
                  <a:noFill/>
                </a:uFill>
                <a:latin typeface="Cambria"/>
                <a:ea typeface="Cambria"/>
                <a:cs typeface="Cambria"/>
                <a:sym typeface="Cambria"/>
                <a:hlinkClick r:id="rId5">
                  <a:extLst>
                    <a:ext uri="{A12FA001-AC4F-418D-AE19-62706E023703}">
                      <ahyp:hlinkClr val="tx"/>
                    </a:ext>
                  </a:extLst>
                </a:hlinkClick>
              </a:rPr>
              <a:t>Women and girls with disabilities</a:t>
            </a:r>
            <a:r>
              <a:rPr lang="en" sz="1700">
                <a:solidFill>
                  <a:schemeClr val="dk1"/>
                </a:solidFill>
                <a:latin typeface="Cambria"/>
                <a:ea typeface="Cambria"/>
                <a:cs typeface="Cambria"/>
                <a:sym typeface="Cambria"/>
              </a:rPr>
              <a:t> - the UN aims to fully include women/girls with disabilities in society </a:t>
            </a:r>
            <a:endParaRPr sz="1700">
              <a:solidFill>
                <a:schemeClr val="dk1"/>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chemeClr val="dk1"/>
                </a:solidFill>
                <a:latin typeface="Cambria"/>
                <a:ea typeface="Cambria"/>
                <a:cs typeface="Cambria"/>
                <a:sym typeface="Cambria"/>
              </a:rPr>
              <a:t>Governance and national planning </a:t>
            </a:r>
            <a:r>
              <a:rPr lang="en" sz="1700">
                <a:solidFill>
                  <a:schemeClr val="dk1"/>
                </a:solidFill>
                <a:latin typeface="Cambria"/>
                <a:ea typeface="Cambria"/>
                <a:cs typeface="Cambria"/>
                <a:sym typeface="Cambria"/>
              </a:rPr>
              <a:t>- identifying and changing gender gaps within a government</a:t>
            </a:r>
            <a:endParaRPr sz="1700">
              <a:solidFill>
                <a:schemeClr val="dk1"/>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chemeClr val="dk1"/>
                </a:solidFill>
                <a:latin typeface="Cambria"/>
                <a:ea typeface="Cambria"/>
                <a:cs typeface="Cambria"/>
                <a:sym typeface="Cambria"/>
              </a:rPr>
              <a:t>Sustainable development agenda</a:t>
            </a:r>
            <a:r>
              <a:rPr lang="en" sz="1700">
                <a:solidFill>
                  <a:schemeClr val="dk1"/>
                </a:solidFill>
                <a:latin typeface="Cambria"/>
                <a:ea typeface="Cambria"/>
                <a:cs typeface="Cambria"/>
                <a:sym typeface="Cambria"/>
              </a:rPr>
              <a:t> - aims to achieve human rights for all, including the empowerment of women and girls</a:t>
            </a:r>
            <a:endParaRPr sz="1700">
              <a:solidFill>
                <a:schemeClr val="dk1"/>
              </a:solidFill>
              <a:latin typeface="Cambria"/>
              <a:ea typeface="Cambria"/>
              <a:cs typeface="Cambria"/>
              <a:sym typeface="Cambria"/>
            </a:endParaRPr>
          </a:p>
          <a:p>
            <a:pPr indent="0" lvl="0" marL="0" marR="304800" rtl="0" algn="l">
              <a:lnSpc>
                <a:spcPct val="100000"/>
              </a:lnSpc>
              <a:spcBef>
                <a:spcPts val="1000"/>
              </a:spcBef>
              <a:spcAft>
                <a:spcPts val="0"/>
              </a:spcAft>
              <a:buNone/>
            </a:pPr>
            <a:r>
              <a:rPr b="1" lang="en" sz="1700">
                <a:solidFill>
                  <a:schemeClr val="dk1"/>
                </a:solidFill>
                <a:latin typeface="Cambria"/>
                <a:ea typeface="Cambria"/>
                <a:cs typeface="Cambria"/>
                <a:sym typeface="Cambria"/>
              </a:rPr>
              <a:t>HIV and AIDS </a:t>
            </a:r>
            <a:r>
              <a:rPr lang="en" sz="1700">
                <a:solidFill>
                  <a:schemeClr val="dk1"/>
                </a:solidFill>
                <a:latin typeface="Cambria"/>
                <a:ea typeface="Cambria"/>
                <a:cs typeface="Cambria"/>
                <a:sym typeface="Cambria"/>
              </a:rPr>
              <a:t>- empowering women to protect themselves from infection, fight the stigma, and have access to treatment</a:t>
            </a:r>
            <a:endParaRPr sz="1700">
              <a:solidFill>
                <a:schemeClr val="dk1"/>
              </a:solidFill>
              <a:latin typeface="Cambria"/>
              <a:ea typeface="Cambria"/>
              <a:cs typeface="Cambria"/>
              <a:sym typeface="Cambria"/>
            </a:endParaRPr>
          </a:p>
          <a:p>
            <a:pPr indent="0" lvl="0" marL="0" rtl="0" algn="l">
              <a:spcBef>
                <a:spcPts val="1000"/>
              </a:spcBef>
              <a:spcAft>
                <a:spcPts val="1200"/>
              </a:spcAft>
              <a:buNone/>
            </a:pPr>
            <a:r>
              <a:t/>
            </a:r>
            <a:endParaRPr sz="1700">
              <a:latin typeface="Cambria"/>
              <a:ea typeface="Cambria"/>
              <a:cs typeface="Cambria"/>
              <a:sym typeface="Cambria"/>
            </a:endParaRPr>
          </a:p>
        </p:txBody>
      </p:sp>
      <p:sp>
        <p:nvSpPr>
          <p:cNvPr id="617" name="Google Shape;617;p80"/>
          <p:cNvSpPr txBox="1"/>
          <p:nvPr/>
        </p:nvSpPr>
        <p:spPr>
          <a:xfrm>
            <a:off x="212250" y="4498725"/>
            <a:ext cx="3225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from: </a:t>
            </a:r>
            <a:r>
              <a:rPr lang="en" sz="1100">
                <a:solidFill>
                  <a:srgbClr val="FFFFFF"/>
                </a:solidFill>
                <a:latin typeface="Cambria"/>
                <a:ea typeface="Cambria"/>
                <a:cs typeface="Cambria"/>
                <a:sym typeface="Cambria"/>
              </a:rPr>
              <a:t>https://www.unwomen.org/en/what-we-do</a:t>
            </a:r>
            <a:endParaRPr sz="1100">
              <a:solidFill>
                <a:srgbClr val="FFFFFF"/>
              </a:solidFill>
              <a:latin typeface="Cambria"/>
              <a:ea typeface="Cambria"/>
              <a:cs typeface="Cambria"/>
              <a:sym typeface="Cambria"/>
            </a:endParaRPr>
          </a:p>
        </p:txBody>
      </p:sp>
      <p:pic>
        <p:nvPicPr>
          <p:cNvPr id="618" name="Google Shape;618;p80"/>
          <p:cNvPicPr preferRelativeResize="0"/>
          <p:nvPr/>
        </p:nvPicPr>
        <p:blipFill>
          <a:blip r:embed="rId6">
            <a:alphaModFix/>
          </a:blip>
          <a:stretch>
            <a:fillRect/>
          </a:stretch>
        </p:blipFill>
        <p:spPr>
          <a:xfrm>
            <a:off x="162650" y="1281738"/>
            <a:ext cx="3785196" cy="2129386"/>
          </a:xfrm>
          <a:prstGeom prst="rect">
            <a:avLst/>
          </a:prstGeom>
          <a:noFill/>
          <a:ln>
            <a:noFill/>
          </a:ln>
        </p:spPr>
      </p:pic>
      <p:sp>
        <p:nvSpPr>
          <p:cNvPr id="619" name="Google Shape;619;p80"/>
          <p:cNvSpPr txBox="1"/>
          <p:nvPr/>
        </p:nvSpPr>
        <p:spPr>
          <a:xfrm>
            <a:off x="162650" y="3411125"/>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Cambria"/>
                <a:ea typeface="Cambria"/>
                <a:cs typeface="Cambria"/>
                <a:sym typeface="Cambria"/>
              </a:rPr>
              <a:t>Visual from: </a:t>
            </a:r>
            <a:r>
              <a:rPr lang="en" sz="1200">
                <a:solidFill>
                  <a:srgbClr val="FFFFFF"/>
                </a:solidFill>
                <a:latin typeface="Cambria"/>
                <a:ea typeface="Cambria"/>
                <a:cs typeface="Cambria"/>
                <a:sym typeface="Cambria"/>
              </a:rPr>
              <a:t>https://www.un.org/en/coronavirus/women-rise-for-all</a:t>
            </a:r>
            <a:endParaRPr sz="1200">
              <a:solidFill>
                <a:srgbClr val="FFFFFF"/>
              </a:solidFill>
              <a:latin typeface="Cambria"/>
              <a:ea typeface="Cambria"/>
              <a:cs typeface="Cambria"/>
              <a:sym typeface="Cambri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1"/>
          <p:cNvSpPr txBox="1"/>
          <p:nvPr>
            <p:ph type="title"/>
          </p:nvPr>
        </p:nvSpPr>
        <p:spPr>
          <a:xfrm>
            <a:off x="311700" y="110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Sustainable Development Goal #5 &amp; COVID</a:t>
            </a:r>
            <a:endParaRPr>
              <a:latin typeface="Cambria"/>
              <a:ea typeface="Cambria"/>
              <a:cs typeface="Cambria"/>
              <a:sym typeface="Cambria"/>
            </a:endParaRPr>
          </a:p>
        </p:txBody>
      </p:sp>
      <p:sp>
        <p:nvSpPr>
          <p:cNvPr id="625" name="Google Shape;625;p81"/>
          <p:cNvSpPr txBox="1"/>
          <p:nvPr>
            <p:ph idx="1" type="body"/>
          </p:nvPr>
        </p:nvSpPr>
        <p:spPr>
          <a:xfrm>
            <a:off x="311700" y="683100"/>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lnSpc>
                <a:spcPct val="100000"/>
              </a:lnSpc>
              <a:spcBef>
                <a:spcPts val="0"/>
              </a:spcBef>
              <a:spcAft>
                <a:spcPts val="0"/>
              </a:spcAft>
              <a:buNone/>
            </a:pPr>
            <a:r>
              <a:rPr lang="en">
                <a:solidFill>
                  <a:srgbClr val="FFFFFF"/>
                </a:solidFill>
                <a:latin typeface="Alegreya Regular"/>
                <a:ea typeface="Alegreya Regular"/>
                <a:cs typeface="Alegreya Regular"/>
                <a:sym typeface="Alegreya Regular"/>
              </a:rPr>
              <a:t> 2016 -</a:t>
            </a:r>
            <a:r>
              <a:rPr b="1" lang="en" sz="1400">
                <a:solidFill>
                  <a:srgbClr val="FFFFFF"/>
                </a:solidFill>
                <a:latin typeface="Cambria"/>
                <a:ea typeface="Cambria"/>
                <a:cs typeface="Cambria"/>
                <a:sym typeface="Cambria"/>
              </a:rPr>
              <a:t> </a:t>
            </a:r>
            <a:r>
              <a:rPr lang="en" sz="1600">
                <a:solidFill>
                  <a:srgbClr val="FFFFFF"/>
                </a:solidFill>
                <a:latin typeface="Cambria"/>
                <a:ea typeface="Cambria"/>
                <a:cs typeface="Cambria"/>
                <a:sym typeface="Cambria"/>
              </a:rPr>
              <a:t>The UN launched 17 Sustainable Development Goals (SDGs) as part of the 2030 Agenda for Sustainable Development</a:t>
            </a:r>
            <a:endParaRPr sz="1600">
              <a:solidFill>
                <a:srgbClr val="FFFFFF"/>
              </a:solidFill>
              <a:latin typeface="Cambria"/>
              <a:ea typeface="Cambria"/>
              <a:cs typeface="Cambria"/>
              <a:sym typeface="Cambria"/>
            </a:endParaRPr>
          </a:p>
          <a:p>
            <a:pPr indent="0" lvl="0" marL="0" rtl="0" algn="l">
              <a:lnSpc>
                <a:spcPct val="100000"/>
              </a:lnSpc>
              <a:spcBef>
                <a:spcPts val="1000"/>
              </a:spcBef>
              <a:spcAft>
                <a:spcPts val="0"/>
              </a:spcAft>
              <a:buNone/>
            </a:pPr>
            <a:r>
              <a:rPr lang="en" sz="1600">
                <a:solidFill>
                  <a:srgbClr val="FFFFFF"/>
                </a:solidFill>
                <a:latin typeface="Cambria"/>
                <a:ea typeface="Cambria"/>
                <a:cs typeface="Cambria"/>
                <a:sym typeface="Cambria"/>
              </a:rPr>
              <a:t>SDGs </a:t>
            </a:r>
            <a:r>
              <a:rPr lang="en" sz="1600">
                <a:solidFill>
                  <a:srgbClr val="FFFFFF"/>
                </a:solidFill>
                <a:latin typeface="Cambria"/>
                <a:ea typeface="Cambria"/>
                <a:cs typeface="Cambria"/>
                <a:sym typeface="Cambria"/>
              </a:rPr>
              <a:t>are call to actions to all that aim to “promote prosperity while protecting the planet”</a:t>
            </a:r>
            <a:endParaRPr sz="1600">
              <a:solidFill>
                <a:srgbClr val="FFFFFF"/>
              </a:solidFill>
              <a:latin typeface="Cambria"/>
              <a:ea typeface="Cambria"/>
              <a:cs typeface="Cambria"/>
              <a:sym typeface="Cambria"/>
            </a:endParaRPr>
          </a:p>
          <a:p>
            <a:pPr indent="0" lvl="0" marL="0" rtl="0" algn="ctr">
              <a:spcBef>
                <a:spcPts val="1000"/>
              </a:spcBef>
              <a:spcAft>
                <a:spcPts val="0"/>
              </a:spcAft>
              <a:buNone/>
            </a:pPr>
            <a:r>
              <a:rPr b="1" lang="en" sz="1600">
                <a:solidFill>
                  <a:srgbClr val="FFFFFF"/>
                </a:solidFill>
                <a:latin typeface="Cambria"/>
                <a:ea typeface="Cambria"/>
                <a:cs typeface="Cambria"/>
                <a:sym typeface="Cambria"/>
              </a:rPr>
              <a:t>Goal 5: </a:t>
            </a:r>
            <a:r>
              <a:rPr b="1" lang="en" sz="2000">
                <a:solidFill>
                  <a:srgbClr val="FFFFFF"/>
                </a:solidFill>
                <a:latin typeface="Cambria"/>
                <a:ea typeface="Cambria"/>
                <a:cs typeface="Cambria"/>
                <a:sym typeface="Cambria"/>
              </a:rPr>
              <a:t> </a:t>
            </a:r>
            <a:r>
              <a:rPr lang="en" sz="1600">
                <a:solidFill>
                  <a:srgbClr val="FFFFFF"/>
                </a:solidFill>
                <a:latin typeface="Cambria"/>
                <a:ea typeface="Cambria"/>
                <a:cs typeface="Cambria"/>
                <a:sym typeface="Cambria"/>
              </a:rPr>
              <a:t>Achieve gender equality and empower all women and girls</a:t>
            </a:r>
            <a:endParaRPr sz="1600">
              <a:solidFill>
                <a:srgbClr val="FFFFFF"/>
              </a:solidFill>
              <a:latin typeface="Cambria"/>
              <a:ea typeface="Cambria"/>
              <a:cs typeface="Cambria"/>
              <a:sym typeface="Cambria"/>
            </a:endParaRPr>
          </a:p>
          <a:p>
            <a:pPr indent="0" lvl="0" marL="0" rtl="0" algn="l">
              <a:spcBef>
                <a:spcPts val="1000"/>
              </a:spcBef>
              <a:spcAft>
                <a:spcPts val="0"/>
              </a:spcAft>
              <a:buNone/>
            </a:pPr>
            <a:r>
              <a:rPr lang="en" sz="1500">
                <a:solidFill>
                  <a:srgbClr val="FFFFFF"/>
                </a:solidFill>
                <a:latin typeface="Cambria"/>
                <a:ea typeface="Cambria"/>
                <a:cs typeface="Cambria"/>
                <a:sym typeface="Cambria"/>
              </a:rPr>
              <a:t>This goal has become especially important for the COVID-19 response, as women have been the hardest hit by the pandemic</a:t>
            </a:r>
            <a:endParaRPr sz="1500">
              <a:solidFill>
                <a:srgbClr val="FFFFFF"/>
              </a:solidFill>
              <a:latin typeface="Cambria"/>
              <a:ea typeface="Cambria"/>
              <a:cs typeface="Cambria"/>
              <a:sym typeface="Cambria"/>
            </a:endParaRPr>
          </a:p>
          <a:p>
            <a:pPr indent="0" lvl="0" marL="0" rtl="0" algn="l">
              <a:spcBef>
                <a:spcPts val="1200"/>
              </a:spcBef>
              <a:spcAft>
                <a:spcPts val="0"/>
              </a:spcAft>
              <a:buNone/>
            </a:pPr>
            <a:r>
              <a:rPr lang="en" sz="1500">
                <a:solidFill>
                  <a:srgbClr val="FFFFFF"/>
                </a:solidFill>
                <a:latin typeface="Cambria"/>
                <a:ea typeface="Cambria"/>
                <a:cs typeface="Cambria"/>
                <a:sym typeface="Cambria"/>
              </a:rPr>
              <a:t>Every UN COVID response plan must:</a:t>
            </a:r>
            <a:endParaRPr sz="1500">
              <a:solidFill>
                <a:srgbClr val="FFFFFF"/>
              </a:solidFill>
              <a:latin typeface="Cambria"/>
              <a:ea typeface="Cambria"/>
              <a:cs typeface="Cambria"/>
              <a:sym typeface="Cambria"/>
            </a:endParaRPr>
          </a:p>
          <a:p>
            <a:pPr indent="-309562" lvl="0" marL="457200" rtl="0" algn="l">
              <a:lnSpc>
                <a:spcPct val="136363"/>
              </a:lnSpc>
              <a:spcBef>
                <a:spcPts val="1000"/>
              </a:spcBef>
              <a:spcAft>
                <a:spcPts val="0"/>
              </a:spcAft>
              <a:buClr>
                <a:srgbClr val="FFFFFF"/>
              </a:buClr>
              <a:buSzPct val="100000"/>
              <a:buFont typeface="Cambria"/>
              <a:buAutoNum type="arabicPeriod"/>
            </a:pPr>
            <a:r>
              <a:rPr lang="en" sz="1500">
                <a:solidFill>
                  <a:srgbClr val="FFFFFF"/>
                </a:solidFill>
                <a:latin typeface="Cambria"/>
                <a:ea typeface="Cambria"/>
                <a:cs typeface="Cambria"/>
                <a:sym typeface="Cambria"/>
              </a:rPr>
              <a:t>Include women &amp; women’s organizations in the planning and decision-making regarding the </a:t>
            </a:r>
            <a:r>
              <a:rPr lang="en" sz="1500">
                <a:solidFill>
                  <a:srgbClr val="FFFFFF"/>
                </a:solidFill>
                <a:latin typeface="Cambria"/>
                <a:ea typeface="Cambria"/>
                <a:cs typeface="Cambria"/>
                <a:sym typeface="Cambria"/>
              </a:rPr>
              <a:t>COVID-19 response</a:t>
            </a:r>
            <a:endParaRPr sz="1500">
              <a:solidFill>
                <a:srgbClr val="FFFFFF"/>
              </a:solidFill>
              <a:latin typeface="Cambria"/>
              <a:ea typeface="Cambria"/>
              <a:cs typeface="Cambria"/>
              <a:sym typeface="Cambria"/>
            </a:endParaRPr>
          </a:p>
          <a:p>
            <a:pPr indent="-309562" lvl="0" marL="457200" rtl="0" algn="l">
              <a:lnSpc>
                <a:spcPct val="136363"/>
              </a:lnSpc>
              <a:spcBef>
                <a:spcPts val="0"/>
              </a:spcBef>
              <a:spcAft>
                <a:spcPts val="0"/>
              </a:spcAft>
              <a:buClr>
                <a:srgbClr val="FFFFFF"/>
              </a:buClr>
              <a:buSzPct val="100000"/>
              <a:buFont typeface="Cambria"/>
              <a:buAutoNum type="arabicPeriod"/>
            </a:pPr>
            <a:r>
              <a:rPr lang="en" sz="1500">
                <a:solidFill>
                  <a:srgbClr val="FFFFFF"/>
                </a:solidFill>
                <a:latin typeface="Cambria"/>
                <a:ea typeface="Cambria"/>
                <a:cs typeface="Cambria"/>
                <a:sym typeface="Cambria"/>
              </a:rPr>
              <a:t>Transform unpaid care work into a care economy</a:t>
            </a:r>
            <a:endParaRPr sz="1500">
              <a:solidFill>
                <a:srgbClr val="FFFFFF"/>
              </a:solidFill>
              <a:latin typeface="Cambria"/>
              <a:ea typeface="Cambria"/>
              <a:cs typeface="Cambria"/>
              <a:sym typeface="Cambria"/>
            </a:endParaRPr>
          </a:p>
          <a:p>
            <a:pPr indent="-309562" lvl="0" marL="457200" rtl="0" algn="l">
              <a:lnSpc>
                <a:spcPct val="136363"/>
              </a:lnSpc>
              <a:spcBef>
                <a:spcPts val="0"/>
              </a:spcBef>
              <a:spcAft>
                <a:spcPts val="0"/>
              </a:spcAft>
              <a:buClr>
                <a:srgbClr val="FFFFFF"/>
              </a:buClr>
              <a:buSzPct val="100000"/>
              <a:buFont typeface="Cambria"/>
              <a:buAutoNum type="arabicPeriod"/>
            </a:pPr>
            <a:r>
              <a:rPr lang="en" sz="1500">
                <a:solidFill>
                  <a:srgbClr val="FFFFFF"/>
                </a:solidFill>
                <a:latin typeface="Cambria"/>
                <a:ea typeface="Cambria"/>
                <a:cs typeface="Cambria"/>
                <a:sym typeface="Cambria"/>
              </a:rPr>
              <a:t>Design socio-economic plans that intentionally focus on the lives &amp; futures of women/ girls.</a:t>
            </a:r>
            <a:endParaRPr sz="1500">
              <a:solidFill>
                <a:srgbClr val="FFFFFF"/>
              </a:solidFill>
              <a:latin typeface="Cambria"/>
              <a:ea typeface="Cambria"/>
              <a:cs typeface="Cambria"/>
              <a:sym typeface="Cambria"/>
            </a:endParaRPr>
          </a:p>
          <a:p>
            <a:pPr indent="0" lvl="0" marL="0" rtl="0" algn="r">
              <a:spcBef>
                <a:spcPts val="1000"/>
              </a:spcBef>
              <a:spcAft>
                <a:spcPts val="0"/>
              </a:spcAft>
              <a:buNone/>
            </a:pPr>
            <a:r>
              <a:t/>
            </a:r>
            <a:endParaRPr sz="1000">
              <a:solidFill>
                <a:srgbClr val="000000"/>
              </a:solidFill>
              <a:latin typeface="Cambria"/>
              <a:ea typeface="Cambria"/>
              <a:cs typeface="Cambria"/>
              <a:sym typeface="Cambria"/>
            </a:endParaRPr>
          </a:p>
        </p:txBody>
      </p:sp>
      <p:sp>
        <p:nvSpPr>
          <p:cNvPr id="626" name="Google Shape;626;p81"/>
          <p:cNvSpPr txBox="1"/>
          <p:nvPr/>
        </p:nvSpPr>
        <p:spPr>
          <a:xfrm>
            <a:off x="5277900" y="4692100"/>
            <a:ext cx="37077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000">
                <a:solidFill>
                  <a:schemeClr val="dk1"/>
                </a:solidFill>
                <a:latin typeface="Cambria"/>
                <a:ea typeface="Cambria"/>
                <a:cs typeface="Cambria"/>
                <a:sym typeface="Cambria"/>
              </a:rPr>
              <a:t>https://www.un.org/sustainabledevelopment/gender-equality/</a:t>
            </a:r>
            <a:endParaRPr sz="1000">
              <a:solidFill>
                <a:schemeClr val="dk1"/>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4263625" y="21700"/>
            <a:ext cx="4356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Dr. Brian Polkinghorn</a:t>
            </a:r>
            <a:endParaRPr>
              <a:latin typeface="Cambria"/>
              <a:ea typeface="Cambria"/>
              <a:cs typeface="Cambria"/>
              <a:sym typeface="Cambria"/>
            </a:endParaRPr>
          </a:p>
        </p:txBody>
      </p:sp>
      <p:sp>
        <p:nvSpPr>
          <p:cNvPr id="104" name="Google Shape;104;p19"/>
          <p:cNvSpPr txBox="1"/>
          <p:nvPr>
            <p:ph idx="1" type="body"/>
          </p:nvPr>
        </p:nvSpPr>
        <p:spPr>
          <a:xfrm>
            <a:off x="3749475" y="497850"/>
            <a:ext cx="5273100" cy="4147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Distinguished Professor of Conflict Analysis and Dispute Resolution</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Founding faculty member in the Department of Conflict Analysis and Resolution, Nova Southeastern University (1994-2000)</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Program Director and founding faculty member in the Department of Conflict Analysis and Dispute Resolution</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Executive Director of the Bosserman Center for Conflict Resolution</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Published 50+ articles, book chapters and books and has been the principal investigator or recipient of more than 70 research and service grants</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Alum of the School for Conflict Analysis and Resolution (SCAR), George Mason University </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Serves on their Board of Advisors and the Program on the Analysis and Resolution of Conflicts (PARC)</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Fellow with the Program on Negotiation, Harvard University Law School (1991-1992)</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Senior American Fulbright Scholar with the Evens Program in International Conflict Resolution and Mediation at Tel Aviv University (2010)</a:t>
            </a:r>
            <a:endParaRPr sz="1200">
              <a:solidFill>
                <a:srgbClr val="FFFFFF"/>
              </a:solidFill>
              <a:latin typeface="Cambria"/>
              <a:ea typeface="Cambria"/>
              <a:cs typeface="Cambria"/>
              <a:sym typeface="Cambria"/>
            </a:endParaRPr>
          </a:p>
          <a:p>
            <a:pPr indent="-304800" lvl="0" marL="457200" rtl="0" algn="l">
              <a:spcBef>
                <a:spcPts val="0"/>
              </a:spcBef>
              <a:spcAft>
                <a:spcPts val="0"/>
              </a:spcAft>
              <a:buClr>
                <a:srgbClr val="FFFFFF"/>
              </a:buClr>
              <a:buSzPts val="1200"/>
              <a:buFont typeface="Cambria"/>
              <a:buChar char="-"/>
            </a:pPr>
            <a:r>
              <a:rPr lang="en" sz="1200">
                <a:solidFill>
                  <a:srgbClr val="FFFFFF"/>
                </a:solidFill>
                <a:latin typeface="Cambria"/>
                <a:ea typeface="Cambria"/>
                <a:cs typeface="Cambria"/>
                <a:sym typeface="Cambria"/>
              </a:rPr>
              <a:t>Currently a Fulbright Alumni Ambassador with the Institute of International Education and the Council for International Exchange of Scholars.</a:t>
            </a:r>
            <a:endParaRPr sz="1200">
              <a:solidFill>
                <a:srgbClr val="FFFFFF"/>
              </a:solidFill>
              <a:latin typeface="Cambria"/>
              <a:ea typeface="Cambria"/>
              <a:cs typeface="Cambria"/>
              <a:sym typeface="Cambria"/>
            </a:endParaRPr>
          </a:p>
        </p:txBody>
      </p:sp>
      <p:pic>
        <p:nvPicPr>
          <p:cNvPr id="105" name="Google Shape;105;p19"/>
          <p:cNvPicPr preferRelativeResize="0"/>
          <p:nvPr/>
        </p:nvPicPr>
        <p:blipFill>
          <a:blip r:embed="rId3">
            <a:alphaModFix/>
          </a:blip>
          <a:stretch>
            <a:fillRect/>
          </a:stretch>
        </p:blipFill>
        <p:spPr>
          <a:xfrm>
            <a:off x="152400" y="152400"/>
            <a:ext cx="3487266" cy="483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2"/>
          <p:cNvSpPr txBox="1"/>
          <p:nvPr>
            <p:ph type="title"/>
          </p:nvPr>
        </p:nvSpPr>
        <p:spPr>
          <a:xfrm>
            <a:off x="311700" y="172350"/>
            <a:ext cx="3716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UNSC 1325 Resolution</a:t>
            </a:r>
            <a:endParaRPr>
              <a:latin typeface="Cambria"/>
              <a:ea typeface="Cambria"/>
              <a:cs typeface="Cambria"/>
              <a:sym typeface="Cambria"/>
            </a:endParaRPr>
          </a:p>
        </p:txBody>
      </p:sp>
      <p:sp>
        <p:nvSpPr>
          <p:cNvPr id="632" name="Google Shape;632;p82"/>
          <p:cNvSpPr txBox="1"/>
          <p:nvPr>
            <p:ph idx="1" type="body"/>
          </p:nvPr>
        </p:nvSpPr>
        <p:spPr>
          <a:xfrm>
            <a:off x="202325" y="2271400"/>
            <a:ext cx="4590000" cy="20232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chemeClr val="dk1"/>
              </a:buClr>
              <a:buSzPts val="1100"/>
              <a:buFont typeface="Arial"/>
              <a:buNone/>
            </a:pPr>
            <a:r>
              <a:rPr lang="en" sz="2200">
                <a:solidFill>
                  <a:srgbClr val="FFFFFF"/>
                </a:solidFill>
                <a:latin typeface="Cambria"/>
                <a:ea typeface="Cambria"/>
                <a:cs typeface="Cambria"/>
                <a:sym typeface="Cambria"/>
              </a:rPr>
              <a:t>Covers:</a:t>
            </a:r>
            <a:endParaRPr b="1" sz="22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human rights violations</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gender-specific humanitarian concerns</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prevention of conflict</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protection and assistance during conflict</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accountability for crimes committed during war</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conflict prevention </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conflict resolution  </a:t>
            </a:r>
            <a:endParaRPr sz="13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300">
                <a:solidFill>
                  <a:srgbClr val="FFFFFF"/>
                </a:solidFill>
                <a:latin typeface="Cambria"/>
                <a:ea typeface="Cambria"/>
                <a:cs typeface="Cambria"/>
                <a:sym typeface="Cambria"/>
              </a:rPr>
              <a:t>post-conflict reconstruction</a:t>
            </a:r>
            <a:endParaRPr sz="1300">
              <a:solidFill>
                <a:srgbClr val="FFFFFF"/>
              </a:solidFill>
              <a:latin typeface="Cambria"/>
              <a:ea typeface="Cambria"/>
              <a:cs typeface="Cambria"/>
              <a:sym typeface="Cambria"/>
            </a:endParaRPr>
          </a:p>
        </p:txBody>
      </p:sp>
      <p:sp>
        <p:nvSpPr>
          <p:cNvPr id="633" name="Google Shape;633;p82"/>
          <p:cNvSpPr txBox="1"/>
          <p:nvPr/>
        </p:nvSpPr>
        <p:spPr>
          <a:xfrm>
            <a:off x="6463500" y="4661075"/>
            <a:ext cx="268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rgbClr val="FFFFFF"/>
                </a:solidFill>
                <a:latin typeface="Cambria"/>
                <a:ea typeface="Cambria"/>
                <a:cs typeface="Cambria"/>
                <a:sym typeface="Cambria"/>
                <a:hlinkClick r:id="rId3">
                  <a:extLst>
                    <a:ext uri="{A12FA001-AC4F-418D-AE19-62706E023703}">
                      <ahyp:hlinkClr val="tx"/>
                    </a:ext>
                  </a:extLst>
                </a:hlinkClick>
              </a:rPr>
              <a:t>https://www.un.org/womenwatch/osagi/wps/</a:t>
            </a:r>
            <a:endParaRPr sz="1000">
              <a:solidFill>
                <a:srgbClr val="FFFFFF"/>
              </a:solidFill>
              <a:latin typeface="Cambria"/>
              <a:ea typeface="Cambria"/>
              <a:cs typeface="Cambria"/>
              <a:sym typeface="Cambria"/>
            </a:endParaRPr>
          </a:p>
          <a:p>
            <a:pPr indent="0" lvl="0" marL="0" rtl="0" algn="l">
              <a:spcBef>
                <a:spcPts val="0"/>
              </a:spcBef>
              <a:spcAft>
                <a:spcPts val="0"/>
              </a:spcAft>
              <a:buNone/>
            </a:pPr>
            <a:r>
              <a:t/>
            </a:r>
            <a:endParaRPr sz="1000">
              <a:latin typeface="Cambria"/>
              <a:ea typeface="Cambria"/>
              <a:cs typeface="Cambria"/>
              <a:sym typeface="Cambria"/>
            </a:endParaRPr>
          </a:p>
        </p:txBody>
      </p:sp>
      <p:sp>
        <p:nvSpPr>
          <p:cNvPr id="634" name="Google Shape;634;p82"/>
          <p:cNvSpPr txBox="1"/>
          <p:nvPr/>
        </p:nvSpPr>
        <p:spPr>
          <a:xfrm>
            <a:off x="311700" y="831075"/>
            <a:ext cx="4697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FF"/>
                </a:solidFill>
                <a:latin typeface="Cambria"/>
                <a:ea typeface="Cambria"/>
                <a:cs typeface="Cambria"/>
                <a:sym typeface="Cambria"/>
              </a:rPr>
              <a:t>Resolution 1325</a:t>
            </a:r>
            <a:r>
              <a:rPr lang="en" sz="1600">
                <a:solidFill>
                  <a:srgbClr val="FFFFFF"/>
                </a:solidFill>
                <a:latin typeface="Cambria"/>
                <a:ea typeface="Cambria"/>
                <a:cs typeface="Cambria"/>
                <a:sym typeface="Cambria"/>
              </a:rPr>
              <a:t> urges all actors to increase the participation of women and incorporate gender perspectives in all United Nations peace and security efforts.</a:t>
            </a:r>
            <a:endParaRPr sz="1600">
              <a:solidFill>
                <a:srgbClr val="FFFFFF"/>
              </a:solidFill>
              <a:latin typeface="Cambria"/>
              <a:ea typeface="Cambria"/>
              <a:cs typeface="Cambria"/>
              <a:sym typeface="Cambria"/>
            </a:endParaRPr>
          </a:p>
        </p:txBody>
      </p:sp>
      <p:sp>
        <p:nvSpPr>
          <p:cNvPr id="635" name="Google Shape;635;p82"/>
          <p:cNvSpPr txBox="1"/>
          <p:nvPr/>
        </p:nvSpPr>
        <p:spPr>
          <a:xfrm>
            <a:off x="5180675" y="307900"/>
            <a:ext cx="3408900" cy="39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FFFFFF"/>
                </a:solidFill>
                <a:latin typeface="Cambria"/>
                <a:ea typeface="Cambria"/>
                <a:cs typeface="Cambria"/>
                <a:sym typeface="Cambria"/>
              </a:rPr>
              <a:t>“R</a:t>
            </a:r>
            <a:r>
              <a:rPr lang="en" sz="1900">
                <a:solidFill>
                  <a:srgbClr val="FFFFFF"/>
                </a:solidFill>
                <a:latin typeface="Cambria"/>
                <a:ea typeface="Cambria"/>
                <a:cs typeface="Cambria"/>
                <a:sym typeface="Cambria"/>
              </a:rPr>
              <a:t>eaffirms the important role of women in the prevention and resolution of conflicts, peace negotiations, peace-building, peacekeeping, humanitarian response and in post-conflict reconstruction and stresses the importance of their equal participation and full involvement in all efforts for the maintenance and promotion of peace and security”</a:t>
            </a:r>
            <a:endParaRPr sz="1900">
              <a:solidFill>
                <a:srgbClr val="FFFFFF"/>
              </a:solidFill>
              <a:latin typeface="Cambria"/>
              <a:ea typeface="Cambria"/>
              <a:cs typeface="Cambria"/>
              <a:sym typeface="Cambria"/>
            </a:endParaRPr>
          </a:p>
        </p:txBody>
      </p:sp>
      <p:sp>
        <p:nvSpPr>
          <p:cNvPr id="636" name="Google Shape;636;p82"/>
          <p:cNvSpPr txBox="1"/>
          <p:nvPr/>
        </p:nvSpPr>
        <p:spPr>
          <a:xfrm>
            <a:off x="3631425" y="4238750"/>
            <a:ext cx="545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Cambria"/>
                <a:ea typeface="Cambria"/>
                <a:cs typeface="Cambria"/>
                <a:sym typeface="Cambria"/>
              </a:rPr>
              <a:t>Discover more at: </a:t>
            </a:r>
            <a:r>
              <a:rPr lang="en" sz="1600" u="sng">
                <a:solidFill>
                  <a:srgbClr val="FFFFFF"/>
                </a:solidFill>
                <a:latin typeface="Cambria"/>
                <a:ea typeface="Cambria"/>
                <a:cs typeface="Cambria"/>
                <a:sym typeface="Cambria"/>
                <a:hlinkClick r:id="rId4">
                  <a:extLst>
                    <a:ext uri="{A12FA001-AC4F-418D-AE19-62706E023703}">
                      <ahyp:hlinkClr val="tx"/>
                    </a:ext>
                  </a:extLst>
                </a:hlinkClick>
              </a:rPr>
              <a:t>https://www.peacewomen.org/SCR-1325</a:t>
            </a:r>
            <a:endParaRPr sz="1600">
              <a:solidFill>
                <a:srgbClr val="FFFFFF"/>
              </a:solidFill>
              <a:latin typeface="Cambria"/>
              <a:ea typeface="Cambria"/>
              <a:cs typeface="Cambria"/>
              <a:sym typeface="Cambri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UNSC 1325 Resolution</a:t>
            </a:r>
            <a:endParaRPr>
              <a:latin typeface="Cambria"/>
              <a:ea typeface="Cambria"/>
              <a:cs typeface="Cambria"/>
              <a:sym typeface="Cambria"/>
            </a:endParaRPr>
          </a:p>
        </p:txBody>
      </p:sp>
      <p:sp>
        <p:nvSpPr>
          <p:cNvPr id="642" name="Google Shape;642;p83"/>
          <p:cNvSpPr txBox="1"/>
          <p:nvPr>
            <p:ph idx="1" type="body"/>
          </p:nvPr>
        </p:nvSpPr>
        <p:spPr>
          <a:xfrm>
            <a:off x="111550" y="1131200"/>
            <a:ext cx="4635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900">
                <a:solidFill>
                  <a:srgbClr val="FFFFFF"/>
                </a:solidFill>
                <a:latin typeface="Cambria"/>
                <a:ea typeface="Cambria"/>
                <a:cs typeface="Cambria"/>
                <a:sym typeface="Cambria"/>
              </a:rPr>
              <a:t>Also covers:</a:t>
            </a:r>
            <a:endParaRPr sz="1900">
              <a:solidFill>
                <a:srgbClr val="FFFFFF"/>
              </a:solidFill>
            </a:endParaRPr>
          </a:p>
          <a:p>
            <a:pPr indent="0" lvl="0" marL="0" rtl="0" algn="l">
              <a:lnSpc>
                <a:spcPct val="100000"/>
              </a:lnSpc>
              <a:spcBef>
                <a:spcPts val="0"/>
              </a:spcBef>
              <a:spcAft>
                <a:spcPts val="0"/>
              </a:spcAft>
              <a:buNone/>
            </a:pPr>
            <a:r>
              <a:rPr lang="en" sz="1900">
                <a:solidFill>
                  <a:srgbClr val="FFFFFF"/>
                </a:solidFill>
              </a:rPr>
              <a:t>-	</a:t>
            </a:r>
            <a:r>
              <a:rPr lang="en" sz="1600">
                <a:solidFill>
                  <a:srgbClr val="FFFFFF"/>
                </a:solidFill>
                <a:latin typeface="Cambria"/>
                <a:ea typeface="Cambria"/>
                <a:cs typeface="Cambria"/>
                <a:sym typeface="Cambria"/>
              </a:rPr>
              <a:t>Recognition of a complex understanding of </a:t>
            </a:r>
            <a:endParaRPr sz="1600">
              <a:solidFill>
                <a:srgbClr val="FFFFFF"/>
              </a:solidFill>
            </a:endParaRPr>
          </a:p>
          <a:p>
            <a:pPr indent="45720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g</a:t>
            </a:r>
            <a:r>
              <a:rPr lang="en" sz="1600">
                <a:solidFill>
                  <a:srgbClr val="FFFFFF"/>
                </a:solidFill>
                <a:latin typeface="Cambria"/>
                <a:ea typeface="Cambria"/>
                <a:cs typeface="Cambria"/>
                <a:sym typeface="Cambria"/>
              </a:rPr>
              <a:t>ender</a:t>
            </a:r>
            <a:endParaRPr sz="1600">
              <a:solidFill>
                <a:srgbClr val="FFFFFF"/>
              </a:solidFill>
            </a:endParaRPr>
          </a:p>
          <a:p>
            <a:pPr indent="0" lvl="0" marL="0" rtl="0" algn="l">
              <a:lnSpc>
                <a:spcPct val="100000"/>
              </a:lnSpc>
              <a:spcBef>
                <a:spcPts val="0"/>
              </a:spcBef>
              <a:spcAft>
                <a:spcPts val="0"/>
              </a:spcAft>
              <a:buNone/>
            </a:pPr>
            <a:r>
              <a:rPr lang="en" sz="1600">
                <a:solidFill>
                  <a:srgbClr val="FFFFFF"/>
                </a:solidFill>
              </a:rPr>
              <a:t>-	</a:t>
            </a:r>
            <a:r>
              <a:rPr lang="en" sz="1600">
                <a:solidFill>
                  <a:srgbClr val="FFFFFF"/>
                </a:solidFill>
                <a:latin typeface="Cambria"/>
                <a:ea typeface="Cambria"/>
                <a:cs typeface="Cambria"/>
                <a:sym typeface="Cambria"/>
              </a:rPr>
              <a:t>Including constructions of femininity and </a:t>
            </a:r>
            <a:endParaRPr sz="1600">
              <a:solidFill>
                <a:srgbClr val="FFFFFF"/>
              </a:solidFill>
              <a:latin typeface="Cambria"/>
              <a:ea typeface="Cambria"/>
              <a:cs typeface="Cambria"/>
              <a:sym typeface="Cambria"/>
            </a:endParaRPr>
          </a:p>
          <a:p>
            <a:pPr indent="45720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masculinity</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600">
                <a:solidFill>
                  <a:srgbClr val="FFFFFF"/>
                </a:solidFill>
              </a:rPr>
              <a:t>-	</a:t>
            </a:r>
            <a:r>
              <a:rPr lang="en" sz="1600">
                <a:solidFill>
                  <a:srgbClr val="FFFFFF"/>
                </a:solidFill>
                <a:latin typeface="Cambria"/>
                <a:ea typeface="Cambria"/>
                <a:cs typeface="Cambria"/>
                <a:sym typeface="Cambria"/>
              </a:rPr>
              <a:t>Support for LGBTQ communities targeted in </a:t>
            </a:r>
            <a:endParaRPr sz="1600">
              <a:solidFill>
                <a:srgbClr val="FFFFFF"/>
              </a:solidFill>
              <a:latin typeface="Cambria"/>
              <a:ea typeface="Cambria"/>
              <a:cs typeface="Cambria"/>
              <a:sym typeface="Cambria"/>
            </a:endParaRPr>
          </a:p>
          <a:p>
            <a:pPr indent="45720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c</a:t>
            </a:r>
            <a:r>
              <a:rPr lang="en" sz="1600">
                <a:solidFill>
                  <a:srgbClr val="FFFFFF"/>
                </a:solidFill>
                <a:latin typeface="Cambria"/>
                <a:ea typeface="Cambria"/>
                <a:cs typeface="Cambria"/>
                <a:sym typeface="Cambria"/>
              </a:rPr>
              <a:t>onflict</a:t>
            </a:r>
            <a:endParaRPr sz="1600">
              <a:solidFill>
                <a:srgbClr val="FFFFFF"/>
              </a:solidFill>
              <a:latin typeface="Cambria"/>
              <a:ea typeface="Cambria"/>
              <a:cs typeface="Cambria"/>
              <a:sym typeface="Cambria"/>
            </a:endParaRPr>
          </a:p>
          <a:p>
            <a:pPr indent="0" lvl="0" marL="0" rtl="0" algn="l">
              <a:lnSpc>
                <a:spcPct val="100000"/>
              </a:lnSpc>
              <a:spcBef>
                <a:spcPts val="0"/>
              </a:spcBef>
              <a:spcAft>
                <a:spcPts val="0"/>
              </a:spcAft>
              <a:buNone/>
            </a:pPr>
            <a:r>
              <a:rPr lang="en" sz="1600">
                <a:solidFill>
                  <a:srgbClr val="FFFFFF"/>
                </a:solidFill>
              </a:rPr>
              <a:t>-	</a:t>
            </a:r>
            <a:r>
              <a:rPr lang="en" sz="1600">
                <a:solidFill>
                  <a:srgbClr val="FFFFFF"/>
                </a:solidFill>
                <a:latin typeface="Cambria"/>
                <a:ea typeface="Cambria"/>
                <a:cs typeface="Cambria"/>
                <a:sym typeface="Cambria"/>
              </a:rPr>
              <a:t>Specific needs of women with disabilities and </a:t>
            </a:r>
            <a:endParaRPr sz="1600">
              <a:solidFill>
                <a:srgbClr val="FFFFFF"/>
              </a:solidFill>
              <a:latin typeface="Cambria"/>
              <a:ea typeface="Cambria"/>
              <a:cs typeface="Cambria"/>
              <a:sym typeface="Cambria"/>
            </a:endParaRPr>
          </a:p>
          <a:p>
            <a:pPr indent="45720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of women widowed by conflic</a:t>
            </a:r>
            <a:r>
              <a:rPr lang="en" sz="1600">
                <a:solidFill>
                  <a:srgbClr val="FFFFFF"/>
                </a:solidFill>
              </a:rPr>
              <a:t>t</a:t>
            </a:r>
            <a:endParaRPr sz="1600">
              <a:solidFill>
                <a:srgbClr val="FFFFFF"/>
              </a:solidFill>
            </a:endParaRPr>
          </a:p>
          <a:p>
            <a:pPr indent="0" lvl="0" marL="0" rtl="0" algn="l">
              <a:lnSpc>
                <a:spcPct val="100000"/>
              </a:lnSpc>
              <a:spcBef>
                <a:spcPts val="0"/>
              </a:spcBef>
              <a:spcAft>
                <a:spcPts val="0"/>
              </a:spcAft>
              <a:buNone/>
            </a:pPr>
            <a:r>
              <a:rPr lang="en" sz="1600">
                <a:solidFill>
                  <a:srgbClr val="FFFFFF"/>
                </a:solidFill>
              </a:rPr>
              <a:t>-	</a:t>
            </a:r>
            <a:r>
              <a:rPr lang="en" sz="1600">
                <a:solidFill>
                  <a:srgbClr val="FFFFFF"/>
                </a:solidFill>
                <a:latin typeface="Cambria"/>
                <a:ea typeface="Cambria"/>
                <a:cs typeface="Cambria"/>
                <a:sym typeface="Cambria"/>
              </a:rPr>
              <a:t>Intersectional dynamics of race, ethnicity, and </a:t>
            </a:r>
            <a:endParaRPr sz="1600">
              <a:solidFill>
                <a:srgbClr val="FFFFFF"/>
              </a:solidFill>
              <a:latin typeface="Cambria"/>
              <a:ea typeface="Cambria"/>
              <a:cs typeface="Cambria"/>
              <a:sym typeface="Cambria"/>
            </a:endParaRPr>
          </a:p>
          <a:p>
            <a:pPr indent="457200" lvl="0" marL="0" rtl="0" algn="l">
              <a:lnSpc>
                <a:spcPct val="100000"/>
              </a:lnSpc>
              <a:spcBef>
                <a:spcPts val="0"/>
              </a:spcBef>
              <a:spcAft>
                <a:spcPts val="0"/>
              </a:spcAft>
              <a:buNone/>
            </a:pPr>
            <a:r>
              <a:rPr lang="en" sz="1600">
                <a:solidFill>
                  <a:srgbClr val="FFFFFF"/>
                </a:solidFill>
                <a:latin typeface="Cambria"/>
                <a:ea typeface="Cambria"/>
                <a:cs typeface="Cambria"/>
                <a:sym typeface="Cambria"/>
              </a:rPr>
              <a:t>gender in armed conflict</a:t>
            </a:r>
            <a:endParaRPr sz="1600">
              <a:solidFill>
                <a:srgbClr val="FFFFFF"/>
              </a:solidFill>
              <a:latin typeface="Cambria"/>
              <a:ea typeface="Cambria"/>
              <a:cs typeface="Cambria"/>
              <a:sym typeface="Cambria"/>
            </a:endParaRPr>
          </a:p>
        </p:txBody>
      </p:sp>
      <p:sp>
        <p:nvSpPr>
          <p:cNvPr id="643" name="Google Shape;643;p83"/>
          <p:cNvSpPr txBox="1"/>
          <p:nvPr/>
        </p:nvSpPr>
        <p:spPr>
          <a:xfrm>
            <a:off x="4702050" y="4547600"/>
            <a:ext cx="3223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mbria"/>
                <a:ea typeface="Cambria"/>
                <a:cs typeface="Cambria"/>
                <a:sym typeface="Cambria"/>
              </a:rPr>
              <a:t>Content and visual from: </a:t>
            </a:r>
            <a:r>
              <a:rPr lang="en" sz="1100" u="sng">
                <a:latin typeface="Cambria"/>
                <a:ea typeface="Cambria"/>
                <a:cs typeface="Cambria"/>
                <a:sym typeface="Cambria"/>
                <a:hlinkClick r:id="rId3"/>
              </a:rPr>
              <a:t>https://www.un.org/womenwatch/osagi/wps/</a:t>
            </a:r>
            <a:endParaRPr sz="1100">
              <a:latin typeface="Cambria"/>
              <a:ea typeface="Cambria"/>
              <a:cs typeface="Cambria"/>
              <a:sym typeface="Cambria"/>
            </a:endParaRPr>
          </a:p>
          <a:p>
            <a:pPr indent="0" lvl="0" marL="0" rtl="0" algn="l">
              <a:spcBef>
                <a:spcPts val="0"/>
              </a:spcBef>
              <a:spcAft>
                <a:spcPts val="0"/>
              </a:spcAft>
              <a:buNone/>
            </a:pPr>
            <a:r>
              <a:t/>
            </a:r>
            <a:endParaRPr sz="1100">
              <a:latin typeface="Cambria"/>
              <a:ea typeface="Cambria"/>
              <a:cs typeface="Cambria"/>
              <a:sym typeface="Cambria"/>
            </a:endParaRPr>
          </a:p>
        </p:txBody>
      </p:sp>
      <p:pic>
        <p:nvPicPr>
          <p:cNvPr id="644" name="Google Shape;644;p83"/>
          <p:cNvPicPr preferRelativeResize="0"/>
          <p:nvPr/>
        </p:nvPicPr>
        <p:blipFill rotWithShape="1">
          <a:blip r:embed="rId4">
            <a:alphaModFix/>
          </a:blip>
          <a:srcRect b="23096" l="0" r="30138" t="27615"/>
          <a:stretch/>
        </p:blipFill>
        <p:spPr>
          <a:xfrm>
            <a:off x="4747150" y="246825"/>
            <a:ext cx="4260300" cy="430078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4"/>
          <p:cNvSpPr txBox="1"/>
          <p:nvPr>
            <p:ph type="title"/>
          </p:nvPr>
        </p:nvSpPr>
        <p:spPr>
          <a:xfrm>
            <a:off x="99150" y="110400"/>
            <a:ext cx="8958900" cy="1029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500">
                <a:latin typeface="Cambria"/>
                <a:ea typeface="Cambria"/>
                <a:cs typeface="Cambria"/>
                <a:sym typeface="Cambria"/>
              </a:rPr>
              <a:t>Understanding Gendered Identities Continues to be Important: Future Developments</a:t>
            </a:r>
            <a:endParaRPr sz="2500">
              <a:solidFill>
                <a:srgbClr val="000000"/>
              </a:solidFill>
              <a:latin typeface="Cambria"/>
              <a:ea typeface="Cambria"/>
              <a:cs typeface="Cambria"/>
              <a:sym typeface="Cambria"/>
            </a:endParaRPr>
          </a:p>
        </p:txBody>
      </p:sp>
      <p:sp>
        <p:nvSpPr>
          <p:cNvPr id="650" name="Google Shape;650;p84"/>
          <p:cNvSpPr txBox="1"/>
          <p:nvPr>
            <p:ph idx="1" type="body"/>
          </p:nvPr>
        </p:nvSpPr>
        <p:spPr>
          <a:xfrm>
            <a:off x="5614475" y="679175"/>
            <a:ext cx="3529500" cy="30663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sz="1600">
                <a:solidFill>
                  <a:schemeClr val="dk1"/>
                </a:solidFill>
                <a:latin typeface="Cambria"/>
                <a:ea typeface="Cambria"/>
                <a:cs typeface="Cambria"/>
                <a:sym typeface="Cambria"/>
              </a:rPr>
              <a:t>Rosi Braidotti argues to rejoin sex and gender to understand better the symbolic systems at work between images and ideas. She also sees gender as an “ongoing process of becoming.”</a:t>
            </a:r>
            <a:endParaRPr sz="1600">
              <a:solidFill>
                <a:schemeClr val="dk1"/>
              </a:solidFill>
              <a:latin typeface="Cambria"/>
              <a:ea typeface="Cambria"/>
              <a:cs typeface="Cambria"/>
              <a:sym typeface="Cambria"/>
            </a:endParaRPr>
          </a:p>
          <a:p>
            <a:pPr indent="0" lvl="0" marL="0" rtl="0" algn="l">
              <a:spcBef>
                <a:spcPts val="0"/>
              </a:spcBef>
              <a:spcAft>
                <a:spcPts val="0"/>
              </a:spcAft>
              <a:buNone/>
            </a:pPr>
            <a:r>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lang="en" sz="1600">
                <a:solidFill>
                  <a:schemeClr val="dk1"/>
                </a:solidFill>
                <a:latin typeface="Cambria"/>
                <a:ea typeface="Cambria"/>
                <a:cs typeface="Cambria"/>
                <a:sym typeface="Cambria"/>
              </a:rPr>
              <a:t>“Identities continue to be formed especially around major sites of inequality: gender, class, ethnicity, sexuality, age, and disability” (199)</a:t>
            </a:r>
            <a:endParaRPr sz="1600">
              <a:solidFill>
                <a:schemeClr val="dk1"/>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0"/>
              </a:spcAft>
              <a:buNone/>
            </a:pPr>
            <a:r>
              <a:t/>
            </a:r>
            <a:endParaRPr>
              <a:solidFill>
                <a:srgbClr val="000000"/>
              </a:solidFill>
              <a:latin typeface="Cambria"/>
              <a:ea typeface="Cambria"/>
              <a:cs typeface="Cambria"/>
              <a:sym typeface="Cambria"/>
            </a:endParaRPr>
          </a:p>
          <a:p>
            <a:pPr indent="0" lvl="0" marL="0" rtl="0" algn="l">
              <a:spcBef>
                <a:spcPts val="0"/>
              </a:spcBef>
              <a:spcAft>
                <a:spcPts val="1200"/>
              </a:spcAft>
              <a:buNone/>
            </a:pPr>
            <a:r>
              <a:t/>
            </a:r>
            <a:endParaRPr>
              <a:latin typeface="Cambria"/>
              <a:ea typeface="Cambria"/>
              <a:cs typeface="Cambria"/>
              <a:sym typeface="Cambria"/>
            </a:endParaRPr>
          </a:p>
        </p:txBody>
      </p:sp>
      <p:sp>
        <p:nvSpPr>
          <p:cNvPr id="651" name="Google Shape;651;p84"/>
          <p:cNvSpPr txBox="1"/>
          <p:nvPr/>
        </p:nvSpPr>
        <p:spPr>
          <a:xfrm>
            <a:off x="6144000" y="4329825"/>
            <a:ext cx="3000000" cy="7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Content from: </a:t>
            </a:r>
            <a:r>
              <a:rPr lang="en" sz="1100">
                <a:solidFill>
                  <a:srgbClr val="FFFFFF"/>
                </a:solidFill>
                <a:latin typeface="Cambria"/>
                <a:ea typeface="Cambria"/>
                <a:cs typeface="Cambria"/>
                <a:sym typeface="Cambria"/>
              </a:rPr>
              <a:t>Holmes, Mary. “Gendered Identities” in Elliott, Anthony, ed. </a:t>
            </a:r>
            <a:r>
              <a:rPr i="1" lang="en" sz="1100">
                <a:solidFill>
                  <a:srgbClr val="FFFFFF"/>
                </a:solidFill>
                <a:latin typeface="Cambria"/>
                <a:ea typeface="Cambria"/>
                <a:cs typeface="Cambria"/>
                <a:sym typeface="Cambria"/>
              </a:rPr>
              <a:t>Routledge Handbook of Identity Studies</a:t>
            </a:r>
            <a:r>
              <a:rPr lang="en" sz="1100">
                <a:solidFill>
                  <a:srgbClr val="FFFFFF"/>
                </a:solidFill>
                <a:latin typeface="Cambria"/>
                <a:ea typeface="Cambria"/>
                <a:cs typeface="Cambria"/>
                <a:sym typeface="Cambria"/>
              </a:rPr>
              <a:t>. Taylor &amp; Francis, 2012.</a:t>
            </a:r>
            <a:endParaRPr sz="1100">
              <a:solidFill>
                <a:srgbClr val="FFFFFF"/>
              </a:solidFill>
              <a:latin typeface="Cambria"/>
              <a:ea typeface="Cambria"/>
              <a:cs typeface="Cambria"/>
              <a:sym typeface="Cambria"/>
            </a:endParaRPr>
          </a:p>
        </p:txBody>
      </p:sp>
      <p:sp>
        <p:nvSpPr>
          <p:cNvPr id="652" name="Google Shape;652;p84"/>
          <p:cNvSpPr txBox="1"/>
          <p:nvPr/>
        </p:nvSpPr>
        <p:spPr>
          <a:xfrm>
            <a:off x="188950" y="1031375"/>
            <a:ext cx="519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Cambria"/>
                <a:ea typeface="Cambria"/>
                <a:cs typeface="Cambria"/>
                <a:sym typeface="Cambria"/>
              </a:rPr>
              <a:t>Further materials: a d</a:t>
            </a:r>
            <a:r>
              <a:rPr lang="en" sz="1600">
                <a:solidFill>
                  <a:srgbClr val="FFFFFF"/>
                </a:solidFill>
                <a:latin typeface="Cambria"/>
                <a:ea typeface="Cambria"/>
                <a:cs typeface="Cambria"/>
                <a:sym typeface="Cambria"/>
              </a:rPr>
              <a:t>ocumentary featuring Rosi Braidotti</a:t>
            </a:r>
            <a:endParaRPr sz="1600">
              <a:solidFill>
                <a:srgbClr val="FFFFFF"/>
              </a:solidFill>
              <a:latin typeface="Cambria"/>
              <a:ea typeface="Cambria"/>
              <a:cs typeface="Cambria"/>
              <a:sym typeface="Cambria"/>
            </a:endParaRPr>
          </a:p>
        </p:txBody>
      </p:sp>
      <p:pic>
        <p:nvPicPr>
          <p:cNvPr descr="Video no. 3 in the 'What's up with gender?' series. &#10;&#10;Rapper Bad Brya discovers what the Graduate Gender Programme at Utrecht University is all about. She finds out what Gender Studies and the real world have to do with each other. &#10;&#10;Directed by Claudia Tellegen." id="653" name="Google Shape;653;p84" title="What's up with Gender (3/3)">
            <a:hlinkClick r:id="rId3"/>
          </p:cNvPr>
          <p:cNvPicPr preferRelativeResize="0"/>
          <p:nvPr/>
        </p:nvPicPr>
        <p:blipFill>
          <a:blip r:embed="rId4">
            <a:alphaModFix/>
          </a:blip>
          <a:stretch>
            <a:fillRect/>
          </a:stretch>
        </p:blipFill>
        <p:spPr>
          <a:xfrm>
            <a:off x="499450" y="1462474"/>
            <a:ext cx="4323400" cy="3242550"/>
          </a:xfrm>
          <a:prstGeom prst="rect">
            <a:avLst/>
          </a:prstGeom>
          <a:noFill/>
          <a:ln>
            <a:noFill/>
          </a:ln>
        </p:spPr>
      </p:pic>
      <p:sp>
        <p:nvSpPr>
          <p:cNvPr id="654" name="Google Shape;654;p84"/>
          <p:cNvSpPr txBox="1"/>
          <p:nvPr/>
        </p:nvSpPr>
        <p:spPr>
          <a:xfrm>
            <a:off x="499450" y="4705025"/>
            <a:ext cx="4632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Cambria"/>
                <a:ea typeface="Cambria"/>
                <a:cs typeface="Cambria"/>
                <a:sym typeface="Cambria"/>
              </a:rPr>
              <a:t>Video from: </a:t>
            </a:r>
            <a:r>
              <a:rPr lang="en" sz="1100">
                <a:solidFill>
                  <a:srgbClr val="FFFFFF"/>
                </a:solidFill>
                <a:latin typeface="Cambria"/>
                <a:ea typeface="Cambria"/>
                <a:cs typeface="Cambria"/>
                <a:sym typeface="Cambria"/>
              </a:rPr>
              <a:t>https://www.youtube.com/watch?v=82h6gI0EJ_8&amp;feature=emb_logo</a:t>
            </a:r>
            <a:endParaRPr sz="1100">
              <a:solidFill>
                <a:srgbClr val="FFFFFF"/>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5"/>
          <p:cNvSpPr txBox="1"/>
          <p:nvPr>
            <p:ph type="title"/>
          </p:nvPr>
        </p:nvSpPr>
        <p:spPr>
          <a:xfrm>
            <a:off x="288350" y="85600"/>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400">
                <a:latin typeface="Cambria"/>
                <a:ea typeface="Cambria"/>
                <a:cs typeface="Cambria"/>
                <a:sym typeface="Cambria"/>
              </a:rPr>
              <a:t>Understanding Gendered Identities Continues to be Important: Future Developments</a:t>
            </a:r>
            <a:endParaRPr sz="2400">
              <a:solidFill>
                <a:srgbClr val="000000"/>
              </a:solidFill>
              <a:latin typeface="Cambria"/>
              <a:ea typeface="Cambria"/>
              <a:cs typeface="Cambria"/>
              <a:sym typeface="Cambria"/>
            </a:endParaRPr>
          </a:p>
        </p:txBody>
      </p:sp>
      <p:sp>
        <p:nvSpPr>
          <p:cNvPr id="660" name="Google Shape;660;p85"/>
          <p:cNvSpPr txBox="1"/>
          <p:nvPr>
            <p:ph idx="1" type="body"/>
          </p:nvPr>
        </p:nvSpPr>
        <p:spPr>
          <a:xfrm>
            <a:off x="123950" y="881050"/>
            <a:ext cx="8849400" cy="722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700">
                <a:solidFill>
                  <a:schemeClr val="dk1"/>
                </a:solidFill>
                <a:latin typeface="Cambria"/>
                <a:ea typeface="Cambria"/>
                <a:cs typeface="Cambria"/>
                <a:sym typeface="Cambria"/>
              </a:rPr>
              <a:t>*</a:t>
            </a:r>
            <a:r>
              <a:rPr lang="en" sz="1700">
                <a:solidFill>
                  <a:schemeClr val="dk1"/>
                </a:solidFill>
                <a:latin typeface="Cambria"/>
                <a:ea typeface="Cambria"/>
                <a:cs typeface="Cambria"/>
                <a:sym typeface="Cambria"/>
              </a:rPr>
              <a:t>Anthony Giddens writes that in choosing identity, individuals can now choose sex, though this option is not equally accessible to all</a:t>
            </a:r>
            <a:endParaRPr/>
          </a:p>
        </p:txBody>
      </p:sp>
      <p:sp>
        <p:nvSpPr>
          <p:cNvPr id="661" name="Google Shape;661;p85"/>
          <p:cNvSpPr txBox="1"/>
          <p:nvPr/>
        </p:nvSpPr>
        <p:spPr>
          <a:xfrm>
            <a:off x="5029900" y="4659250"/>
            <a:ext cx="41142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mbria"/>
                <a:ea typeface="Cambria"/>
                <a:cs typeface="Cambria"/>
                <a:sym typeface="Cambria"/>
              </a:rPr>
              <a:t>Content from: </a:t>
            </a:r>
            <a:r>
              <a:rPr lang="en" sz="1000">
                <a:solidFill>
                  <a:srgbClr val="FFFFFF"/>
                </a:solidFill>
                <a:latin typeface="Cambria"/>
                <a:ea typeface="Cambria"/>
                <a:cs typeface="Cambria"/>
                <a:sym typeface="Cambria"/>
              </a:rPr>
              <a:t>Holmes, Mary. “Gendered Identities” in Elliott, Anthony, ed. </a:t>
            </a:r>
            <a:r>
              <a:rPr i="1" lang="en" sz="1000">
                <a:solidFill>
                  <a:srgbClr val="FFFFFF"/>
                </a:solidFill>
                <a:latin typeface="Cambria"/>
                <a:ea typeface="Cambria"/>
                <a:cs typeface="Cambria"/>
                <a:sym typeface="Cambria"/>
              </a:rPr>
              <a:t>Routledge Handbook of Identity Studies</a:t>
            </a:r>
            <a:r>
              <a:rPr lang="en" sz="1000">
                <a:solidFill>
                  <a:srgbClr val="FFFFFF"/>
                </a:solidFill>
                <a:latin typeface="Cambria"/>
                <a:ea typeface="Cambria"/>
                <a:cs typeface="Cambria"/>
                <a:sym typeface="Cambria"/>
              </a:rPr>
              <a:t>. Taylor &amp; Francis, 2012.</a:t>
            </a:r>
            <a:endParaRPr sz="1000">
              <a:solidFill>
                <a:srgbClr val="FFFFFF"/>
              </a:solidFill>
              <a:latin typeface="Cambria"/>
              <a:ea typeface="Cambria"/>
              <a:cs typeface="Cambria"/>
              <a:sym typeface="Cambria"/>
            </a:endParaRPr>
          </a:p>
        </p:txBody>
      </p:sp>
      <p:pic>
        <p:nvPicPr>
          <p:cNvPr id="662" name="Google Shape;662;p85"/>
          <p:cNvPicPr preferRelativeResize="0"/>
          <p:nvPr/>
        </p:nvPicPr>
        <p:blipFill>
          <a:blip r:embed="rId3">
            <a:alphaModFix/>
          </a:blip>
          <a:stretch>
            <a:fillRect/>
          </a:stretch>
        </p:blipFill>
        <p:spPr>
          <a:xfrm>
            <a:off x="502525" y="1826500"/>
            <a:ext cx="3534374" cy="2512725"/>
          </a:xfrm>
          <a:prstGeom prst="rect">
            <a:avLst/>
          </a:prstGeom>
          <a:noFill/>
          <a:ln>
            <a:noFill/>
          </a:ln>
        </p:spPr>
      </p:pic>
      <p:sp>
        <p:nvSpPr>
          <p:cNvPr id="663" name="Google Shape;663;p85"/>
          <p:cNvSpPr txBox="1"/>
          <p:nvPr/>
        </p:nvSpPr>
        <p:spPr>
          <a:xfrm>
            <a:off x="4622950" y="1267850"/>
            <a:ext cx="4453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Cambria"/>
                <a:ea typeface="Cambria"/>
                <a:cs typeface="Cambria"/>
                <a:sym typeface="Cambria"/>
              </a:rPr>
              <a:t>*</a:t>
            </a:r>
            <a:r>
              <a:rPr lang="en" sz="1700">
                <a:solidFill>
                  <a:schemeClr val="dk1"/>
                </a:solidFill>
                <a:latin typeface="Cambria"/>
                <a:ea typeface="Cambria"/>
                <a:cs typeface="Cambria"/>
                <a:sym typeface="Cambria"/>
              </a:rPr>
              <a:t>Donna Haraway discusses the use of technology, and that we are all part human –nature- and part machine culture- things like hip replacements</a:t>
            </a:r>
            <a:endParaRPr sz="1700">
              <a:solidFill>
                <a:schemeClr val="dk1"/>
              </a:solidFill>
              <a:latin typeface="Cambria"/>
              <a:ea typeface="Cambria"/>
              <a:cs typeface="Cambria"/>
              <a:sym typeface="Cambria"/>
            </a:endParaRPr>
          </a:p>
          <a:p>
            <a:pPr indent="0" lvl="0" marL="0" rtl="0" algn="l">
              <a:spcBef>
                <a:spcPts val="0"/>
              </a:spcBef>
              <a:spcAft>
                <a:spcPts val="0"/>
              </a:spcAft>
              <a:buNone/>
            </a:pPr>
            <a:r>
              <a:t/>
            </a:r>
            <a:endParaRPr sz="400">
              <a:solidFill>
                <a:schemeClr val="dk1"/>
              </a:solidFill>
              <a:latin typeface="Cambria"/>
              <a:ea typeface="Cambria"/>
              <a:cs typeface="Cambria"/>
              <a:sym typeface="Cambria"/>
            </a:endParaRPr>
          </a:p>
          <a:p>
            <a:pPr indent="0" lvl="0" marL="0" rtl="0" algn="l">
              <a:spcBef>
                <a:spcPts val="0"/>
              </a:spcBef>
              <a:spcAft>
                <a:spcPts val="0"/>
              </a:spcAft>
              <a:buNone/>
            </a:pPr>
            <a:r>
              <a:rPr lang="en" sz="1700">
                <a:solidFill>
                  <a:schemeClr val="dk1"/>
                </a:solidFill>
                <a:latin typeface="Cambria"/>
                <a:ea typeface="Cambria"/>
                <a:cs typeface="Cambria"/>
                <a:sym typeface="Cambria"/>
              </a:rPr>
              <a:t>*</a:t>
            </a:r>
            <a:r>
              <a:rPr lang="en" sz="1700">
                <a:solidFill>
                  <a:schemeClr val="dk1"/>
                </a:solidFill>
                <a:latin typeface="Cambria"/>
                <a:ea typeface="Cambria"/>
                <a:cs typeface="Cambria"/>
                <a:sym typeface="Cambria"/>
              </a:rPr>
              <a:t>Virtual spaces are areas where people can take on new genders, those the overall constructs and concepts of gender are pretty conventional</a:t>
            </a:r>
            <a:endParaRPr/>
          </a:p>
        </p:txBody>
      </p:sp>
      <p:sp>
        <p:nvSpPr>
          <p:cNvPr id="664" name="Google Shape;664;p85"/>
          <p:cNvSpPr txBox="1"/>
          <p:nvPr/>
        </p:nvSpPr>
        <p:spPr>
          <a:xfrm>
            <a:off x="4622950" y="3503000"/>
            <a:ext cx="44535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FFFFFF"/>
                </a:solidFill>
                <a:latin typeface="Cambria"/>
                <a:ea typeface="Cambria"/>
                <a:cs typeface="Cambria"/>
                <a:sym typeface="Cambria"/>
              </a:rPr>
              <a:t>Find out more about gender inequality in accessing technology here: </a:t>
            </a:r>
            <a:r>
              <a:rPr lang="en" sz="1500" u="sng">
                <a:solidFill>
                  <a:srgbClr val="FFFFFF"/>
                </a:solidFill>
                <a:latin typeface="Cambria"/>
                <a:ea typeface="Cambria"/>
                <a:cs typeface="Cambria"/>
                <a:sym typeface="Cambria"/>
                <a:hlinkClick r:id="rId4">
                  <a:extLst>
                    <a:ext uri="{A12FA001-AC4F-418D-AE19-62706E023703}">
                      <ahyp:hlinkClr val="tx"/>
                    </a:ext>
                  </a:extLst>
                </a:hlinkClick>
              </a:rPr>
              <a:t>http://ignite.globalfundforwomen.org/gallery/infographic-how-does-access-technology-lead-gender-equality</a:t>
            </a:r>
            <a:r>
              <a:rPr lang="en" sz="1500">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(visual can be found here)</a:t>
            </a:r>
            <a:endParaRPr sz="1100">
              <a:solidFill>
                <a:srgbClr val="FFFFFF"/>
              </a:solidFill>
              <a:latin typeface="Cambria"/>
              <a:ea typeface="Cambria"/>
              <a:cs typeface="Cambria"/>
              <a:sym typeface="Cambri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How our field can help</a:t>
            </a:r>
            <a:endParaRPr>
              <a:latin typeface="Cambria"/>
              <a:ea typeface="Cambria"/>
              <a:cs typeface="Cambria"/>
              <a:sym typeface="Cambria"/>
            </a:endParaRPr>
          </a:p>
        </p:txBody>
      </p:sp>
      <p:sp>
        <p:nvSpPr>
          <p:cNvPr id="670" name="Google Shape;670;p86"/>
          <p:cNvSpPr txBox="1"/>
          <p:nvPr>
            <p:ph idx="1" type="body"/>
          </p:nvPr>
        </p:nvSpPr>
        <p:spPr>
          <a:xfrm>
            <a:off x="247875" y="1152475"/>
            <a:ext cx="8584500" cy="2466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Cambria"/>
              <a:buChar char="-"/>
            </a:pPr>
            <a:r>
              <a:rPr lang="en">
                <a:solidFill>
                  <a:srgbClr val="FFFFFF"/>
                </a:solidFill>
                <a:latin typeface="Cambria"/>
                <a:ea typeface="Cambria"/>
                <a:cs typeface="Cambria"/>
                <a:sym typeface="Cambria"/>
              </a:rPr>
              <a:t>Facilitation and use of </a:t>
            </a:r>
            <a:r>
              <a:rPr lang="en">
                <a:solidFill>
                  <a:srgbClr val="FFFFFF"/>
                </a:solidFill>
                <a:latin typeface="Cambria"/>
                <a:ea typeface="Cambria"/>
                <a:cs typeface="Cambria"/>
                <a:sym typeface="Cambria"/>
              </a:rPr>
              <a:t>i</a:t>
            </a:r>
            <a:r>
              <a:rPr lang="en">
                <a:solidFill>
                  <a:srgbClr val="FFFFFF"/>
                </a:solidFill>
                <a:latin typeface="Cambria"/>
                <a:ea typeface="Cambria"/>
                <a:cs typeface="Cambria"/>
                <a:sym typeface="Cambria"/>
              </a:rPr>
              <a:t>nteractive tools is create safe spaces that provide disruption, enabling people to think about things differently and critically reflect on how gender beliefs and practices are operating in their lives</a:t>
            </a:r>
            <a:endParaRPr>
              <a:solidFill>
                <a:srgbClr val="FFFFFF"/>
              </a:solidFill>
            </a:endParaRPr>
          </a:p>
          <a:p>
            <a:pPr indent="-342900" lvl="0" marL="457200" rtl="0" algn="l">
              <a:spcBef>
                <a:spcPts val="0"/>
              </a:spcBef>
              <a:spcAft>
                <a:spcPts val="0"/>
              </a:spcAft>
              <a:buClr>
                <a:srgbClr val="FFFFFF"/>
              </a:buClr>
              <a:buSzPts val="1800"/>
              <a:buFont typeface="Cambria"/>
              <a:buChar char="-"/>
            </a:pPr>
            <a:r>
              <a:rPr lang="en">
                <a:solidFill>
                  <a:srgbClr val="FFFFFF"/>
                </a:solidFill>
                <a:latin typeface="Cambria"/>
                <a:ea typeface="Cambria"/>
                <a:cs typeface="Cambria"/>
                <a:sym typeface="Cambria"/>
              </a:rPr>
              <a:t>But our gender mistakes have the potential for something good. </a:t>
            </a:r>
            <a:endParaRPr>
              <a:solidFill>
                <a:srgbClr val="FFFFFF"/>
              </a:solidFill>
            </a:endParaRPr>
          </a:p>
          <a:p>
            <a:pPr indent="-342900" lvl="0" marL="457200" rtl="0" algn="l">
              <a:spcBef>
                <a:spcPts val="0"/>
              </a:spcBef>
              <a:spcAft>
                <a:spcPts val="0"/>
              </a:spcAft>
              <a:buClr>
                <a:srgbClr val="FFFFFF"/>
              </a:buClr>
              <a:buSzPts val="1800"/>
              <a:buFont typeface="Cambria"/>
              <a:buChar char="-"/>
            </a:pPr>
            <a:r>
              <a:rPr lang="en">
                <a:solidFill>
                  <a:srgbClr val="FFFFFF"/>
                </a:solidFill>
                <a:latin typeface="Cambria"/>
                <a:ea typeface="Cambria"/>
                <a:cs typeface="Cambria"/>
                <a:sym typeface="Cambria"/>
              </a:rPr>
              <a:t>Even in the binary, approaching life on the stage as a man or a woman, we can support each other in experimentation, and our trips and stumbles.</a:t>
            </a:r>
            <a:endParaRPr>
              <a:solidFill>
                <a:srgbClr val="FFFFFF"/>
              </a:solidFill>
              <a:latin typeface="Cambria"/>
              <a:ea typeface="Cambria"/>
              <a:cs typeface="Cambria"/>
              <a:sym typeface="Cambria"/>
            </a:endParaRPr>
          </a:p>
        </p:txBody>
      </p:sp>
      <p:sp>
        <p:nvSpPr>
          <p:cNvPr id="671" name="Google Shape;671;p86"/>
          <p:cNvSpPr txBox="1"/>
          <p:nvPr/>
        </p:nvSpPr>
        <p:spPr>
          <a:xfrm>
            <a:off x="846675" y="3619075"/>
            <a:ext cx="73869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latin typeface="Cambria"/>
                <a:ea typeface="Cambria"/>
                <a:cs typeface="Cambria"/>
                <a:sym typeface="Cambria"/>
              </a:rPr>
              <a:t>Further reading: creating gender safe spaces </a:t>
            </a:r>
            <a:endParaRPr sz="1900">
              <a:solidFill>
                <a:srgbClr val="FFFFFF"/>
              </a:solidFill>
              <a:latin typeface="Cambria"/>
              <a:ea typeface="Cambria"/>
              <a:cs typeface="Cambria"/>
              <a:sym typeface="Cambria"/>
            </a:endParaRPr>
          </a:p>
          <a:p>
            <a:pPr indent="0" lvl="0" marL="0" rtl="0" algn="ctr">
              <a:spcBef>
                <a:spcPts val="0"/>
              </a:spcBef>
              <a:spcAft>
                <a:spcPts val="0"/>
              </a:spcAft>
              <a:buNone/>
            </a:pPr>
            <a:r>
              <a:rPr lang="en" sz="1900" u="sng">
                <a:solidFill>
                  <a:srgbClr val="FFFFFF"/>
                </a:solidFill>
                <a:latin typeface="Cambria"/>
                <a:ea typeface="Cambria"/>
                <a:cs typeface="Cambria"/>
                <a:sym typeface="Cambria"/>
                <a:hlinkClick r:id="rId3">
                  <a:extLst>
                    <a:ext uri="{A12FA001-AC4F-418D-AE19-62706E023703}">
                      <ahyp:hlinkClr val="tx"/>
                    </a:ext>
                  </a:extLst>
                </a:hlinkClick>
              </a:rPr>
              <a:t>https://www.manilatimes.net/2018/11/08/campus-press/creating-safe-spaces-for-all-genders/463772/</a:t>
            </a:r>
            <a:endParaRPr sz="1900">
              <a:solidFill>
                <a:srgbClr val="FFFFFF"/>
              </a:solidFill>
              <a:latin typeface="Cambria"/>
              <a:ea typeface="Cambria"/>
              <a:cs typeface="Cambria"/>
              <a:sym typeface="Cambria"/>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7"/>
          <p:cNvSpPr txBox="1"/>
          <p:nvPr>
            <p:ph type="title"/>
          </p:nvPr>
        </p:nvSpPr>
        <p:spPr>
          <a:xfrm>
            <a:off x="311700" y="445025"/>
            <a:ext cx="535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Appreciative Inquiry and Gender: </a:t>
            </a:r>
            <a:r>
              <a:rPr lang="en"/>
              <a:t>What is Appreciative Inquiry?</a:t>
            </a:r>
            <a:endParaRPr/>
          </a:p>
        </p:txBody>
      </p:sp>
      <p:sp>
        <p:nvSpPr>
          <p:cNvPr id="677" name="Google Shape;677;p87"/>
          <p:cNvSpPr txBox="1"/>
          <p:nvPr>
            <p:ph idx="1" type="body"/>
          </p:nvPr>
        </p:nvSpPr>
        <p:spPr>
          <a:xfrm>
            <a:off x="311700" y="1672950"/>
            <a:ext cx="4260300" cy="32715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935"/>
              <a:buNone/>
            </a:pPr>
            <a:r>
              <a:rPr lang="en" sz="1430"/>
              <a:t>Appreciative Inquiry(AI) is a research method that uses the “heliotropic principle” to redesign organizational structures. The AI method theorizes that people, like plants, grow towards their light source, or what gives them hope for the future. AI follows the </a:t>
            </a:r>
            <a:r>
              <a:rPr lang="en" sz="1430" u="sng">
                <a:solidFill>
                  <a:schemeClr val="hlink"/>
                </a:solidFill>
                <a:hlinkClick r:id="rId3"/>
              </a:rPr>
              <a:t>“4D Model”</a:t>
            </a:r>
            <a:r>
              <a:rPr lang="en" sz="1430"/>
              <a:t>: Discovery, Dreaming, Designing, Destiny. This model seeks to resolve organizational conflict through a positive lens-focus on what strengths the organization has to identify its weakness. AI also provides a safe arena for negative experiences to be shared and discussed.</a:t>
            </a:r>
            <a:endParaRPr sz="1430"/>
          </a:p>
          <a:p>
            <a:pPr indent="0" lvl="0" marL="0" rtl="0" algn="l">
              <a:lnSpc>
                <a:spcPct val="95000"/>
              </a:lnSpc>
              <a:spcBef>
                <a:spcPts val="1200"/>
              </a:spcBef>
              <a:spcAft>
                <a:spcPts val="1200"/>
              </a:spcAft>
              <a:buSzPts val="935"/>
              <a:buNone/>
            </a:pPr>
            <a:r>
              <a:rPr lang="en" sz="1081"/>
              <a:t>Content from:  Michael, Sarah. “Oxfam GB the Promise of Appreciative Inquiry as an Interview Tool For.” Source: Development in Practice, vol. 15, no. 2, 2005, pp. 222–30, doi:10.1080/096.</a:t>
            </a:r>
            <a:endParaRPr sz="1081"/>
          </a:p>
        </p:txBody>
      </p:sp>
      <p:pic>
        <p:nvPicPr>
          <p:cNvPr id="678" name="Google Shape;678;p87"/>
          <p:cNvPicPr preferRelativeResize="0"/>
          <p:nvPr/>
        </p:nvPicPr>
        <p:blipFill>
          <a:blip r:embed="rId4">
            <a:alphaModFix/>
          </a:blip>
          <a:stretch>
            <a:fillRect/>
          </a:stretch>
        </p:blipFill>
        <p:spPr>
          <a:xfrm>
            <a:off x="4562025" y="107150"/>
            <a:ext cx="4667251" cy="4730175"/>
          </a:xfrm>
          <a:prstGeom prst="rect">
            <a:avLst/>
          </a:prstGeom>
          <a:noFill/>
          <a:ln>
            <a:noFill/>
          </a:ln>
        </p:spPr>
      </p:pic>
      <p:sp>
        <p:nvSpPr>
          <p:cNvPr id="679" name="Google Shape;679;p87"/>
          <p:cNvSpPr txBox="1"/>
          <p:nvPr/>
        </p:nvSpPr>
        <p:spPr>
          <a:xfrm>
            <a:off x="4393500" y="4250700"/>
            <a:ext cx="44388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latin typeface="Cambria"/>
                <a:ea typeface="Cambria"/>
                <a:cs typeface="Cambria"/>
                <a:sym typeface="Cambria"/>
              </a:rPr>
              <a:t>“</a:t>
            </a:r>
            <a:r>
              <a:rPr lang="en" sz="900">
                <a:solidFill>
                  <a:schemeClr val="dk1"/>
                </a:solidFill>
                <a:latin typeface="Cambria"/>
                <a:ea typeface="Cambria"/>
                <a:cs typeface="Cambria"/>
                <a:sym typeface="Cambria"/>
              </a:rPr>
              <a:t>Fig.1 – the 4D Cycle.” Forming New Futures through Appreciative Inquiry, 2016, www.iriss.org.uk/sites/default/files/styles/max_1300x1300/public/4d-diagram-2.png?itok=NOlqGR62.</a:t>
            </a:r>
            <a:endParaRPr sz="900">
              <a:solidFill>
                <a:schemeClr val="dk1"/>
              </a:solidFill>
              <a:latin typeface="Cambria"/>
              <a:ea typeface="Cambria"/>
              <a:cs typeface="Cambria"/>
              <a:sym typeface="Cambri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Everyday Examples of Appreciative Inquiry</a:t>
            </a:r>
            <a:endParaRPr/>
          </a:p>
        </p:txBody>
      </p:sp>
      <p:sp>
        <p:nvSpPr>
          <p:cNvPr id="685" name="Google Shape;685;p88"/>
          <p:cNvSpPr txBox="1"/>
          <p:nvPr>
            <p:ph idx="1" type="body"/>
          </p:nvPr>
        </p:nvSpPr>
        <p:spPr>
          <a:xfrm>
            <a:off x="3934175" y="1152475"/>
            <a:ext cx="4898100" cy="3761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Appreciative inquiry works by identifying the good to determine what is working and which direction to head. Think about it like training a pet:</a:t>
            </a:r>
            <a:endParaRPr/>
          </a:p>
          <a:p>
            <a:pPr indent="0" lvl="0" marL="0" rtl="0" algn="l">
              <a:spcBef>
                <a:spcPts val="1200"/>
              </a:spcBef>
              <a:spcAft>
                <a:spcPts val="0"/>
              </a:spcAft>
              <a:buNone/>
            </a:pPr>
            <a:r>
              <a:rPr lang="en"/>
              <a:t>Discover:  What does my pet already know? What do they like? What makes them happy? How do they make me happy?</a:t>
            </a:r>
            <a:endParaRPr/>
          </a:p>
          <a:p>
            <a:pPr indent="0" lvl="0" marL="0" rtl="0" algn="l">
              <a:spcBef>
                <a:spcPts val="1200"/>
              </a:spcBef>
              <a:spcAft>
                <a:spcPts val="0"/>
              </a:spcAft>
              <a:buNone/>
            </a:pPr>
            <a:r>
              <a:rPr lang="en"/>
              <a:t>Dream: What are my training goals for my pet? Will it benefit our relationship? Why do I want to train my pet in this certain way?</a:t>
            </a:r>
            <a:endParaRPr/>
          </a:p>
          <a:p>
            <a:pPr indent="0" lvl="0" marL="0" rtl="0" algn="l">
              <a:spcBef>
                <a:spcPts val="1200"/>
              </a:spcBef>
              <a:spcAft>
                <a:spcPts val="0"/>
              </a:spcAft>
              <a:buNone/>
            </a:pPr>
            <a:r>
              <a:rPr lang="en"/>
              <a:t>Designing: What is the best way to train my pet? What motivates them? How can I use their strengths to reach my training goals?</a:t>
            </a:r>
            <a:endParaRPr/>
          </a:p>
          <a:p>
            <a:pPr indent="0" lvl="0" marL="0" rtl="0" algn="l">
              <a:spcBef>
                <a:spcPts val="1200"/>
              </a:spcBef>
              <a:spcAft>
                <a:spcPts val="1200"/>
              </a:spcAft>
              <a:buNone/>
            </a:pPr>
            <a:r>
              <a:rPr lang="en"/>
              <a:t>Destiny: What training methods have been working? Where else can we go from here? </a:t>
            </a:r>
            <a:endParaRPr/>
          </a:p>
        </p:txBody>
      </p:sp>
      <p:pic>
        <p:nvPicPr>
          <p:cNvPr descr="Puppy Training: 5 Basic Commands To Teach Your Dog " id="686" name="Google Shape;686;p88"/>
          <p:cNvPicPr preferRelativeResize="0"/>
          <p:nvPr/>
        </p:nvPicPr>
        <p:blipFill rotWithShape="1">
          <a:blip r:embed="rId3">
            <a:alphaModFix/>
          </a:blip>
          <a:srcRect b="0" l="34430" r="11620" t="0"/>
          <a:stretch/>
        </p:blipFill>
        <p:spPr>
          <a:xfrm>
            <a:off x="617850" y="1035063"/>
            <a:ext cx="2954724" cy="3651225"/>
          </a:xfrm>
          <a:prstGeom prst="rect">
            <a:avLst/>
          </a:prstGeom>
          <a:noFill/>
          <a:ln>
            <a:noFill/>
          </a:ln>
        </p:spPr>
      </p:pic>
      <p:sp>
        <p:nvSpPr>
          <p:cNvPr id="687" name="Google Shape;687;p88"/>
          <p:cNvSpPr txBox="1"/>
          <p:nvPr/>
        </p:nvSpPr>
        <p:spPr>
          <a:xfrm>
            <a:off x="489850" y="4703625"/>
            <a:ext cx="298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FFFFFF"/>
                </a:solidFill>
                <a:latin typeface="Cambria"/>
                <a:ea typeface="Cambria"/>
                <a:cs typeface="Cambria"/>
                <a:sym typeface="Cambria"/>
              </a:rPr>
              <a:t>“Girl Training Husky Puppy.” Figo Pet Insurance, 2017, figopetinsurance.com/blog/5-basic-puppy-commands.</a:t>
            </a:r>
            <a:endParaRPr sz="800">
              <a:solidFill>
                <a:srgbClr val="FFFFFF"/>
              </a:solidFill>
              <a:latin typeface="Cambria"/>
              <a:ea typeface="Cambria"/>
              <a:cs typeface="Cambria"/>
              <a:sym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Appreciative Inquiry in Conflict Resolution</a:t>
            </a:r>
            <a:endParaRPr/>
          </a:p>
        </p:txBody>
      </p:sp>
      <p:sp>
        <p:nvSpPr>
          <p:cNvPr id="693" name="Google Shape;693;p89"/>
          <p:cNvSpPr txBox="1"/>
          <p:nvPr>
            <p:ph idx="1" type="body"/>
          </p:nvPr>
        </p:nvSpPr>
        <p:spPr>
          <a:xfrm>
            <a:off x="183700" y="1102175"/>
            <a:ext cx="8878800" cy="393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place does AI have in the field of conflict resolution? As a research tool, AI provides an interview framework to gather valuable qualitative data on the positive core, or strengths, of individuals and organizations. This allows researchers to understand the base their working with to create change. As a restructuring tool, AI empowers individuals and organizations to leverage their strengths to create positive changes or resolutions. </a:t>
            </a:r>
            <a:endParaRPr/>
          </a:p>
          <a:p>
            <a:pPr indent="0" lvl="0" marL="0" rtl="0" algn="l">
              <a:spcBef>
                <a:spcPts val="1200"/>
              </a:spcBef>
              <a:spcAft>
                <a:spcPts val="0"/>
              </a:spcAft>
              <a:buNone/>
            </a:pPr>
            <a:r>
              <a:rPr lang="en" sz="1083"/>
              <a:t>Content from:</a:t>
            </a:r>
            <a:r>
              <a:rPr lang="en" sz="1200">
                <a:solidFill>
                  <a:schemeClr val="dk1"/>
                </a:solidFill>
                <a:latin typeface="Times New Roman"/>
                <a:ea typeface="Times New Roman"/>
                <a:cs typeface="Times New Roman"/>
                <a:sym typeface="Times New Roman"/>
              </a:rPr>
              <a:t>Armstrong, Amy J., et al. “A Changing World, Again. How Appreciative Inquiry Can Guide Our Growth.” </a:t>
            </a:r>
            <a:r>
              <a:rPr i="1" lang="en" sz="1200">
                <a:solidFill>
                  <a:schemeClr val="dk1"/>
                </a:solidFill>
                <a:latin typeface="Times New Roman"/>
                <a:ea typeface="Times New Roman"/>
                <a:cs typeface="Times New Roman"/>
                <a:sym typeface="Times New Roman"/>
              </a:rPr>
              <a:t>Social Sciences &amp; Humanities Open</a:t>
            </a:r>
            <a:r>
              <a:rPr lang="en" sz="1200">
                <a:solidFill>
                  <a:schemeClr val="dk1"/>
                </a:solidFill>
                <a:latin typeface="Times New Roman"/>
                <a:ea typeface="Times New Roman"/>
                <a:cs typeface="Times New Roman"/>
                <a:sym typeface="Times New Roman"/>
              </a:rPr>
              <a:t>, vol. 2, no. 1, 2020, p. 100038, doi:10.1016/j.ssaho.2020.100038.</a:t>
            </a:r>
            <a:endParaRPr sz="12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Appreciative Inquiry and Gender </a:t>
            </a:r>
            <a:endParaRPr/>
          </a:p>
        </p:txBody>
      </p:sp>
      <p:sp>
        <p:nvSpPr>
          <p:cNvPr id="699" name="Google Shape;699;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How can we use appreciative inquiry to understand gender and resolve gender based issues? How can it contribute to the previous conversations of gender vs sex, gender stereotypes, sexism, social constructs of gender, etc? When would we use AI to solve gender based issues/conflicts?</a:t>
            </a:r>
            <a:endParaRPr/>
          </a:p>
        </p:txBody>
      </p:sp>
      <p:pic>
        <p:nvPicPr>
          <p:cNvPr id="700" name="Google Shape;700;p90"/>
          <p:cNvPicPr preferRelativeResize="0"/>
          <p:nvPr/>
        </p:nvPicPr>
        <p:blipFill>
          <a:blip r:embed="rId3">
            <a:alphaModFix/>
          </a:blip>
          <a:stretch>
            <a:fillRect/>
          </a:stretch>
        </p:blipFill>
        <p:spPr>
          <a:xfrm>
            <a:off x="2234975" y="2571750"/>
            <a:ext cx="4418900" cy="2209450"/>
          </a:xfrm>
          <a:prstGeom prst="rect">
            <a:avLst/>
          </a:prstGeom>
          <a:noFill/>
          <a:ln>
            <a:noFill/>
          </a:ln>
        </p:spPr>
      </p:pic>
      <p:sp>
        <p:nvSpPr>
          <p:cNvPr id="701" name="Google Shape;701;p90"/>
          <p:cNvSpPr txBox="1"/>
          <p:nvPr/>
        </p:nvSpPr>
        <p:spPr>
          <a:xfrm>
            <a:off x="2234975" y="4781200"/>
            <a:ext cx="4723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FFFF"/>
                </a:solidFill>
                <a:latin typeface="Cambria"/>
                <a:ea typeface="Cambria"/>
                <a:cs typeface="Cambria"/>
                <a:sym typeface="Cambria"/>
              </a:rPr>
              <a:t>“All Genders.” Denison University, 2018, denison.edu/campus/gender-sexuality/wh/127379.</a:t>
            </a:r>
            <a:endParaRPr sz="900">
              <a:solidFill>
                <a:srgbClr val="FFFFFF"/>
              </a:solidFill>
              <a:latin typeface="Cambria"/>
              <a:ea typeface="Cambria"/>
              <a:cs typeface="Cambria"/>
              <a:sym typeface="Cambri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Appreciative Inquiry and Gender: Scenario 1</a:t>
            </a:r>
            <a:endParaRPr/>
          </a:p>
        </p:txBody>
      </p:sp>
      <p:sp>
        <p:nvSpPr>
          <p:cNvPr id="707" name="Google Shape;707;p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DJ’s workplace has an issue with gender based harassment. DJ feels discriminated against based on their gender identity, and they feel that harmful stereotypes surround them at work. DJ loves their job but doesn’t feel safe at work. They know they are not the only person who feels this way, and many of their coworkers experience harassment as well. They are trying to set up a committee to resolve the issue, but coordinating everyone’s ideas is difficult. How can appreciative inquiry help create positive change in this workplace?</a:t>
            </a:r>
            <a:endParaRPr i="1"/>
          </a:p>
          <a:p>
            <a:pPr indent="0" lvl="0" marL="0" rtl="0" algn="l">
              <a:spcBef>
                <a:spcPts val="1200"/>
              </a:spcBef>
              <a:spcAft>
                <a:spcPts val="1200"/>
              </a:spcAft>
              <a:buNone/>
            </a:pPr>
            <a:r>
              <a:rPr lang="en"/>
              <a:t>Remember the 4D model!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4645475" y="197150"/>
            <a:ext cx="4361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Alexandra Ginta-Martin, M.A.</a:t>
            </a:r>
            <a:endParaRPr>
              <a:latin typeface="Cambria"/>
              <a:ea typeface="Cambria"/>
              <a:cs typeface="Cambria"/>
              <a:sym typeface="Cambria"/>
            </a:endParaRPr>
          </a:p>
        </p:txBody>
      </p:sp>
      <p:sp>
        <p:nvSpPr>
          <p:cNvPr id="111" name="Google Shape;111;p20"/>
          <p:cNvSpPr txBox="1"/>
          <p:nvPr>
            <p:ph idx="1" type="body"/>
          </p:nvPr>
        </p:nvSpPr>
        <p:spPr>
          <a:xfrm>
            <a:off x="4866275" y="1142825"/>
            <a:ext cx="4140300" cy="3714000"/>
          </a:xfrm>
          <a:prstGeom prst="rect">
            <a:avLst/>
          </a:prstGeom>
        </p:spPr>
        <p:txBody>
          <a:bodyPr anchorCtr="0" anchor="t" bIns="91425" lIns="91425" spcFirstLastPara="1" rIns="91425" wrap="square" tIns="91425">
            <a:noAutofit/>
          </a:bodyPr>
          <a:lstStyle/>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Adjunct faculty member in the Conflict Analysis and Dispute Resolution Department at Salisbury University</a:t>
            </a:r>
            <a:endParaRPr sz="1300">
              <a:solidFill>
                <a:srgbClr val="FFFFFF"/>
              </a:solidFill>
              <a:latin typeface="Cambria"/>
              <a:ea typeface="Cambria"/>
              <a:cs typeface="Cambria"/>
              <a:sym typeface="Cambria"/>
            </a:endParaRPr>
          </a:p>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Senior Research Fellow and practitioner at the Bosserman Center for Conflict Resolution since 2016</a:t>
            </a:r>
            <a:endParaRPr sz="1300">
              <a:solidFill>
                <a:srgbClr val="FFFFFF"/>
              </a:solidFill>
              <a:latin typeface="Cambria"/>
              <a:ea typeface="Cambria"/>
              <a:cs typeface="Cambria"/>
              <a:sym typeface="Cambria"/>
            </a:endParaRPr>
          </a:p>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Academic background  in International Relations and European Studies, with a distinct focus on diplomacy and foreign affairs</a:t>
            </a:r>
            <a:endParaRPr sz="1300">
              <a:solidFill>
                <a:srgbClr val="FFFFFF"/>
              </a:solidFill>
              <a:latin typeface="Cambria"/>
              <a:ea typeface="Cambria"/>
              <a:cs typeface="Cambria"/>
              <a:sym typeface="Cambria"/>
            </a:endParaRPr>
          </a:p>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Professional interests gravitate strongly around organizational conflict resolution, fair practices, equal employment and educational opportunity</a:t>
            </a:r>
            <a:endParaRPr sz="1300">
              <a:solidFill>
                <a:srgbClr val="FFFFFF"/>
              </a:solidFill>
              <a:latin typeface="Cambria"/>
              <a:ea typeface="Cambria"/>
              <a:cs typeface="Cambria"/>
              <a:sym typeface="Cambria"/>
            </a:endParaRPr>
          </a:p>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Has been serving as a Title IX and EEO Investigator at the University of Maryland Eastern Shore</a:t>
            </a:r>
            <a:endParaRPr sz="1300">
              <a:solidFill>
                <a:srgbClr val="FFFFFF"/>
              </a:solidFill>
              <a:latin typeface="Cambria"/>
              <a:ea typeface="Cambria"/>
              <a:cs typeface="Cambria"/>
              <a:sym typeface="Cambria"/>
            </a:endParaRPr>
          </a:p>
          <a:p>
            <a:pPr indent="-311150" lvl="0" marL="457200" rtl="0" algn="l">
              <a:lnSpc>
                <a:spcPct val="95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Was involved in outreach initiatives and information campaigns directed at underrepresented ethnic minorities and social groups in Europe</a:t>
            </a:r>
            <a:endParaRPr sz="1300">
              <a:solidFill>
                <a:srgbClr val="FFFFFF"/>
              </a:solidFill>
              <a:latin typeface="Cambria"/>
              <a:ea typeface="Cambria"/>
              <a:cs typeface="Cambria"/>
              <a:sym typeface="Cambria"/>
            </a:endParaRPr>
          </a:p>
        </p:txBody>
      </p:sp>
      <p:pic>
        <p:nvPicPr>
          <p:cNvPr id="112" name="Google Shape;112;p20"/>
          <p:cNvPicPr preferRelativeResize="0"/>
          <p:nvPr/>
        </p:nvPicPr>
        <p:blipFill>
          <a:blip r:embed="rId3">
            <a:alphaModFix/>
          </a:blip>
          <a:stretch>
            <a:fillRect/>
          </a:stretch>
        </p:blipFill>
        <p:spPr>
          <a:xfrm>
            <a:off x="152400" y="152400"/>
            <a:ext cx="4493080" cy="48387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2"/>
          <p:cNvSpPr txBox="1"/>
          <p:nvPr>
            <p:ph idx="1" type="body"/>
          </p:nvPr>
        </p:nvSpPr>
        <p:spPr>
          <a:xfrm>
            <a:off x="299300" y="520950"/>
            <a:ext cx="2321400" cy="407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lang="en" sz="1729"/>
              <a:t>Example 4D model:</a:t>
            </a:r>
            <a:endParaRPr sz="1729"/>
          </a:p>
          <a:p>
            <a:pPr indent="0" lvl="0" marL="0" rtl="0" algn="l">
              <a:lnSpc>
                <a:spcPct val="105000"/>
              </a:lnSpc>
              <a:spcBef>
                <a:spcPts val="1200"/>
              </a:spcBef>
              <a:spcAft>
                <a:spcPts val="0"/>
              </a:spcAft>
              <a:buSzPts val="935"/>
              <a:buNone/>
            </a:pPr>
            <a:r>
              <a:rPr lang="en" sz="1729"/>
              <a:t>Define: the best of what is</a:t>
            </a:r>
            <a:endParaRPr sz="1729"/>
          </a:p>
          <a:p>
            <a:pPr indent="0" lvl="0" marL="0" rtl="0" algn="l">
              <a:lnSpc>
                <a:spcPct val="105000"/>
              </a:lnSpc>
              <a:spcBef>
                <a:spcPts val="1200"/>
              </a:spcBef>
              <a:spcAft>
                <a:spcPts val="0"/>
              </a:spcAft>
              <a:buSzPts val="935"/>
              <a:buNone/>
            </a:pPr>
            <a:r>
              <a:rPr lang="en" sz="1729"/>
              <a:t>Dream: </a:t>
            </a:r>
            <a:r>
              <a:rPr i="1" lang="en" sz="1729"/>
              <a:t>design</a:t>
            </a:r>
            <a:r>
              <a:rPr lang="en" sz="1729"/>
              <a:t> what might be</a:t>
            </a:r>
            <a:endParaRPr sz="1729"/>
          </a:p>
          <a:p>
            <a:pPr indent="0" lvl="0" marL="0" rtl="0" algn="l">
              <a:lnSpc>
                <a:spcPct val="105000"/>
              </a:lnSpc>
              <a:spcBef>
                <a:spcPts val="1200"/>
              </a:spcBef>
              <a:spcAft>
                <a:spcPts val="0"/>
              </a:spcAft>
              <a:buSzPts val="935"/>
              <a:buNone/>
            </a:pPr>
            <a:r>
              <a:rPr lang="en" sz="1729"/>
              <a:t>Design:</a:t>
            </a:r>
            <a:r>
              <a:rPr i="1" lang="en" sz="1729"/>
              <a:t>create </a:t>
            </a:r>
            <a:r>
              <a:rPr lang="en" sz="1729"/>
              <a:t>what might be</a:t>
            </a:r>
            <a:endParaRPr sz="1729"/>
          </a:p>
          <a:p>
            <a:pPr indent="0" lvl="0" marL="0" rtl="0" algn="l">
              <a:lnSpc>
                <a:spcPct val="105000"/>
              </a:lnSpc>
              <a:spcBef>
                <a:spcPts val="1200"/>
              </a:spcBef>
              <a:spcAft>
                <a:spcPts val="0"/>
              </a:spcAft>
              <a:buSzPts val="935"/>
              <a:buNone/>
            </a:pPr>
            <a:r>
              <a:rPr lang="en" sz="1729"/>
              <a:t>Destiny: what can be</a:t>
            </a:r>
            <a:endParaRPr sz="1729"/>
          </a:p>
          <a:p>
            <a:pPr indent="0" lvl="0" marL="0" rtl="0" algn="l">
              <a:lnSpc>
                <a:spcPct val="105000"/>
              </a:lnSpc>
              <a:spcBef>
                <a:spcPts val="1200"/>
              </a:spcBef>
              <a:spcAft>
                <a:spcPts val="1200"/>
              </a:spcAft>
              <a:buSzPts val="935"/>
              <a:buNone/>
            </a:pPr>
            <a:r>
              <a:rPr lang="en" sz="1729"/>
              <a:t>How would you use appreciative inquiry in this scenario?</a:t>
            </a:r>
            <a:endParaRPr sz="1729"/>
          </a:p>
        </p:txBody>
      </p:sp>
      <p:sp>
        <p:nvSpPr>
          <p:cNvPr id="713" name="Google Shape;713;p92"/>
          <p:cNvSpPr/>
          <p:nvPr/>
        </p:nvSpPr>
        <p:spPr>
          <a:xfrm>
            <a:off x="2757741" y="619359"/>
            <a:ext cx="3879300" cy="3879300"/>
          </a:xfrm>
          <a:prstGeom prst="ellipse">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92"/>
          <p:cNvGrpSpPr/>
          <p:nvPr/>
        </p:nvGrpSpPr>
        <p:grpSpPr>
          <a:xfrm>
            <a:off x="3614360" y="410488"/>
            <a:ext cx="2166000" cy="2166000"/>
            <a:chOff x="3614360" y="410488"/>
            <a:chExt cx="2166000" cy="2166000"/>
          </a:xfrm>
        </p:grpSpPr>
        <p:sp>
          <p:nvSpPr>
            <p:cNvPr id="715" name="Google Shape;715;p92"/>
            <p:cNvSpPr/>
            <p:nvPr/>
          </p:nvSpPr>
          <p:spPr>
            <a:xfrm>
              <a:off x="3614360" y="410488"/>
              <a:ext cx="2166000" cy="2166000"/>
            </a:xfrm>
            <a:prstGeom prst="ellipse">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92"/>
            <p:cNvSpPr txBox="1"/>
            <p:nvPr/>
          </p:nvSpPr>
          <p:spPr>
            <a:xfrm>
              <a:off x="3961563" y="92435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Define: DJ likes their job and has taken initiative to change their situation </a:t>
              </a:r>
              <a:endParaRPr sz="1000">
                <a:solidFill>
                  <a:srgbClr val="FFFFFF"/>
                </a:solidFill>
                <a:latin typeface="Roboto"/>
                <a:ea typeface="Roboto"/>
                <a:cs typeface="Roboto"/>
                <a:sym typeface="Roboto"/>
              </a:endParaRPr>
            </a:p>
          </p:txBody>
        </p:sp>
      </p:grpSp>
      <p:grpSp>
        <p:nvGrpSpPr>
          <p:cNvPr id="717" name="Google Shape;717;p92"/>
          <p:cNvGrpSpPr/>
          <p:nvPr/>
        </p:nvGrpSpPr>
        <p:grpSpPr>
          <a:xfrm>
            <a:off x="2519466" y="1493908"/>
            <a:ext cx="2166000" cy="2166000"/>
            <a:chOff x="2519466" y="1493908"/>
            <a:chExt cx="2166000" cy="2166000"/>
          </a:xfrm>
        </p:grpSpPr>
        <p:sp>
          <p:nvSpPr>
            <p:cNvPr id="718" name="Google Shape;718;p92"/>
            <p:cNvSpPr/>
            <p:nvPr/>
          </p:nvSpPr>
          <p:spPr>
            <a:xfrm>
              <a:off x="2519466" y="1493908"/>
              <a:ext cx="2166000" cy="2166000"/>
            </a:xfrm>
            <a:prstGeom prst="ellipse">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92"/>
            <p:cNvSpPr txBox="1"/>
            <p:nvPr/>
          </p:nvSpPr>
          <p:spPr>
            <a:xfrm>
              <a:off x="2601163" y="22321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Destiny: DJ and their coworkers will keep innovating and developing solutions to address harassment in their workplace</a:t>
              </a:r>
              <a:endParaRPr sz="1000">
                <a:solidFill>
                  <a:srgbClr val="FFFFFF"/>
                </a:solidFill>
                <a:latin typeface="Roboto"/>
                <a:ea typeface="Roboto"/>
                <a:cs typeface="Roboto"/>
                <a:sym typeface="Roboto"/>
              </a:endParaRPr>
            </a:p>
          </p:txBody>
        </p:sp>
      </p:grpSp>
      <p:grpSp>
        <p:nvGrpSpPr>
          <p:cNvPr id="720" name="Google Shape;720;p92"/>
          <p:cNvGrpSpPr/>
          <p:nvPr/>
        </p:nvGrpSpPr>
        <p:grpSpPr>
          <a:xfrm>
            <a:off x="3626631" y="2566908"/>
            <a:ext cx="2166000" cy="2166000"/>
            <a:chOff x="3626631" y="2566908"/>
            <a:chExt cx="2166000" cy="2166000"/>
          </a:xfrm>
        </p:grpSpPr>
        <p:sp>
          <p:nvSpPr>
            <p:cNvPr id="721" name="Google Shape;721;p92"/>
            <p:cNvSpPr/>
            <p:nvPr/>
          </p:nvSpPr>
          <p:spPr>
            <a:xfrm>
              <a:off x="3626631" y="2566908"/>
              <a:ext cx="2166000" cy="2166000"/>
            </a:xfrm>
            <a:prstGeom prst="ellipse">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2"/>
            <p:cNvSpPr txBox="1"/>
            <p:nvPr/>
          </p:nvSpPr>
          <p:spPr>
            <a:xfrm>
              <a:off x="3781188" y="3539875"/>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Design: DJ and their coworkers will work together to</a:t>
              </a:r>
              <a:r>
                <a:rPr b="1" lang="en" sz="1000" u="sng">
                  <a:solidFill>
                    <a:srgbClr val="FFFFFF"/>
                  </a:solidFill>
                  <a:latin typeface="Roboto"/>
                  <a:ea typeface="Roboto"/>
                  <a:cs typeface="Roboto"/>
                  <a:sym typeface="Roboto"/>
                </a:rPr>
                <a:t> create</a:t>
              </a:r>
              <a:r>
                <a:rPr lang="en" sz="1000">
                  <a:solidFill>
                    <a:srgbClr val="FFFFFF"/>
                  </a:solidFill>
                  <a:latin typeface="Roboto"/>
                  <a:ea typeface="Roboto"/>
                  <a:cs typeface="Roboto"/>
                  <a:sym typeface="Roboto"/>
                </a:rPr>
                <a:t> a committee to address the harassment issues and create a safe and accepting workspace</a:t>
              </a:r>
              <a:endParaRPr sz="1000">
                <a:solidFill>
                  <a:srgbClr val="FFFFFF"/>
                </a:solidFill>
                <a:latin typeface="Roboto"/>
                <a:ea typeface="Roboto"/>
                <a:cs typeface="Roboto"/>
                <a:sym typeface="Roboto"/>
              </a:endParaRPr>
            </a:p>
          </p:txBody>
        </p:sp>
      </p:grpSp>
      <p:grpSp>
        <p:nvGrpSpPr>
          <p:cNvPr id="723" name="Google Shape;723;p92"/>
          <p:cNvGrpSpPr/>
          <p:nvPr/>
        </p:nvGrpSpPr>
        <p:grpSpPr>
          <a:xfrm>
            <a:off x="4701894" y="1493874"/>
            <a:ext cx="2166000" cy="2166000"/>
            <a:chOff x="4701894" y="1493874"/>
            <a:chExt cx="2166000" cy="2166000"/>
          </a:xfrm>
        </p:grpSpPr>
        <p:sp>
          <p:nvSpPr>
            <p:cNvPr id="724" name="Google Shape;724;p92"/>
            <p:cNvSpPr/>
            <p:nvPr/>
          </p:nvSpPr>
          <p:spPr>
            <a:xfrm>
              <a:off x="4701894" y="1493874"/>
              <a:ext cx="2166000" cy="2166000"/>
            </a:xfrm>
            <a:prstGeom prst="ellipse">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92"/>
            <p:cNvSpPr txBox="1"/>
            <p:nvPr/>
          </p:nvSpPr>
          <p:spPr>
            <a:xfrm>
              <a:off x="5295688" y="22203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Dream: DJ and their coworkers  </a:t>
              </a:r>
              <a:r>
                <a:rPr b="1" lang="en" sz="1000" u="sng">
                  <a:solidFill>
                    <a:srgbClr val="FFFFFF"/>
                  </a:solidFill>
                  <a:latin typeface="Roboto"/>
                  <a:ea typeface="Roboto"/>
                  <a:cs typeface="Roboto"/>
                  <a:sym typeface="Roboto"/>
                </a:rPr>
                <a:t>want</a:t>
              </a:r>
              <a:r>
                <a:rPr lang="en" sz="1000">
                  <a:solidFill>
                    <a:srgbClr val="FFFFFF"/>
                  </a:solidFill>
                  <a:latin typeface="Roboto"/>
                  <a:ea typeface="Roboto"/>
                  <a:cs typeface="Roboto"/>
                  <a:sym typeface="Roboto"/>
                </a:rPr>
                <a:t>  a safer, more accepting workplace. They all are collaborating to achieve this goal</a:t>
              </a:r>
              <a:endParaRPr sz="1000">
                <a:solidFill>
                  <a:srgbClr val="FFFFFF"/>
                </a:solidFill>
                <a:latin typeface="Roboto"/>
                <a:ea typeface="Roboto"/>
                <a:cs typeface="Roboto"/>
                <a:sym typeface="Roboto"/>
              </a:endParaRPr>
            </a:p>
          </p:txBody>
        </p:sp>
      </p:grpSp>
      <p:sp>
        <p:nvSpPr>
          <p:cNvPr id="726" name="Google Shape;726;p92"/>
          <p:cNvSpPr/>
          <p:nvPr/>
        </p:nvSpPr>
        <p:spPr>
          <a:xfrm>
            <a:off x="4084680" y="1946241"/>
            <a:ext cx="1225800" cy="1225800"/>
          </a:xfrm>
          <a:prstGeom prst="ellipse">
            <a:avLst/>
          </a:prstGeom>
          <a:solidFill>
            <a:srgbClr val="A1C3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Scenario 1</a:t>
            </a:r>
            <a:endParaRPr sz="13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Appreciative Inquiry and Gender: Scenario 2</a:t>
            </a:r>
            <a:endParaRPr/>
          </a:p>
        </p:txBody>
      </p:sp>
      <p:sp>
        <p:nvSpPr>
          <p:cNvPr id="732" name="Google Shape;732;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The women of the country Fakecountria are frustrated by the lack of economic and educational opportunities for them. Few women are gainfully employed, fewer women occupy political office, and many young girls are forced to leave school at an early age to fill caregiver roles. There are several non-profits working in the region to achieve gender equality and to empower women, but little progress is being made. How can appreciative inquiry be used to meet UN Sustainability Goal #5 in this country (achieve gender equality and empower all women and girls)?</a:t>
            </a:r>
            <a:endParaRPr i="1"/>
          </a:p>
          <a:p>
            <a:pPr indent="0" lvl="0" marL="0" rtl="0" algn="l">
              <a:spcBef>
                <a:spcPts val="1200"/>
              </a:spcBef>
              <a:spcAft>
                <a:spcPts val="120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4"/>
          <p:cNvSpPr txBox="1"/>
          <p:nvPr>
            <p:ph idx="1" type="body"/>
          </p:nvPr>
        </p:nvSpPr>
        <p:spPr>
          <a:xfrm>
            <a:off x="224925" y="363000"/>
            <a:ext cx="2166000" cy="4392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935"/>
              <a:buFont typeface="Arial"/>
              <a:buNone/>
            </a:pPr>
            <a:r>
              <a:rPr lang="en" sz="1829"/>
              <a:t>Example 4D model:</a:t>
            </a:r>
            <a:endParaRPr sz="1829"/>
          </a:p>
          <a:p>
            <a:pPr indent="0" lvl="0" marL="0" rtl="0" algn="l">
              <a:lnSpc>
                <a:spcPct val="95000"/>
              </a:lnSpc>
              <a:spcBef>
                <a:spcPts val="1200"/>
              </a:spcBef>
              <a:spcAft>
                <a:spcPts val="0"/>
              </a:spcAft>
              <a:buClr>
                <a:schemeClr val="dk1"/>
              </a:buClr>
              <a:buSzPts val="935"/>
              <a:buFont typeface="Arial"/>
              <a:buNone/>
            </a:pPr>
            <a:r>
              <a:rPr lang="en" sz="1829"/>
              <a:t>Define: the best of what is</a:t>
            </a:r>
            <a:endParaRPr sz="1829"/>
          </a:p>
          <a:p>
            <a:pPr indent="0" lvl="0" marL="0" rtl="0" algn="l">
              <a:lnSpc>
                <a:spcPct val="95000"/>
              </a:lnSpc>
              <a:spcBef>
                <a:spcPts val="1200"/>
              </a:spcBef>
              <a:spcAft>
                <a:spcPts val="0"/>
              </a:spcAft>
              <a:buClr>
                <a:schemeClr val="dk1"/>
              </a:buClr>
              <a:buSzPts val="935"/>
              <a:buFont typeface="Arial"/>
              <a:buNone/>
            </a:pPr>
            <a:r>
              <a:rPr lang="en" sz="1829"/>
              <a:t>Dream: </a:t>
            </a:r>
            <a:r>
              <a:rPr i="1" lang="en" sz="1829"/>
              <a:t>design</a:t>
            </a:r>
            <a:r>
              <a:rPr lang="en" sz="1829"/>
              <a:t> what might be</a:t>
            </a:r>
            <a:endParaRPr sz="1829"/>
          </a:p>
          <a:p>
            <a:pPr indent="0" lvl="0" marL="0" rtl="0" algn="l">
              <a:lnSpc>
                <a:spcPct val="95000"/>
              </a:lnSpc>
              <a:spcBef>
                <a:spcPts val="1200"/>
              </a:spcBef>
              <a:spcAft>
                <a:spcPts val="0"/>
              </a:spcAft>
              <a:buClr>
                <a:schemeClr val="dk1"/>
              </a:buClr>
              <a:buSzPts val="935"/>
              <a:buFont typeface="Arial"/>
              <a:buNone/>
            </a:pPr>
            <a:r>
              <a:rPr lang="en" sz="1829"/>
              <a:t>Design:</a:t>
            </a:r>
            <a:r>
              <a:rPr i="1" lang="en" sz="1829"/>
              <a:t>create </a:t>
            </a:r>
            <a:r>
              <a:rPr lang="en" sz="1829"/>
              <a:t>what might be</a:t>
            </a:r>
            <a:endParaRPr sz="1829"/>
          </a:p>
          <a:p>
            <a:pPr indent="0" lvl="0" marL="0" rtl="0" algn="l">
              <a:lnSpc>
                <a:spcPct val="95000"/>
              </a:lnSpc>
              <a:spcBef>
                <a:spcPts val="1200"/>
              </a:spcBef>
              <a:spcAft>
                <a:spcPts val="0"/>
              </a:spcAft>
              <a:buClr>
                <a:schemeClr val="dk1"/>
              </a:buClr>
              <a:buSzPts val="935"/>
              <a:buFont typeface="Arial"/>
              <a:buNone/>
            </a:pPr>
            <a:r>
              <a:rPr lang="en" sz="1829"/>
              <a:t>Destiny: what can be</a:t>
            </a:r>
            <a:endParaRPr sz="1829"/>
          </a:p>
          <a:p>
            <a:pPr indent="0" lvl="0" marL="0" rtl="0" algn="l">
              <a:lnSpc>
                <a:spcPct val="95000"/>
              </a:lnSpc>
              <a:spcBef>
                <a:spcPts val="1200"/>
              </a:spcBef>
              <a:spcAft>
                <a:spcPts val="1200"/>
              </a:spcAft>
              <a:buClr>
                <a:schemeClr val="dk1"/>
              </a:buClr>
              <a:buSzPts val="935"/>
              <a:buFont typeface="Arial"/>
              <a:buNone/>
            </a:pPr>
            <a:r>
              <a:rPr lang="en" sz="1829"/>
              <a:t>How would you use appreciative inquiry in this scenario?</a:t>
            </a:r>
            <a:endParaRPr sz="1829"/>
          </a:p>
        </p:txBody>
      </p:sp>
      <p:sp>
        <p:nvSpPr>
          <p:cNvPr id="738" name="Google Shape;738;p94"/>
          <p:cNvSpPr/>
          <p:nvPr/>
        </p:nvSpPr>
        <p:spPr>
          <a:xfrm>
            <a:off x="2757741" y="619359"/>
            <a:ext cx="3879300" cy="3879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9" name="Google Shape;739;p94"/>
          <p:cNvGrpSpPr/>
          <p:nvPr/>
        </p:nvGrpSpPr>
        <p:grpSpPr>
          <a:xfrm>
            <a:off x="3614360" y="410488"/>
            <a:ext cx="2166000" cy="2166000"/>
            <a:chOff x="3614360" y="410488"/>
            <a:chExt cx="2166000" cy="2166000"/>
          </a:xfrm>
        </p:grpSpPr>
        <p:sp>
          <p:nvSpPr>
            <p:cNvPr id="740" name="Google Shape;740;p94"/>
            <p:cNvSpPr/>
            <p:nvPr/>
          </p:nvSpPr>
          <p:spPr>
            <a:xfrm>
              <a:off x="3614360" y="410488"/>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94"/>
            <p:cNvSpPr txBox="1"/>
            <p:nvPr/>
          </p:nvSpPr>
          <p:spPr>
            <a:xfrm>
              <a:off x="3961563" y="92435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Define: There are organizations in the region that want to help, and may have resources that can be used</a:t>
              </a:r>
              <a:endParaRPr sz="1000">
                <a:solidFill>
                  <a:srgbClr val="FFFFFF"/>
                </a:solidFill>
                <a:latin typeface="Roboto"/>
                <a:ea typeface="Roboto"/>
                <a:cs typeface="Roboto"/>
                <a:sym typeface="Roboto"/>
              </a:endParaRPr>
            </a:p>
          </p:txBody>
        </p:sp>
      </p:grpSp>
      <p:grpSp>
        <p:nvGrpSpPr>
          <p:cNvPr id="742" name="Google Shape;742;p94"/>
          <p:cNvGrpSpPr/>
          <p:nvPr/>
        </p:nvGrpSpPr>
        <p:grpSpPr>
          <a:xfrm>
            <a:off x="2519466" y="1493908"/>
            <a:ext cx="2166000" cy="2166000"/>
            <a:chOff x="2519466" y="1493908"/>
            <a:chExt cx="2166000" cy="2166000"/>
          </a:xfrm>
        </p:grpSpPr>
        <p:sp>
          <p:nvSpPr>
            <p:cNvPr id="743" name="Google Shape;743;p94"/>
            <p:cNvSpPr/>
            <p:nvPr/>
          </p:nvSpPr>
          <p:spPr>
            <a:xfrm>
              <a:off x="2519466" y="1493908"/>
              <a:ext cx="2166000" cy="2166000"/>
            </a:xfrm>
            <a:prstGeom prst="ellipse">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94"/>
            <p:cNvSpPr txBox="1"/>
            <p:nvPr/>
          </p:nvSpPr>
          <p:spPr>
            <a:xfrm>
              <a:off x="2601174" y="2232100"/>
              <a:ext cx="13524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Destiny: How will these actions further equality in the region? What else can still be done?</a:t>
              </a:r>
              <a:endParaRPr sz="1000">
                <a:solidFill>
                  <a:srgbClr val="FFFFFF"/>
                </a:solidFill>
                <a:latin typeface="Roboto"/>
                <a:ea typeface="Roboto"/>
                <a:cs typeface="Roboto"/>
                <a:sym typeface="Roboto"/>
              </a:endParaRPr>
            </a:p>
          </p:txBody>
        </p:sp>
      </p:grpSp>
      <p:grpSp>
        <p:nvGrpSpPr>
          <p:cNvPr id="745" name="Google Shape;745;p94"/>
          <p:cNvGrpSpPr/>
          <p:nvPr/>
        </p:nvGrpSpPr>
        <p:grpSpPr>
          <a:xfrm>
            <a:off x="3614356" y="2566908"/>
            <a:ext cx="2166000" cy="2166000"/>
            <a:chOff x="3614356" y="2566908"/>
            <a:chExt cx="2166000" cy="2166000"/>
          </a:xfrm>
        </p:grpSpPr>
        <p:sp>
          <p:nvSpPr>
            <p:cNvPr id="746" name="Google Shape;746;p94"/>
            <p:cNvSpPr/>
            <p:nvPr/>
          </p:nvSpPr>
          <p:spPr>
            <a:xfrm>
              <a:off x="3614356" y="2566908"/>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4"/>
            <p:cNvSpPr txBox="1"/>
            <p:nvPr/>
          </p:nvSpPr>
          <p:spPr>
            <a:xfrm>
              <a:off x="3953650" y="3539875"/>
              <a:ext cx="1598700" cy="10290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Design:  What would an effective nonprofit look like? How can educational opportunities be created? How can the country encourage women to fill political roles?</a:t>
              </a:r>
              <a:endParaRPr sz="1000">
                <a:solidFill>
                  <a:srgbClr val="FFFFFF"/>
                </a:solidFill>
                <a:latin typeface="Roboto"/>
                <a:ea typeface="Roboto"/>
                <a:cs typeface="Roboto"/>
                <a:sym typeface="Roboto"/>
              </a:endParaRPr>
            </a:p>
          </p:txBody>
        </p:sp>
      </p:grpSp>
      <p:grpSp>
        <p:nvGrpSpPr>
          <p:cNvPr id="748" name="Google Shape;748;p94"/>
          <p:cNvGrpSpPr/>
          <p:nvPr/>
        </p:nvGrpSpPr>
        <p:grpSpPr>
          <a:xfrm>
            <a:off x="4701894" y="1493874"/>
            <a:ext cx="2166000" cy="2166000"/>
            <a:chOff x="4701894" y="1493874"/>
            <a:chExt cx="2166000" cy="2166000"/>
          </a:xfrm>
        </p:grpSpPr>
        <p:sp>
          <p:nvSpPr>
            <p:cNvPr id="749" name="Google Shape;749;p94"/>
            <p:cNvSpPr/>
            <p:nvPr/>
          </p:nvSpPr>
          <p:spPr>
            <a:xfrm>
              <a:off x="4701894" y="1493874"/>
              <a:ext cx="2166000" cy="2166000"/>
            </a:xfrm>
            <a:prstGeom prst="ellipse">
              <a:avLst/>
            </a:prstGeom>
            <a:solidFill>
              <a:srgbClr val="BE2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94"/>
            <p:cNvSpPr txBox="1"/>
            <p:nvPr/>
          </p:nvSpPr>
          <p:spPr>
            <a:xfrm>
              <a:off x="5295688" y="22203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Dream:  How can women across the country collaborate to achieve their goals? How can women redesign the non-profits to better accommodate the region? What other entities would be good allies?</a:t>
              </a:r>
              <a:endParaRPr sz="1000">
                <a:solidFill>
                  <a:srgbClr val="FFFFFF"/>
                </a:solidFill>
                <a:latin typeface="Roboto"/>
                <a:ea typeface="Roboto"/>
                <a:cs typeface="Roboto"/>
                <a:sym typeface="Roboto"/>
              </a:endParaRPr>
            </a:p>
          </p:txBody>
        </p:sp>
      </p:grpSp>
      <p:sp>
        <p:nvSpPr>
          <p:cNvPr id="751" name="Google Shape;751;p94"/>
          <p:cNvSpPr/>
          <p:nvPr/>
        </p:nvSpPr>
        <p:spPr>
          <a:xfrm>
            <a:off x="3953649" y="1946100"/>
            <a:ext cx="1487400" cy="12258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Scenario 2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and Thank you for participating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4572000" y="172350"/>
            <a:ext cx="4260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mbria"/>
                <a:ea typeface="Cambria"/>
                <a:cs typeface="Cambria"/>
                <a:sym typeface="Cambria"/>
              </a:rPr>
              <a:t>Brittany Bursa, B.A.</a:t>
            </a:r>
            <a:endParaRPr>
              <a:latin typeface="Cambria"/>
              <a:ea typeface="Cambria"/>
              <a:cs typeface="Cambria"/>
              <a:sym typeface="Cambria"/>
            </a:endParaRPr>
          </a:p>
        </p:txBody>
      </p:sp>
      <p:sp>
        <p:nvSpPr>
          <p:cNvPr id="118" name="Google Shape;118;p21"/>
          <p:cNvSpPr txBox="1"/>
          <p:nvPr>
            <p:ph idx="1" type="body"/>
          </p:nvPr>
        </p:nvSpPr>
        <p:spPr>
          <a:xfrm>
            <a:off x="4028050" y="691650"/>
            <a:ext cx="4945200" cy="422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Graduated from Salisbury University Honors College with BA in English Secondary Education and a minor in Art</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Won the John and Mary-Claire Roth Honors Thesis Prize in Spring of 2017</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Worked with pre-service university students in Brazil for two years while on a Fulbright English Teaching Assistant Fellowship</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C</a:t>
            </a:r>
            <a:r>
              <a:rPr lang="en" sz="1300">
                <a:solidFill>
                  <a:srgbClr val="FFFFFF"/>
                </a:solidFill>
                <a:latin typeface="Cambria"/>
                <a:ea typeface="Cambria"/>
                <a:cs typeface="Cambria"/>
                <a:sym typeface="Cambria"/>
              </a:rPr>
              <a:t>ompleted a TOEFL certification course</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Volunteered with organizations such as EdUSA, the Regional English Office, the US Embassy, and the Access Program</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Intern for the United Nations Institute for Training and Research where she creates desk reviews focusing on the African continent and topics ranging from cyber-mercenaries to police insecurities</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Regularly discussed social activism and current world dilemmas in a think tank manner with an international cohort as an Effective Altruism Fellow</a:t>
            </a:r>
            <a:endParaRPr sz="1300">
              <a:solidFill>
                <a:srgbClr val="FFFFFF"/>
              </a:solidFill>
              <a:latin typeface="Cambria"/>
              <a:ea typeface="Cambria"/>
              <a:cs typeface="Cambria"/>
              <a:sym typeface="Cambria"/>
            </a:endParaRPr>
          </a:p>
          <a:p>
            <a:pPr indent="-311150" lvl="0" marL="457200" rtl="0" algn="l">
              <a:lnSpc>
                <a:spcPct val="100000"/>
              </a:lnSpc>
              <a:spcBef>
                <a:spcPts val="0"/>
              </a:spcBef>
              <a:spcAft>
                <a:spcPts val="0"/>
              </a:spcAft>
              <a:buClr>
                <a:srgbClr val="FFFFFF"/>
              </a:buClr>
              <a:buSzPts val="1300"/>
              <a:buFont typeface="Cambria"/>
              <a:buChar char="-"/>
            </a:pPr>
            <a:r>
              <a:rPr lang="en" sz="1300">
                <a:solidFill>
                  <a:srgbClr val="FFFFFF"/>
                </a:solidFill>
                <a:latin typeface="Cambria"/>
                <a:ea typeface="Cambria"/>
                <a:cs typeface="Cambria"/>
                <a:sym typeface="Cambria"/>
              </a:rPr>
              <a:t>Currently completes her Masters of Philosophy in Education at the University of Cambridge</a:t>
            </a:r>
            <a:endParaRPr sz="1300">
              <a:solidFill>
                <a:srgbClr val="FFFFFF"/>
              </a:solidFill>
              <a:latin typeface="Cambria"/>
              <a:ea typeface="Cambria"/>
              <a:cs typeface="Cambria"/>
              <a:sym typeface="Cambria"/>
            </a:endParaRPr>
          </a:p>
        </p:txBody>
      </p:sp>
      <p:pic>
        <p:nvPicPr>
          <p:cNvPr id="119" name="Google Shape;119;p21"/>
          <p:cNvPicPr preferRelativeResize="0"/>
          <p:nvPr/>
        </p:nvPicPr>
        <p:blipFill rotWithShape="1">
          <a:blip r:embed="rId3">
            <a:alphaModFix/>
          </a:blip>
          <a:srcRect b="0" l="9804" r="15063" t="28098"/>
          <a:stretch/>
        </p:blipFill>
        <p:spPr>
          <a:xfrm>
            <a:off x="359425" y="298713"/>
            <a:ext cx="3562971" cy="4546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