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648" r:id="rId1"/>
  </p:sldMasterIdLst>
  <p:notesMasterIdLst>
    <p:notesMasterId r:id="rId22"/>
  </p:notesMasterIdLst>
  <p:handoutMasterIdLst>
    <p:handoutMasterId r:id="rId23"/>
  </p:handoutMasterIdLst>
  <p:sldIdLst>
    <p:sldId id="256" r:id="rId2"/>
    <p:sldId id="257" r:id="rId3"/>
    <p:sldId id="261" r:id="rId4"/>
    <p:sldId id="319" r:id="rId5"/>
    <p:sldId id="263" r:id="rId6"/>
    <p:sldId id="301" r:id="rId7"/>
    <p:sldId id="266" r:id="rId8"/>
    <p:sldId id="267" r:id="rId9"/>
    <p:sldId id="268" r:id="rId10"/>
    <p:sldId id="269" r:id="rId11"/>
    <p:sldId id="274" r:id="rId12"/>
    <p:sldId id="279" r:id="rId13"/>
    <p:sldId id="284" r:id="rId14"/>
    <p:sldId id="289" r:id="rId15"/>
    <p:sldId id="293" r:id="rId16"/>
    <p:sldId id="324" r:id="rId17"/>
    <p:sldId id="322" r:id="rId18"/>
    <p:sldId id="323" r:id="rId19"/>
    <p:sldId id="320" r:id="rId20"/>
    <p:sldId id="297"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3" clrIdx="0">
    <p:extLst>
      <p:ext uri="{19B8F6BF-5375-455C-9EA6-DF929625EA0E}">
        <p15:presenceInfo xmlns:p15="http://schemas.microsoft.com/office/powerpoint/2012/main" userId="ed614c368897b5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8" d="100"/>
          <a:sy n="48" d="100"/>
        </p:scale>
        <p:origin x="9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90A0842-C21B-43C7-ACB8-2D8C3D0DF83A}" type="datetimeFigureOut">
              <a:rPr lang="en-GB" smtClean="0"/>
              <a:t>11/10/2022</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5086D95-4ABB-43CC-8A30-926C6CA3A6EC}" type="slidenum">
              <a:rPr lang="en-GB" smtClean="0"/>
              <a:t>‹#›</a:t>
            </a:fld>
            <a:endParaRPr lang="en-GB"/>
          </a:p>
        </p:txBody>
      </p:sp>
    </p:spTree>
    <p:extLst>
      <p:ext uri="{BB962C8B-B14F-4D97-AF65-F5344CB8AC3E}">
        <p14:creationId xmlns:p14="http://schemas.microsoft.com/office/powerpoint/2010/main" val="3050557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EE4C185-C8AF-4759-9997-04182AE862D8}" type="datetimeFigureOut">
              <a:rPr lang="en-GB" smtClean="0"/>
              <a:t>11/10/2022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31AAC99-458F-4227-B81A-5B9D490EB922}" type="slidenum">
              <a:rPr lang="en-GB" smtClean="0"/>
              <a:t>‹#›</a:t>
            </a:fld>
            <a:endParaRPr lang="en-GB"/>
          </a:p>
        </p:txBody>
      </p:sp>
    </p:spTree>
    <p:extLst>
      <p:ext uri="{BB962C8B-B14F-4D97-AF65-F5344CB8AC3E}">
        <p14:creationId xmlns:p14="http://schemas.microsoft.com/office/powerpoint/2010/main" val="156414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1AAC99-458F-4227-B81A-5B9D490EB922}" type="slidenum">
              <a:rPr lang="en-GB" smtClean="0"/>
              <a:t>2</a:t>
            </a:fld>
            <a:endParaRPr lang="en-GB"/>
          </a:p>
        </p:txBody>
      </p:sp>
    </p:spTree>
    <p:extLst>
      <p:ext uri="{BB962C8B-B14F-4D97-AF65-F5344CB8AC3E}">
        <p14:creationId xmlns:p14="http://schemas.microsoft.com/office/powerpoint/2010/main" val="341330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00A578-3519-4E70-9180-C04665E5DCD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148742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0A578-3519-4E70-9180-C04665E5DCD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134545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0A578-3519-4E70-9180-C04665E5DCD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373986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0A578-3519-4E70-9180-C04665E5DCD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363228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00A578-3519-4E70-9180-C04665E5DCD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86387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00A578-3519-4E70-9180-C04665E5DCDF}"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348024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00A578-3519-4E70-9180-C04665E5DCDF}"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59010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00A578-3519-4E70-9180-C04665E5DCDF}"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100656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0A578-3519-4E70-9180-C04665E5DCDF}"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2742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00A578-3519-4E70-9180-C04665E5DCDF}"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264473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00A578-3519-4E70-9180-C04665E5DCDF}"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B2562-0A96-420A-A8F6-1BF286FF4E53}" type="slidenum">
              <a:rPr lang="en-US" smtClean="0"/>
              <a:t>‹#›</a:t>
            </a:fld>
            <a:endParaRPr lang="en-US"/>
          </a:p>
        </p:txBody>
      </p:sp>
    </p:spTree>
    <p:extLst>
      <p:ext uri="{BB962C8B-B14F-4D97-AF65-F5344CB8AC3E}">
        <p14:creationId xmlns:p14="http://schemas.microsoft.com/office/powerpoint/2010/main" val="296851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0A578-3519-4E70-9180-C04665E5DCDF}" type="datetimeFigureOut">
              <a:rPr lang="en-US" smtClean="0"/>
              <a:t>10/11/2022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B2562-0A96-420A-A8F6-1BF286FF4E53}" type="slidenum">
              <a:rPr lang="en-US" smtClean="0"/>
              <a:t>‹#›</a:t>
            </a:fld>
            <a:endParaRPr lang="en-US"/>
          </a:p>
        </p:txBody>
      </p:sp>
    </p:spTree>
    <p:extLst>
      <p:ext uri="{BB962C8B-B14F-4D97-AF65-F5344CB8AC3E}">
        <p14:creationId xmlns:p14="http://schemas.microsoft.com/office/powerpoint/2010/main" val="270334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journalajess.com/index.php/AJESS/article/view/30561" TargetMode="External"/><Relationship Id="rId2" Type="http://schemas.openxmlformats.org/officeDocument/2006/relationships/hyperlink" Target="https://www.journaljesbs.com/index.php/JESBS/article/view/3035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b="1" dirty="0"/>
              <a:t>INSTITUTIONAL MANAGEMENT PRACTICES IMPLEMENTATION  ON EDUCATION FOR SUSTAINABLE DEVELOPMENT IN HOST UNIVERSITIES OF REGIONAL CENTRES OF EXPERTISE, KENYA</a:t>
            </a:r>
            <a:endParaRPr lang="en-US" sz="3200" dirty="0"/>
          </a:p>
        </p:txBody>
      </p:sp>
      <p:sp>
        <p:nvSpPr>
          <p:cNvPr id="3" name="Subtitle 2"/>
          <p:cNvSpPr>
            <a:spLocks noGrp="1"/>
          </p:cNvSpPr>
          <p:nvPr>
            <p:ph type="subTitle" idx="1"/>
          </p:nvPr>
        </p:nvSpPr>
        <p:spPr/>
        <p:txBody>
          <a:bodyPr>
            <a:noAutofit/>
          </a:bodyPr>
          <a:lstStyle/>
          <a:p>
            <a:r>
              <a:rPr lang="en-US" b="1" i="1" dirty="0"/>
              <a:t>Ng’ang’a Nancy (PhD)</a:t>
            </a:r>
            <a:endParaRPr lang="en-US" b="1" dirty="0"/>
          </a:p>
        </p:txBody>
      </p:sp>
    </p:spTree>
    <p:extLst>
      <p:ext uri="{BB962C8B-B14F-4D97-AF65-F5344CB8AC3E}">
        <p14:creationId xmlns:p14="http://schemas.microsoft.com/office/powerpoint/2010/main" val="1295186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latin typeface="Calibri" panose="020F0502020204030204" pitchFamily="34" charset="0"/>
                <a:ea typeface="Calibri" panose="020F0502020204030204" pitchFamily="34" charset="0"/>
                <a:cs typeface="Times New Roman" panose="02020603050405020304" pitchFamily="18" charset="0"/>
              </a:rPr>
              <a:t>Objective 1: Governance practice implementation on ESD in host universities of RCEs</a:t>
            </a:r>
            <a:endParaRPr lang="en-US" sz="3200" b="1" dirty="0"/>
          </a:p>
        </p:txBody>
      </p:sp>
      <p:sp>
        <p:nvSpPr>
          <p:cNvPr id="3" name="Content Placeholder 2"/>
          <p:cNvSpPr>
            <a:spLocks noGrp="1"/>
          </p:cNvSpPr>
          <p:nvPr>
            <p:ph idx="1"/>
          </p:nvPr>
        </p:nvSpPr>
        <p:spPr>
          <a:xfrm>
            <a:off x="838200" y="1809296"/>
            <a:ext cx="10515600" cy="4351338"/>
          </a:xfrm>
        </p:spPr>
        <p:txBody>
          <a:bodyPr>
            <a:normAutofit fontScale="85000" lnSpcReduction="20000"/>
          </a:bodyPr>
          <a:lstStyle/>
          <a:p>
            <a:r>
              <a:rPr lang="en-GB" dirty="0"/>
              <a:t>From the descriptive analysis, 51 (92.76%) lecturers agreed on operationalization RCE governance structure. </a:t>
            </a:r>
          </a:p>
          <a:p>
            <a:r>
              <a:rPr lang="en-GB" dirty="0"/>
              <a:t>No RCE office space/equipment except in RCEGN.</a:t>
            </a:r>
          </a:p>
          <a:p>
            <a:r>
              <a:rPr lang="en-GB" dirty="0"/>
              <a:t>19 (66.3%) of the partners indicated that there were no stipulated terms of engagement with the RCE host universities on membership and governance structures.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Governance structures established in all the RCEs though not clear to some partners. </a:t>
            </a:r>
          </a:p>
          <a:p>
            <a:pPr>
              <a:defRPr/>
            </a:pPr>
            <a:r>
              <a:rPr lang="en-GB" dirty="0"/>
              <a:t>Stakeholder involvement in collaborative governance.</a:t>
            </a:r>
          </a:p>
          <a:p>
            <a:r>
              <a:rPr lang="en-GB" dirty="0"/>
              <a:t>Challenge of mobilisation/inadequacy of funds for RCE activities</a:t>
            </a:r>
          </a:p>
          <a:p>
            <a:r>
              <a:rPr lang="en-GB" dirty="0"/>
              <a:t>Level of implementation of governance practice positively impacted on ESD  - supported by a strong positive Pearson’s correlation coefficient  at r=.729 </a:t>
            </a:r>
          </a:p>
          <a:p>
            <a:pPr marL="0" indent="0">
              <a:buNone/>
            </a:pPr>
            <a:endParaRPr lang="en-GB" dirty="0"/>
          </a:p>
          <a:p>
            <a:endParaRPr lang="en-US" dirty="0"/>
          </a:p>
        </p:txBody>
      </p:sp>
    </p:spTree>
    <p:extLst>
      <p:ext uri="{BB962C8B-B14F-4D97-AF65-F5344CB8AC3E}">
        <p14:creationId xmlns:p14="http://schemas.microsoft.com/office/powerpoint/2010/main" val="305969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Calibri" panose="020F0502020204030204" pitchFamily="34" charset="0"/>
                <a:ea typeface="Calibri" panose="020F0502020204030204" pitchFamily="34" charset="0"/>
                <a:cs typeface="Times New Roman" panose="02020603050405020304" pitchFamily="18" charset="0"/>
              </a:rPr>
              <a:t>Collaborations practice implementation on ESD in host universities of RCEs – Objective 2</a:t>
            </a:r>
            <a:endParaRPr lang="en-US" sz="2800" b="1" dirty="0"/>
          </a:p>
        </p:txBody>
      </p:sp>
      <p:sp>
        <p:nvSpPr>
          <p:cNvPr id="3" name="Content Placeholder 2"/>
          <p:cNvSpPr>
            <a:spLocks noGrp="1"/>
          </p:cNvSpPr>
          <p:nvPr>
            <p:ph idx="1"/>
          </p:nvPr>
        </p:nvSpPr>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Descriptive and thematic analyses agree on host universities’ facilitation in formation of -new collaborations, facilitation of conferences and workshop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Types of links – mainly lateral and horizontal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Successes:- collaborative activities and projects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Challenges: funding, understanding of ESD, joint research projects</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Need to sensitize both the university and local communities on ESD and the role of RCEs in promoting sustainable livelihoods.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The extent of operationalization of collaborations practice by host universities had an impact on the success of ESD as supported by a </a:t>
            </a:r>
            <a:r>
              <a:rPr lang="en-GB" dirty="0">
                <a:solidFill>
                  <a:prstClr val="black"/>
                </a:solidFill>
                <a:latin typeface="Calibri" panose="020F0502020204030204"/>
              </a:rPr>
              <a:t>high</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correlation value of r=.613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6700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Calibri" panose="020F0502020204030204" pitchFamily="34" charset="0"/>
                <a:ea typeface="Calibri" panose="020F0502020204030204" pitchFamily="34" charset="0"/>
                <a:cs typeface="Times New Roman" panose="02020603050405020304" pitchFamily="18" charset="0"/>
              </a:rPr>
              <a:t>Research and development practice implementation on ESD in host universities of RCEs –Objective 3</a:t>
            </a:r>
            <a:endParaRPr lang="en-US" sz="3600" b="1" dirty="0"/>
          </a:p>
        </p:txBody>
      </p:sp>
      <p:sp>
        <p:nvSpPr>
          <p:cNvPr id="3" name="Content Placeholder 2"/>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ea typeface="+mn-ea"/>
                <a:cs typeface="+mn-cs"/>
              </a:rPr>
              <a:t>Descriptive and thematic analysis of the influence of institutional management of research and development practice on ESD implementation in host universities of RCEs revealed an average level of success in this area.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rPr>
              <a:t>Faculty and students encouraged to carry out ESD-themed research -</a:t>
            </a:r>
            <a:endParaRPr kumimoji="0" lang="en-GB" sz="2400" b="0" i="0" u="none" strike="noStrike" kern="1200" cap="none" spc="0" normalizeH="0" baseline="0" noProof="0" dirty="0">
              <a:ln>
                <a:noFill/>
              </a:ln>
              <a:solidFill>
                <a:prstClr val="black"/>
              </a:solidFill>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ea typeface="+mn-ea"/>
                <a:cs typeface="+mn-cs"/>
              </a:rPr>
              <a:t>Challenge of funds for RCE research agenda.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ea typeface="+mn-ea"/>
                <a:cs typeface="+mn-cs"/>
              </a:rPr>
              <a:t>Low level of ESD-themed research activities.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ea typeface="+mn-ea"/>
                <a:cs typeface="+mn-cs"/>
              </a:rPr>
              <a:t>Low level of reporting and dissemination of research findings within the RCEs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Challenges - lack of funds, </a:t>
            </a:r>
            <a:r>
              <a:rPr lang="en-US" sz="2400" dirty="0">
                <a:solidFill>
                  <a:prstClr val="black"/>
                </a:solidFill>
              </a:rPr>
              <a:t>low </a:t>
            </a:r>
            <a:r>
              <a:rPr kumimoji="0" lang="en-US" sz="2400" b="0" i="0" u="none" strike="noStrike" kern="1200" cap="none" spc="0" normalizeH="0" baseline="0" noProof="0" dirty="0">
                <a:ln>
                  <a:noFill/>
                </a:ln>
                <a:solidFill>
                  <a:prstClr val="black"/>
                </a:solidFill>
                <a:effectLst/>
                <a:uLnTx/>
                <a:uFillTx/>
                <a:ea typeface="+mn-ea"/>
                <a:cs typeface="+mn-cs"/>
              </a:rPr>
              <a:t>joint research, low dissemination of research findings</a:t>
            </a:r>
          </a:p>
          <a:p>
            <a:pPr>
              <a:defRPr/>
            </a:pPr>
            <a:r>
              <a:rPr lang="en-GB" sz="2400" dirty="0">
                <a:solidFill>
                  <a:prstClr val="black"/>
                </a:solidFill>
              </a:rPr>
              <a:t>Level of R&amp;D implementation had an impact on ESD with </a:t>
            </a:r>
            <a:r>
              <a:rPr kumimoji="0" lang="en-GB" sz="2400" b="0" i="0" u="none" strike="noStrike" kern="1200" cap="none" spc="0" normalizeH="0" baseline="0" noProof="0" dirty="0">
                <a:ln>
                  <a:noFill/>
                </a:ln>
                <a:solidFill>
                  <a:prstClr val="black"/>
                </a:solidFill>
                <a:effectLst/>
                <a:uLnTx/>
                <a:uFillTx/>
                <a:ea typeface="+mn-ea"/>
                <a:cs typeface="+mn-cs"/>
              </a:rPr>
              <a:t>medium positive correlation at r =.501.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400" dirty="0"/>
          </a:p>
          <a:p>
            <a:pPr marL="0" indent="0">
              <a:buNone/>
            </a:pPr>
            <a:endParaRPr lang="en-US" sz="2400" b="1" dirty="0"/>
          </a:p>
        </p:txBody>
      </p:sp>
    </p:spTree>
    <p:extLst>
      <p:ext uri="{BB962C8B-B14F-4D97-AF65-F5344CB8AC3E}">
        <p14:creationId xmlns:p14="http://schemas.microsoft.com/office/powerpoint/2010/main" val="47300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latin typeface="Calibri" panose="020F0502020204030204" pitchFamily="34" charset="0"/>
                <a:ea typeface="Calibri" panose="020F0502020204030204" pitchFamily="34" charset="0"/>
                <a:cs typeface="Times New Roman" panose="02020603050405020304" pitchFamily="18" charset="0"/>
              </a:rPr>
              <a:t>Transformative education practice </a:t>
            </a:r>
            <a:r>
              <a:rPr lang="en-GB" sz="3200" b="1" dirty="0">
                <a:latin typeface="+mn-lt"/>
              </a:rPr>
              <a:t>implementation</a:t>
            </a:r>
            <a:r>
              <a:rPr lang="en-GB" sz="3200" b="1" dirty="0"/>
              <a:t> </a:t>
            </a:r>
            <a:r>
              <a:rPr lang="en-GB" sz="3200" b="1" dirty="0">
                <a:latin typeface="Calibri" panose="020F0502020204030204" pitchFamily="34" charset="0"/>
                <a:ea typeface="Calibri" panose="020F0502020204030204" pitchFamily="34" charset="0"/>
                <a:cs typeface="Times New Roman" panose="02020603050405020304" pitchFamily="18" charset="0"/>
              </a:rPr>
              <a:t>on ESD in host universities of RCEs – Objective 4</a:t>
            </a:r>
            <a:endParaRPr lang="en-US" sz="3200" dirty="0"/>
          </a:p>
        </p:txBody>
      </p:sp>
      <p:sp>
        <p:nvSpPr>
          <p:cNvPr id="3" name="Content Placeholder 2"/>
          <p:cNvSpPr>
            <a:spLocks noGrp="1"/>
          </p:cNvSpPr>
          <p:nvPr>
            <p:ph idx="1"/>
          </p:nvPr>
        </p:nvSpPr>
        <p:spPr/>
        <p:txBody>
          <a:bodyPr>
            <a:normAutofit fontScale="77500" lnSpcReduction="20000"/>
          </a:bodyPr>
          <a:lstStyle/>
          <a:p>
            <a:r>
              <a:rPr lang="en-GB" dirty="0"/>
              <a:t>descriptive analysis, 39 (70.9%)   respondents agreed that the host universities had well managed transformative education practice in the RCE. </a:t>
            </a:r>
          </a:p>
          <a:p>
            <a:r>
              <a:rPr lang="en-GB" dirty="0"/>
              <a:t>Successes cited e.g. introduction of environmental education or sustainability/</a:t>
            </a:r>
            <a:r>
              <a:rPr lang="en-GB" dirty="0" err="1"/>
              <a:t>envt</a:t>
            </a:r>
            <a:r>
              <a:rPr lang="en-GB" dirty="0"/>
              <a:t> studies as a common course unit, reorientation of curricular, non formal education programs</a:t>
            </a:r>
          </a:p>
          <a:p>
            <a:r>
              <a:rPr lang="en-GB" dirty="0"/>
              <a:t>Many challenges cited, e.g. lack of understanding of ESD and RCE concepts, crowded school curricula a hindrance to active learning, no capacity building programs</a:t>
            </a:r>
          </a:p>
          <a:p>
            <a:r>
              <a:rPr lang="en-GB" dirty="0"/>
              <a:t> From thematic analysis, challenges cited had hindered full realization of ESD in the host institutions. </a:t>
            </a:r>
          </a:p>
          <a:p>
            <a:r>
              <a:rPr lang="en-GB" dirty="0"/>
              <a:t>Need for host university management to support in-service training programs to equip educators with the necessary ESD pedagogies.</a:t>
            </a:r>
          </a:p>
          <a:p>
            <a:r>
              <a:rPr lang="en-GB" dirty="0"/>
              <a:t>Need for more sensitization and awareness creation on ESD and the mandate of RCEs. </a:t>
            </a:r>
          </a:p>
          <a:p>
            <a:r>
              <a:rPr lang="en-GB" dirty="0" err="1">
                <a:latin typeface="Times New Roman" panose="02020603050405020304" pitchFamily="18" charset="0"/>
                <a:ea typeface="Times New Roman" panose="02020603050405020304" pitchFamily="18" charset="0"/>
              </a:rPr>
              <a:t>E</a:t>
            </a:r>
            <a:r>
              <a:rPr lang="en-GB" sz="2800" dirty="0" err="1">
                <a:effectLst/>
                <a:latin typeface="Times New Roman" panose="02020603050405020304" pitchFamily="18" charset="0"/>
                <a:ea typeface="Times New Roman" panose="02020603050405020304" pitchFamily="18" charset="0"/>
              </a:rPr>
              <a:t>verage</a:t>
            </a:r>
            <a:r>
              <a:rPr lang="en-GB" sz="2800" dirty="0">
                <a:effectLst/>
                <a:latin typeface="Times New Roman" panose="02020603050405020304" pitchFamily="18" charset="0"/>
                <a:ea typeface="Times New Roman" panose="02020603050405020304" pitchFamily="18" charset="0"/>
              </a:rPr>
              <a:t> positive correlation between RCE transformative education practice implementation and the level of ESD at r=.502</a:t>
            </a:r>
            <a:endParaRPr lang="en-GB" dirty="0"/>
          </a:p>
          <a:p>
            <a:endParaRPr lang="en-US" dirty="0"/>
          </a:p>
        </p:txBody>
      </p:sp>
    </p:spTree>
    <p:extLst>
      <p:ext uri="{BB962C8B-B14F-4D97-AF65-F5344CB8AC3E}">
        <p14:creationId xmlns:p14="http://schemas.microsoft.com/office/powerpoint/2010/main" val="1660281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Performance contracting sustainability targets practice implementation</a:t>
            </a:r>
            <a:r>
              <a:rPr lang="en-GB" sz="3200" dirty="0"/>
              <a:t> </a:t>
            </a:r>
            <a:r>
              <a:rPr lang="en-GB" sz="3200" b="1" dirty="0"/>
              <a:t>on ESD in host universities of RCEs – Objective 5</a:t>
            </a:r>
            <a:br>
              <a:rPr lang="en-US" sz="3200" b="1" dirty="0"/>
            </a:br>
            <a:endParaRPr lang="en-GB" sz="3200" b="1" dirty="0"/>
          </a:p>
        </p:txBody>
      </p:sp>
      <p:sp>
        <p:nvSpPr>
          <p:cNvPr id="3" name="Content Placeholder 2"/>
          <p:cNvSpPr>
            <a:spLocks noGrp="1"/>
          </p:cNvSpPr>
          <p:nvPr>
            <p:ph idx="1"/>
          </p:nvPr>
        </p:nvSpPr>
        <p:spPr/>
        <p:txBody>
          <a:bodyPr>
            <a:normAutofit fontScale="70000" lnSpcReduction="20000"/>
          </a:bodyPr>
          <a:lstStyle/>
          <a:p>
            <a:r>
              <a:rPr lang="en-GB" dirty="0"/>
              <a:t>descriptive and thematic analysis revealed university management compliance with the legal requirements of EMCA(2015). </a:t>
            </a:r>
          </a:p>
          <a:p>
            <a:r>
              <a:rPr lang="en-GB" dirty="0"/>
              <a:t>Both analyses concurred on the various aspects of the mandatory environmental sustainability performance contracts by government and the aspirations of the three RCEs which had been prioritized at inception. </a:t>
            </a:r>
          </a:p>
          <a:p>
            <a:r>
              <a:rPr lang="en-GB" dirty="0"/>
              <a:t>Key stakeholders of RCE in the host universities involved in drafting the university environmental policy</a:t>
            </a:r>
          </a:p>
          <a:p>
            <a:r>
              <a:rPr lang="en-GB" dirty="0"/>
              <a:t>Sustainability areas of focus for the region common to host universities- sustainability targets pc signed aligned to RCE aspirations.</a:t>
            </a:r>
          </a:p>
          <a:p>
            <a:r>
              <a:rPr lang="en-GB" dirty="0"/>
              <a:t>ESD awareness creation programs in place</a:t>
            </a:r>
          </a:p>
          <a:p>
            <a:r>
              <a:rPr lang="en-GB" dirty="0"/>
              <a:t>Evidence of ESD activities in line with sustainability targets/RCE aspirations e.g. water harvesting, botanical gardens, tree planting, energy saving, waste disposal </a:t>
            </a:r>
            <a:r>
              <a:rPr lang="en-GB" dirty="0" err="1"/>
              <a:t>e.t.c</a:t>
            </a:r>
            <a:endParaRPr lang="en-GB" dirty="0"/>
          </a:p>
          <a:p>
            <a:r>
              <a:rPr lang="en-GB" dirty="0"/>
              <a:t>There was a strong positive Pearson’s correlation between the level of operationalisation of PCS targets and ESD</a:t>
            </a:r>
          </a:p>
          <a:p>
            <a:r>
              <a:rPr lang="en-GB" dirty="0"/>
              <a:t>  at r=.712</a:t>
            </a:r>
          </a:p>
        </p:txBody>
      </p:sp>
    </p:spTree>
    <p:extLst>
      <p:ext uri="{BB962C8B-B14F-4D97-AF65-F5344CB8AC3E}">
        <p14:creationId xmlns:p14="http://schemas.microsoft.com/office/powerpoint/2010/main" val="212984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Summary, Conclusion and Recommendations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GB" sz="2000" b="1" dirty="0"/>
              <a:t>Summary</a:t>
            </a:r>
          </a:p>
          <a:p>
            <a:r>
              <a:rPr lang="en-GB" sz="2000" dirty="0"/>
              <a:t>Governance practice implementation on ESD entailed establishment of some form of governance structure through appointment of RCE coordinators, facilitation of stakeholder meetings, collaborative governance among others.</a:t>
            </a:r>
          </a:p>
          <a:p>
            <a:r>
              <a:rPr lang="en-GB" sz="2000" dirty="0"/>
              <a:t> Challenges faced included lack of funds, governance structure not clear to partners which hindered successful ESD activities and programs. Inadequate physical infrastructure/offices etc</a:t>
            </a:r>
          </a:p>
          <a:p>
            <a:r>
              <a:rPr lang="en-GB" sz="2000" dirty="0"/>
              <a:t>Implementation of collaborations practice achieved through formation of new partnerships which were mostly vertical and lateral links, collaborative ESD events, workshops and conferences among others.</a:t>
            </a:r>
          </a:p>
          <a:p>
            <a:r>
              <a:rPr lang="en-GB" sz="2000" dirty="0"/>
              <a:t>Challenges included inadequacy of funds to undertake joint ESD activities and projects, low enthusiasm and lack of awareness and commitment among the stakeholders.  </a:t>
            </a:r>
          </a:p>
          <a:p>
            <a:endParaRPr lang="en-GB" sz="2000" dirty="0"/>
          </a:p>
        </p:txBody>
      </p:sp>
    </p:spTree>
    <p:extLst>
      <p:ext uri="{BB962C8B-B14F-4D97-AF65-F5344CB8AC3E}">
        <p14:creationId xmlns:p14="http://schemas.microsoft.com/office/powerpoint/2010/main" val="205415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C2DE-032A-4691-8C43-AEDE9647C39E}"/>
              </a:ext>
            </a:extLst>
          </p:cNvPr>
          <p:cNvSpPr>
            <a:spLocks noGrp="1"/>
          </p:cNvSpPr>
          <p:nvPr>
            <p:ph type="title"/>
          </p:nvPr>
        </p:nvSpPr>
        <p:spPr/>
        <p:txBody>
          <a:bodyPr/>
          <a:lstStyle/>
          <a:p>
            <a:r>
              <a:rPr lang="en-US" dirty="0"/>
              <a:t>Summary contd.</a:t>
            </a:r>
            <a:endParaRPr lang="en-KE" dirty="0"/>
          </a:p>
        </p:txBody>
      </p:sp>
      <p:sp>
        <p:nvSpPr>
          <p:cNvPr id="3" name="Content Placeholder 2">
            <a:extLst>
              <a:ext uri="{FF2B5EF4-FFF2-40B4-BE49-F238E27FC236}">
                <a16:creationId xmlns:a16="http://schemas.microsoft.com/office/drawing/2014/main" id="{A76582A5-5F03-419F-AD9D-706D2F28A47A}"/>
              </a:ext>
            </a:extLst>
          </p:cNvPr>
          <p:cNvSpPr>
            <a:spLocks noGrp="1"/>
          </p:cNvSpPr>
          <p:nvPr>
            <p:ph idx="1"/>
          </p:nvPr>
        </p:nvSpPr>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Low level of research and development practice implementation noted,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little emphasis specifically on ESD research areas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due to  inadequate financial capacity to support ESD research and development activities in the RCE, very few joint research projects</a:t>
            </a:r>
            <a:r>
              <a:rPr lang="en-GB" sz="2000" dirty="0">
                <a:solidFill>
                  <a:prstClr val="black"/>
                </a:solidFill>
                <a:latin typeface="Calibri" panose="020F0502020204030204"/>
              </a:rPr>
              <a:t> and</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need for increased partnerships for locally relevant research projects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Challenges included inadequacy of funds specifically for RCE research agenda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TE practice implementation on ESD-  efforts to reorient education programs in line with ESD,  introduction of common courses on sustainability, public understanding and awareness creation forums. Need for capacity building through in-service  training of teachers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000" dirty="0">
                <a:solidFill>
                  <a:prstClr val="black"/>
                </a:solidFill>
                <a:latin typeface="Calibri" panose="020F0502020204030204"/>
              </a:rPr>
              <a:t>C</a:t>
            </a: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hallenges</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low level of understanding of ESD, lack of focus on RCE ESD activities and mandates that would transform teaching and learning in both formal and non-formal education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Environmental sustainability PC prioritised ESD, focal areas are in line with RCE aspirations. Host university environmental policy documents well domesticated in the institutions and prioritised ESD. </a:t>
            </a:r>
          </a:p>
          <a:p>
            <a:endParaRPr lang="en-KE" sz="2000" dirty="0"/>
          </a:p>
        </p:txBody>
      </p:sp>
    </p:spTree>
    <p:extLst>
      <p:ext uri="{BB962C8B-B14F-4D97-AF65-F5344CB8AC3E}">
        <p14:creationId xmlns:p14="http://schemas.microsoft.com/office/powerpoint/2010/main" val="288741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E7F9-0BC3-4B54-AAD6-00A1DE7A3C86}"/>
              </a:ext>
            </a:extLst>
          </p:cNvPr>
          <p:cNvSpPr>
            <a:spLocks noGrp="1"/>
          </p:cNvSpPr>
          <p:nvPr>
            <p:ph type="title"/>
          </p:nvPr>
        </p:nvSpPr>
        <p:spPr/>
        <p:txBody>
          <a:bodyPr>
            <a:normAutofit fontScale="90000"/>
          </a:bodyPr>
          <a:lstStyle/>
          <a:p>
            <a:br>
              <a:rPr lang="en-GB" b="1" dirty="0"/>
            </a:br>
            <a:r>
              <a:rPr lang="en-GB" sz="4400" b="1" dirty="0"/>
              <a:t>Conclusion</a:t>
            </a:r>
            <a:br>
              <a:rPr lang="en-GB" sz="4400" b="1" dirty="0"/>
            </a:br>
            <a:endParaRPr lang="en-KE" dirty="0"/>
          </a:p>
        </p:txBody>
      </p:sp>
      <p:sp>
        <p:nvSpPr>
          <p:cNvPr id="3" name="Content Placeholder 2">
            <a:extLst>
              <a:ext uri="{FF2B5EF4-FFF2-40B4-BE49-F238E27FC236}">
                <a16:creationId xmlns:a16="http://schemas.microsoft.com/office/drawing/2014/main" id="{2BE68581-64B9-4907-B791-7DED00D70164}"/>
              </a:ext>
            </a:extLst>
          </p:cNvPr>
          <p:cNvSpPr>
            <a:spLocks noGrp="1"/>
          </p:cNvSpPr>
          <p:nvPr>
            <p:ph idx="1"/>
          </p:nvPr>
        </p:nvSpPr>
        <p:spPr/>
        <p:txBody>
          <a:bodyPr>
            <a:noAutofit/>
          </a:bodyPr>
          <a:lstStyle/>
          <a:p>
            <a:r>
              <a:rPr lang="en-GB" sz="2000" dirty="0"/>
              <a:t>Governance practice implementation vital for ESD. More clear governance structures, resource mobilization, autonomy of RCE secretariat to further enhance ESD in the RCE</a:t>
            </a:r>
          </a:p>
          <a:p>
            <a:r>
              <a:rPr lang="en-GB" sz="2000" dirty="0"/>
              <a:t>Collaborations and partnerships are key for successful undertaking of ESD activities and projects in the RCEs. There is need for establishment of clear structures of collaborations with ESD players to promote ESD activities and programs in the region as well as  promote programs to create awareness about the RCE and ESD concepts.  </a:t>
            </a:r>
          </a:p>
          <a:p>
            <a:r>
              <a:rPr lang="en-GB" sz="2000" dirty="0"/>
              <a:t>Host universities need to facilitate more joint action research that is applicable to societal issues/problems within the RCE in order to attract funding.  Need to identify ESD research themes consistent with national research agenda to attract more research funds from government supported agencies and the private sector. </a:t>
            </a:r>
          </a:p>
          <a:p>
            <a:r>
              <a:rPr lang="en-GB" sz="2000" dirty="0"/>
              <a:t>Full realization of transformative education practice not achieved due to inadequate understanding of the principles of ESD.  Involvement of partners in the ESD awareness creation programs and activities in both formal and non-formal education settings</a:t>
            </a:r>
          </a:p>
          <a:p>
            <a:r>
              <a:rPr lang="en-GB" sz="2000" dirty="0"/>
              <a:t>Environmental policy documents/sustainability targets were in convergence with the goals and aspirations of the particular RCE., thereby contributing to sensitize the university community on ESD. More collaboration between the university PC secretariate and RCE management to enhance the ESD agenda.</a:t>
            </a:r>
          </a:p>
          <a:p>
            <a:pPr marL="0" indent="0">
              <a:buNone/>
            </a:pPr>
            <a:endParaRPr lang="en-GB" sz="2000" dirty="0"/>
          </a:p>
          <a:p>
            <a:endParaRPr lang="en-GB" sz="2000" dirty="0"/>
          </a:p>
          <a:p>
            <a:endParaRPr lang="en-GB" sz="2000" dirty="0"/>
          </a:p>
          <a:p>
            <a:endParaRPr lang="en-KE" sz="2000" dirty="0"/>
          </a:p>
        </p:txBody>
      </p:sp>
    </p:spTree>
    <p:extLst>
      <p:ext uri="{BB962C8B-B14F-4D97-AF65-F5344CB8AC3E}">
        <p14:creationId xmlns:p14="http://schemas.microsoft.com/office/powerpoint/2010/main" val="330734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36BC5-6B95-46EB-8C31-DC1029346F35}"/>
              </a:ext>
            </a:extLst>
          </p:cNvPr>
          <p:cNvSpPr>
            <a:spLocks noGrp="1"/>
          </p:cNvSpPr>
          <p:nvPr>
            <p:ph type="title"/>
          </p:nvPr>
        </p:nvSpPr>
        <p:spPr>
          <a:xfrm>
            <a:off x="838200" y="365125"/>
            <a:ext cx="10515600" cy="1460500"/>
          </a:xfrm>
        </p:spPr>
        <p:txBody>
          <a:bodyPr>
            <a:normAutofit/>
          </a:bodyPr>
          <a:lstStyle/>
          <a:p>
            <a:r>
              <a:rPr lang="en-US" b="1" dirty="0"/>
              <a:t>Recommendations</a:t>
            </a:r>
            <a:endParaRPr lang="en-KE" b="1" dirty="0"/>
          </a:p>
        </p:txBody>
      </p:sp>
      <p:sp>
        <p:nvSpPr>
          <p:cNvPr id="3" name="Content Placeholder 2">
            <a:extLst>
              <a:ext uri="{FF2B5EF4-FFF2-40B4-BE49-F238E27FC236}">
                <a16:creationId xmlns:a16="http://schemas.microsoft.com/office/drawing/2014/main" id="{F27D8B8E-0A20-4E3A-8043-583B30CA166D}"/>
              </a:ext>
            </a:extLst>
          </p:cNvPr>
          <p:cNvSpPr>
            <a:spLocks noGrp="1"/>
          </p:cNvSpPr>
          <p:nvPr>
            <p:ph idx="1"/>
          </p:nvPr>
        </p:nvSpPr>
        <p:spPr/>
        <p:txBody>
          <a:bodyPr>
            <a:normAutofit lnSpcReduction="10000"/>
          </a:bodyPr>
          <a:lstStyle/>
          <a:p>
            <a:r>
              <a:rPr lang="en-GB" sz="1800" dirty="0">
                <a:effectLst/>
                <a:latin typeface="Times New Roman" panose="02020603050405020304" pitchFamily="18" charset="0"/>
                <a:ea typeface="Times New Roman" panose="02020603050405020304" pitchFamily="18" charset="0"/>
              </a:rPr>
              <a:t>RCE host university managers may need to push for an urgent actualization of the ESD policy document for the education sector by MOE (2017) through programs to build the capacity of educators and trainers on  integration of ESD into pre-service and in-service teacher programs as well as faculty training in HEIs. This will also contribute to the attainment of Kenya’s Vision 2030 (Republic of Kenya, 2007) and the SDGs.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 order to mainstream ESD in the entire education system, the Ministry of Education might consider</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spearheading a program to identify serving teachers who can be in-serviced and appointed as champions or ambassadors of ESD in primary, secondary and teacher training colleges. </a:t>
            </a:r>
            <a:r>
              <a:rPr lang="en-GB" sz="1800" dirty="0">
                <a:solidFill>
                  <a:prstClr val="black"/>
                </a:solidFill>
                <a:latin typeface="Times New Roman" panose="02020603050405020304" pitchFamily="18" charset="0"/>
                <a:ea typeface="Times New Roman" panose="02020603050405020304" pitchFamily="18" charset="0"/>
              </a:rPr>
              <a:t>This would also be beneficial to the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ongoing  implementation of the new CBC.</a:t>
            </a:r>
          </a:p>
          <a:p>
            <a:r>
              <a:rPr lang="en-GB" sz="1800" dirty="0">
                <a:effectLst/>
                <a:latin typeface="Times New Roman" panose="02020603050405020304" pitchFamily="18" charset="0"/>
                <a:ea typeface="Times New Roman" panose="02020603050405020304" pitchFamily="18" charset="0"/>
              </a:rPr>
              <a:t>The management of host universities may consider putting in place policies to make RCE governance and operations independent from the university through provision of infrastructure and personnel specifically for the RCEs. This would enhance ESD implementation through RCEs</a:t>
            </a:r>
            <a:endParaRPr lang="en-KE" sz="1800" dirty="0">
              <a:effectLst/>
              <a:latin typeface="Calibri" panose="020F0502020204030204" pitchFamily="34" charset="0"/>
              <a:ea typeface="Calibri" panose="020F0502020204030204" pitchFamily="34" charset="0"/>
            </a:endParaRPr>
          </a:p>
          <a:p>
            <a:r>
              <a:rPr lang="en-GB" sz="1800" dirty="0">
                <a:effectLst/>
                <a:latin typeface="Times New Roman" panose="02020603050405020304" pitchFamily="18" charset="0"/>
                <a:ea typeface="Times New Roman" panose="02020603050405020304" pitchFamily="18" charset="0"/>
              </a:rPr>
              <a:t>Host universities should be more intentional in creating awareness on RCEs and ESD through university community outreach programs in order to build capacity in social learning and networking on ESD.</a:t>
            </a:r>
            <a:endParaRPr lang="en-KE" sz="1800" dirty="0">
              <a:effectLst/>
              <a:latin typeface="Calibri" panose="020F0502020204030204" pitchFamily="34" charset="0"/>
              <a:ea typeface="Calibri" panose="020F0502020204030204" pitchFamily="34" charset="0"/>
            </a:endParaRPr>
          </a:p>
          <a:p>
            <a:r>
              <a:rPr lang="en-GB" sz="1800" dirty="0">
                <a:effectLst/>
                <a:latin typeface="Times New Roman" panose="02020603050405020304" pitchFamily="18" charset="0"/>
                <a:ea typeface="Times New Roman" panose="02020603050405020304" pitchFamily="18" charset="0"/>
              </a:rPr>
              <a:t>There is need for closer interaction between the RCE management and the host university performance contracting secretariat in order to facilitate continued integration of RCE aspirations in prioritized sustainability targets in order to enhance ESD activities and programs comes in the regions.</a:t>
            </a:r>
            <a:endParaRPr lang="en-KE" sz="1800" dirty="0">
              <a:effectLst/>
              <a:latin typeface="Calibri" panose="020F0502020204030204" pitchFamily="34" charset="0"/>
              <a:ea typeface="Calibri" panose="020F0502020204030204" pitchFamily="34" charset="0"/>
            </a:endParaRPr>
          </a:p>
          <a:p>
            <a:endParaRPr lang="en-KE" dirty="0"/>
          </a:p>
        </p:txBody>
      </p:sp>
    </p:spTree>
    <p:extLst>
      <p:ext uri="{BB962C8B-B14F-4D97-AF65-F5344CB8AC3E}">
        <p14:creationId xmlns:p14="http://schemas.microsoft.com/office/powerpoint/2010/main" val="191475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BE75-DECC-4232-9204-829DBAE923BC}"/>
              </a:ext>
            </a:extLst>
          </p:cNvPr>
          <p:cNvSpPr>
            <a:spLocks noGrp="1"/>
          </p:cNvSpPr>
          <p:nvPr>
            <p:ph type="title"/>
          </p:nvPr>
        </p:nvSpPr>
        <p:spPr/>
        <p:txBody>
          <a:bodyPr/>
          <a:lstStyle/>
          <a:p>
            <a:r>
              <a:rPr lang="en-US" b="1" dirty="0"/>
              <a:t>Publications</a:t>
            </a:r>
            <a:endParaRPr lang="en-KE" b="1" dirty="0"/>
          </a:p>
        </p:txBody>
      </p:sp>
      <p:sp>
        <p:nvSpPr>
          <p:cNvPr id="3" name="Content Placeholder 2">
            <a:extLst>
              <a:ext uri="{FF2B5EF4-FFF2-40B4-BE49-F238E27FC236}">
                <a16:creationId xmlns:a16="http://schemas.microsoft.com/office/drawing/2014/main" id="{375D897D-77B5-41C7-8F7D-56A8A3D983BC}"/>
              </a:ext>
            </a:extLst>
          </p:cNvPr>
          <p:cNvSpPr>
            <a:spLocks noGrp="1"/>
          </p:cNvSpPr>
          <p:nvPr>
            <p:ph idx="1"/>
          </p:nvPr>
        </p:nvSpPr>
        <p:spPr/>
        <p:txBody>
          <a:bodyPr/>
          <a:lstStyle/>
          <a:p>
            <a:r>
              <a:rPr lang="en-US" sz="3200" dirty="0"/>
              <a:t>Links to Publications</a:t>
            </a:r>
          </a:p>
          <a:p>
            <a:pPr marL="0" indent="0">
              <a:buNone/>
            </a:pPr>
            <a:endParaRPr lang="en-IN" sz="1800" dirty="0">
              <a:solidFill>
                <a:srgbClr val="222222"/>
              </a:solidFill>
              <a:effectLst/>
              <a:latin typeface="Arial" panose="020B0604020202020204" pitchFamily="34" charset="0"/>
            </a:endParaRPr>
          </a:p>
          <a:p>
            <a:pPr marL="0" indent="0">
              <a:buNone/>
            </a:pPr>
            <a:r>
              <a:rPr lang="en-IN" sz="1800" dirty="0">
                <a:solidFill>
                  <a:srgbClr val="222222"/>
                </a:solidFill>
                <a:latin typeface="Arial" panose="020B0604020202020204" pitchFamily="34" charset="0"/>
              </a:rPr>
              <a:t>1. Journal of Education, Society and Behavioural Science</a:t>
            </a:r>
            <a:endParaRPr lang="en-IN" sz="1800" dirty="0">
              <a:solidFill>
                <a:srgbClr val="222222"/>
              </a:solidFill>
              <a:effectLst/>
              <a:latin typeface="Arial" panose="020B0604020202020204" pitchFamily="34" charset="0"/>
              <a:hlinkClick r:id="rId2"/>
            </a:endParaRPr>
          </a:p>
          <a:p>
            <a:pPr marL="0" indent="0">
              <a:buNone/>
            </a:pPr>
            <a:r>
              <a:rPr lang="en-IN" sz="1800" dirty="0">
                <a:solidFill>
                  <a:srgbClr val="222222"/>
                </a:solidFill>
                <a:effectLst/>
                <a:latin typeface="Arial" panose="020B0604020202020204" pitchFamily="34" charset="0"/>
                <a:hlinkClick r:id="rId2"/>
              </a:rPr>
              <a:t>https://www.journaljesbs.com/index.php/JESBS/article/view/30352</a:t>
            </a:r>
            <a:endParaRPr lang="en-IN" sz="1800" dirty="0">
              <a:solidFill>
                <a:srgbClr val="222222"/>
              </a:solidFill>
              <a:effectLst/>
              <a:latin typeface="Arial" panose="020B0604020202020204" pitchFamily="34" charset="0"/>
            </a:endParaRPr>
          </a:p>
          <a:p>
            <a:pPr marL="0" indent="0">
              <a:buNone/>
            </a:pPr>
            <a:endParaRPr lang="en-IN" sz="1800" dirty="0">
              <a:solidFill>
                <a:srgbClr val="222222"/>
              </a:solidFill>
              <a:effectLst/>
              <a:latin typeface="Arial" panose="020B0604020202020204" pitchFamily="34" charset="0"/>
            </a:endParaRPr>
          </a:p>
          <a:p>
            <a:pPr marL="0" indent="0">
              <a:buNone/>
            </a:pPr>
            <a:r>
              <a:rPr lang="en-IN" sz="1800" dirty="0">
                <a:solidFill>
                  <a:srgbClr val="222222"/>
                </a:solidFill>
                <a:effectLst/>
                <a:latin typeface="Arial" panose="020B0604020202020204" pitchFamily="34" charset="0"/>
              </a:rPr>
              <a:t>2. Asian Journal of Education and Social Studies</a:t>
            </a:r>
          </a:p>
          <a:p>
            <a:pPr marL="0" indent="0">
              <a:buNone/>
            </a:pPr>
            <a:r>
              <a:rPr lang="en-IN" sz="1800" dirty="0">
                <a:solidFill>
                  <a:srgbClr val="222222"/>
                </a:solidFill>
                <a:effectLst/>
                <a:latin typeface="Arial" panose="020B0604020202020204" pitchFamily="34" charset="0"/>
                <a:hlinkClick r:id="rId3"/>
              </a:rPr>
              <a:t>https://www.journalajess.com/index.php/AJESS/article/view/30561</a:t>
            </a:r>
            <a:endParaRPr lang="en-IN" sz="1800" dirty="0">
              <a:solidFill>
                <a:srgbClr val="222222"/>
              </a:solidFill>
              <a:effectLst/>
              <a:latin typeface="Arial" panose="020B0604020202020204" pitchFamily="34" charset="0"/>
            </a:endParaRPr>
          </a:p>
          <a:p>
            <a:pPr marL="0" indent="0">
              <a:buNone/>
            </a:pPr>
            <a:endParaRPr lang="en-KE" dirty="0"/>
          </a:p>
        </p:txBody>
      </p:sp>
    </p:spTree>
    <p:extLst>
      <p:ext uri="{BB962C8B-B14F-4D97-AF65-F5344CB8AC3E}">
        <p14:creationId xmlns:p14="http://schemas.microsoft.com/office/powerpoint/2010/main" val="154653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chemeClr val="tx1">
                    <a:lumMod val="75000"/>
                    <a:lumOff val="25000"/>
                  </a:schemeClr>
                </a:solidFill>
                <a:cs typeface="Times New Roman" panose="02020603050405020304" pitchFamily="18" charset="0"/>
              </a:rPr>
              <a:t>BACKGROUND TO THE STUDY</a:t>
            </a:r>
            <a:endParaRPr lang="en-US" dirty="0"/>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1800" dirty="0">
                <a:latin typeface="Times New Roman" panose="02020603050405020304" pitchFamily="18" charset="0"/>
                <a:cs typeface="Times New Roman" panose="02020603050405020304" pitchFamily="18" charset="0"/>
              </a:rPr>
              <a:t>Institutional management refers to the effective running of different programmes and activities of an institution (Bliss,2020) </a:t>
            </a:r>
          </a:p>
          <a:p>
            <a:pPr marL="342900" lvl="0" indent="-342900">
              <a:lnSpc>
                <a:spcPct val="100000"/>
              </a:lnSpc>
              <a:spcBef>
                <a:spcPct val="20000"/>
              </a:spcBef>
            </a:pPr>
            <a:r>
              <a:rPr lang="en-GB" sz="1800" dirty="0">
                <a:effectLst/>
                <a:latin typeface="Times New Roman" panose="02020603050405020304" pitchFamily="18" charset="0"/>
                <a:ea typeface="Calibri" panose="020F0502020204030204" pitchFamily="34" charset="0"/>
              </a:rPr>
              <a:t>Institutional management practices of a university entail the supervision of the three traditional roles of training, research and community outreach. </a:t>
            </a:r>
            <a:r>
              <a:rPr lang="en-GB" sz="1800" b="0" i="0" dirty="0">
                <a:solidFill>
                  <a:srgbClr val="333333"/>
                </a:solidFill>
                <a:effectLst/>
              </a:rPr>
              <a:t>.</a:t>
            </a:r>
            <a:endParaRPr lang="en-GB" sz="1800" dirty="0">
              <a:effectLst/>
              <a:latin typeface="Times New Roman" panose="02020603050405020304" pitchFamily="18" charset="0"/>
              <a:ea typeface="Calibri" panose="020F0502020204030204" pitchFamily="34" charset="0"/>
            </a:endParaRPr>
          </a:p>
          <a:p>
            <a:pPr marL="342900" lvl="0" indent="-342900">
              <a:lnSpc>
                <a:spcPct val="100000"/>
              </a:lnSpc>
              <a:spcBef>
                <a:spcPct val="20000"/>
              </a:spcBef>
            </a:pPr>
            <a:r>
              <a:rPr lang="en-GB" sz="1800" dirty="0">
                <a:latin typeface="Times New Roman" panose="02020603050405020304" pitchFamily="18" charset="0"/>
                <a:cs typeface="Times New Roman" panose="02020603050405020304" pitchFamily="18" charset="0"/>
              </a:rPr>
              <a:t>Importance of education, and in particular ESD, in achieving SDG targets by 2030. Target 4.7 of SDG 4 on education specifically addresses ESD and related approaches. </a:t>
            </a:r>
          </a:p>
          <a:p>
            <a:pPr marL="342900" indent="-342900">
              <a:lnSpc>
                <a:spcPct val="100000"/>
              </a:lnSpc>
              <a:spcBef>
                <a:spcPct val="20000"/>
              </a:spcBef>
            </a:pPr>
            <a:r>
              <a:rPr lang="en-GB" sz="1800" dirty="0">
                <a:latin typeface="Times New Roman" panose="02020603050405020304" pitchFamily="18" charset="0"/>
                <a:cs typeface="Times New Roman" panose="02020603050405020304" pitchFamily="18" charset="0"/>
              </a:rPr>
              <a:t>Universities - key partners and hosts have the capacity to use their customary role of teaching, research and community outreach to guide the region to achieve sustainable development through ESD.</a:t>
            </a:r>
          </a:p>
          <a:p>
            <a:pPr marL="342900" lvl="0" indent="-342900">
              <a:lnSpc>
                <a:spcPct val="100000"/>
              </a:lnSpc>
              <a:spcBef>
                <a:spcPct val="20000"/>
              </a:spcBef>
            </a:pPr>
            <a:endParaRPr lang="en-GB" sz="1800" dirty="0">
              <a:latin typeface="Times New Roman" panose="02020603050405020304" pitchFamily="18" charset="0"/>
              <a:cs typeface="Times New Roman" panose="02020603050405020304" pitchFamily="18" charset="0"/>
            </a:endParaRPr>
          </a:p>
          <a:p>
            <a:pPr marL="0" indent="0">
              <a:buNone/>
            </a:pPr>
            <a:endParaRPr lang="en-GB" sz="1800" dirty="0"/>
          </a:p>
          <a:p>
            <a:pPr marL="0" indent="0">
              <a:buNone/>
            </a:pPr>
            <a:endParaRPr lang="en-GB" sz="1800" dirty="0"/>
          </a:p>
          <a:p>
            <a:pPr marL="342900" lvl="0" indent="-342900">
              <a:lnSpc>
                <a:spcPct val="100000"/>
              </a:lnSpc>
              <a:spcBef>
                <a:spcPct val="20000"/>
              </a:spcBef>
            </a:pPr>
            <a:endParaRPr lang="en-US" sz="1800" dirty="0">
              <a:solidFill>
                <a:prstClr val="black"/>
              </a:solidFill>
              <a:latin typeface="Times New Roman" panose="02020603050405020304" pitchFamily="18" charset="0"/>
              <a:cs typeface="Times New Roman" panose="02020603050405020304" pitchFamily="18" charset="0"/>
            </a:endParaRPr>
          </a:p>
          <a:p>
            <a:pPr marL="342900" lvl="0" indent="-342900">
              <a:lnSpc>
                <a:spcPct val="100000"/>
              </a:lnSpc>
              <a:spcBef>
                <a:spcPct val="20000"/>
              </a:spcBef>
            </a:pPr>
            <a:endParaRPr lang="en-US" sz="1800" dirty="0">
              <a:solidFill>
                <a:prstClr val="black"/>
              </a:solidFill>
              <a:latin typeface="Times New Roman" panose="02020603050405020304" pitchFamily="18" charset="0"/>
              <a:cs typeface="Times New Roman" panose="02020603050405020304" pitchFamily="18" charset="0"/>
            </a:endParaRPr>
          </a:p>
          <a:p>
            <a:pPr marL="342900" lvl="0" indent="-342900">
              <a:lnSpc>
                <a:spcPct val="100000"/>
              </a:lnSpc>
              <a:spcBef>
                <a:spcPct val="20000"/>
              </a:spcBef>
            </a:pPr>
            <a:endParaRPr lang="en-US" sz="1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134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9600" dirty="0">
                <a:solidFill>
                  <a:prstClr val="black"/>
                </a:solidFill>
                <a:latin typeface="Brush Script MT" panose="03060802040406070304" pitchFamily="66" charset="0"/>
              </a:rPr>
              <a:t>THE END</a:t>
            </a:r>
            <a:br>
              <a:rPr lang="en-GB" sz="9600" dirty="0">
                <a:solidFill>
                  <a:prstClr val="black"/>
                </a:solidFill>
                <a:latin typeface="Brush Script MT" panose="03060802040406070304" pitchFamily="66" charset="0"/>
              </a:rPr>
            </a:br>
            <a:r>
              <a:rPr lang="en-GB" sz="9600" dirty="0">
                <a:solidFill>
                  <a:prstClr val="black"/>
                </a:solidFill>
                <a:latin typeface="Brush Script MT" panose="03060802040406070304" pitchFamily="66" charset="0"/>
              </a:rPr>
              <a:t>THANK YOU FOR LISTENING!</a:t>
            </a:r>
            <a:endParaRPr lang="en-GB" sz="9600" dirty="0">
              <a:latin typeface="Brush Script MT" panose="03060802040406070304" pitchFamily="66" charset="0"/>
            </a:endParaRPr>
          </a:p>
        </p:txBody>
      </p:sp>
    </p:spTree>
    <p:extLst>
      <p:ext uri="{BB962C8B-B14F-4D97-AF65-F5344CB8AC3E}">
        <p14:creationId xmlns:p14="http://schemas.microsoft.com/office/powerpoint/2010/main" val="228080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1.4 OBJECTIVES OF THE STUDY</a:t>
            </a:r>
          </a:p>
        </p:txBody>
      </p:sp>
      <p:sp>
        <p:nvSpPr>
          <p:cNvPr id="3" name="Content Placeholder 2"/>
          <p:cNvSpPr>
            <a:spLocks noGrp="1"/>
          </p:cNvSpPr>
          <p:nvPr>
            <p:ph idx="1"/>
          </p:nvPr>
        </p:nvSpPr>
        <p:spPr/>
        <p:txBody>
          <a:bodyPr>
            <a:noAutofit/>
          </a:bodyPr>
          <a:lstStyle/>
          <a:p>
            <a:pPr marL="0" lvl="0" indent="0">
              <a:buNone/>
            </a:pPr>
            <a:r>
              <a:rPr lang="en-GB" sz="2400" dirty="0"/>
              <a:t> </a:t>
            </a:r>
          </a:p>
          <a:p>
            <a:pPr lvl="0"/>
            <a:r>
              <a:rPr lang="en-GB" sz="2400" dirty="0"/>
              <a:t>To determine the extent of governance practice implementation on ESD in host universities of RCEs, Kenya.</a:t>
            </a:r>
            <a:endParaRPr lang="en-US" sz="2400" dirty="0"/>
          </a:p>
          <a:p>
            <a:pPr lvl="0"/>
            <a:r>
              <a:rPr lang="en-GB" sz="2400" dirty="0"/>
              <a:t>To establish the scope of collaborations practice implementation on ESD in host universities of RCEs in Kenya.</a:t>
            </a:r>
            <a:endParaRPr lang="en-US" sz="2400" dirty="0"/>
          </a:p>
          <a:p>
            <a:pPr lvl="0"/>
            <a:r>
              <a:rPr lang="en-GB" sz="2400" dirty="0"/>
              <a:t>To assess the level of research and development practice implementation on ESD in host universities of RCEs in Kenya. </a:t>
            </a:r>
            <a:endParaRPr lang="en-US" sz="2400" dirty="0"/>
          </a:p>
          <a:p>
            <a:pPr lvl="0"/>
            <a:r>
              <a:rPr lang="en-GB" sz="2400" dirty="0"/>
              <a:t>To establish the extent of transformative education practice implementation on ESD in host universities of RCEs in Kenya.</a:t>
            </a:r>
            <a:endParaRPr lang="en-US" sz="2400" dirty="0"/>
          </a:p>
          <a:p>
            <a:pPr lvl="0"/>
            <a:r>
              <a:rPr lang="en-GB" sz="2400" dirty="0"/>
              <a:t>To find out the scope of government mandatory sustainability targets performance contracts practice implementation on ESD in host universities of RCEs in Kenya.</a:t>
            </a:r>
            <a:endParaRPr lang="en-US" sz="2400" dirty="0"/>
          </a:p>
          <a:p>
            <a:pPr marL="0" lvl="0" indent="0">
              <a:buNone/>
            </a:pPr>
            <a:endParaRPr lang="en-GB" sz="2400" dirty="0"/>
          </a:p>
          <a:p>
            <a:pPr marL="0" lvl="0" indent="0">
              <a:buNone/>
            </a:pPr>
            <a:endParaRPr lang="en-GB" sz="2400" dirty="0"/>
          </a:p>
          <a:p>
            <a:pPr marL="0" lvl="0" indent="0">
              <a:buNone/>
            </a:pPr>
            <a:endParaRPr lang="en-GB" sz="2400" dirty="0"/>
          </a:p>
          <a:p>
            <a:pPr marL="0" lvl="0" indent="0">
              <a:buNone/>
            </a:pPr>
            <a:endParaRPr lang="en-GB" sz="2400" dirty="0"/>
          </a:p>
          <a:p>
            <a:pPr marL="0" lvl="0" indent="0">
              <a:buNone/>
            </a:pPr>
            <a:endParaRPr lang="en-GB" sz="2400" dirty="0"/>
          </a:p>
          <a:p>
            <a:pPr marL="0" lvl="0" indent="0">
              <a:buNone/>
            </a:pPr>
            <a:endParaRPr lang="en-GB" sz="2400" dirty="0"/>
          </a:p>
          <a:p>
            <a:pPr marL="0" lvl="0" indent="0">
              <a:buNone/>
            </a:pPr>
            <a:endParaRPr lang="en-GB" sz="2400" dirty="0"/>
          </a:p>
          <a:p>
            <a:pPr lvl="0"/>
            <a:endParaRPr lang="en-US" sz="2400" dirty="0"/>
          </a:p>
          <a:p>
            <a:endParaRPr lang="en-US" sz="2400" dirty="0"/>
          </a:p>
        </p:txBody>
      </p:sp>
    </p:spTree>
    <p:extLst>
      <p:ext uri="{BB962C8B-B14F-4D97-AF65-F5344CB8AC3E}">
        <p14:creationId xmlns:p14="http://schemas.microsoft.com/office/powerpoint/2010/main" val="401116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3067-A415-442A-B505-DA1936154211}"/>
              </a:ext>
            </a:extLst>
          </p:cNvPr>
          <p:cNvSpPr>
            <a:spLocks noGrp="1"/>
          </p:cNvSpPr>
          <p:nvPr>
            <p:ph type="title"/>
          </p:nvPr>
        </p:nvSpPr>
        <p:spPr/>
        <p:txBody>
          <a:bodyPr/>
          <a:lstStyle/>
          <a:p>
            <a:r>
              <a:rPr lang="en-US" dirty="0"/>
              <a:t>Scope of the study</a:t>
            </a:r>
            <a:endParaRPr lang="en-KE" dirty="0"/>
          </a:p>
        </p:txBody>
      </p:sp>
      <p:sp>
        <p:nvSpPr>
          <p:cNvPr id="3" name="Content Placeholder 2">
            <a:extLst>
              <a:ext uri="{FF2B5EF4-FFF2-40B4-BE49-F238E27FC236}">
                <a16:creationId xmlns:a16="http://schemas.microsoft.com/office/drawing/2014/main" id="{128E4796-C5C7-4721-B74B-63DD4ECF01D4}"/>
              </a:ext>
            </a:extLst>
          </p:cNvPr>
          <p:cNvSpPr>
            <a:spLocks noGrp="1"/>
          </p:cNvSpPr>
          <p:nvPr>
            <p:ph idx="1"/>
          </p:nvPr>
        </p:nvSpPr>
        <p:spPr/>
        <p:txBody>
          <a:bodyPr>
            <a:normAutofit/>
          </a:bodyPr>
          <a:lstStyle/>
          <a:p>
            <a:r>
              <a:rPr lang="en-GB" sz="2000" dirty="0">
                <a:effectLst/>
                <a:latin typeface="Times New Roman" panose="02020603050405020304" pitchFamily="18" charset="0"/>
                <a:ea typeface="Times New Roman" panose="02020603050405020304" pitchFamily="18" charset="0"/>
              </a:rPr>
              <a:t>This study was </a:t>
            </a:r>
            <a:r>
              <a:rPr lang="en-GB" sz="2000" dirty="0" err="1">
                <a:effectLst/>
                <a:latin typeface="Times New Roman" panose="02020603050405020304" pitchFamily="18" charset="0"/>
                <a:ea typeface="Times New Roman" panose="02020603050405020304" pitchFamily="18" charset="0"/>
              </a:rPr>
              <a:t>conductedto</a:t>
            </a:r>
            <a:r>
              <a:rPr lang="en-GB" sz="2000" dirty="0">
                <a:effectLst/>
                <a:latin typeface="Times New Roman" panose="02020603050405020304" pitchFamily="18" charset="0"/>
                <a:ea typeface="Times New Roman" panose="02020603050405020304" pitchFamily="18" charset="0"/>
              </a:rPr>
              <a:t>  assess the implementation of institutional management practices on education for sustainable development by host universities Regional Centres of Expertise, Kenya.</a:t>
            </a:r>
          </a:p>
          <a:p>
            <a:r>
              <a:rPr lang="en-GB" sz="2000" dirty="0">
                <a:effectLst/>
                <a:latin typeface="Times New Roman" panose="02020603050405020304" pitchFamily="18" charset="0"/>
                <a:ea typeface="Times New Roman" panose="02020603050405020304" pitchFamily="18" charset="0"/>
              </a:rPr>
              <a:t>The locale of the study was RCE Greater Nairobi, RCE Mau Complex in Rift Valley of Kenya and RCE Central Kenya. These are hosted in Kenyatta University, Egerton University and </a:t>
            </a:r>
            <a:r>
              <a:rPr lang="en-GB" sz="2000" dirty="0" err="1">
                <a:effectLst/>
                <a:latin typeface="Times New Roman" panose="02020603050405020304" pitchFamily="18" charset="0"/>
                <a:ea typeface="Times New Roman" panose="02020603050405020304" pitchFamily="18" charset="0"/>
              </a:rPr>
              <a:t>Dedan</a:t>
            </a:r>
            <a:r>
              <a:rPr lang="en-GB" sz="2000" dirty="0">
                <a:effectLst/>
                <a:latin typeface="Times New Roman" panose="02020603050405020304" pitchFamily="18" charset="0"/>
                <a:ea typeface="Times New Roman" panose="02020603050405020304" pitchFamily="18" charset="0"/>
              </a:rPr>
              <a:t> Kimathi University respectively. </a:t>
            </a:r>
          </a:p>
          <a:p>
            <a:r>
              <a:rPr lang="en-GB" sz="2000" dirty="0">
                <a:effectLst/>
                <a:latin typeface="Times New Roman" panose="02020603050405020304" pitchFamily="18" charset="0"/>
                <a:ea typeface="Times New Roman" panose="02020603050405020304" pitchFamily="18" charset="0"/>
              </a:rPr>
              <a:t>The population included RCE coordinators, lecturers, performance contracting secretariat and heads of collaborating institutions or their representatives. </a:t>
            </a:r>
          </a:p>
          <a:p>
            <a:r>
              <a:rPr lang="en-GB" sz="2000" dirty="0">
                <a:effectLst/>
                <a:latin typeface="Times New Roman" panose="02020603050405020304" pitchFamily="18" charset="0"/>
                <a:ea typeface="Times New Roman" panose="02020603050405020304" pitchFamily="18" charset="0"/>
              </a:rPr>
              <a:t>The study employed a mixed methodology approach using the concurrent model of triangulation with descriptive survey design.</a:t>
            </a:r>
          </a:p>
          <a:p>
            <a:r>
              <a:rPr lang="en-GB" sz="2000" dirty="0">
                <a:effectLst/>
                <a:latin typeface="Times New Roman" panose="02020603050405020304" pitchFamily="18" charset="0"/>
                <a:ea typeface="Times New Roman" panose="02020603050405020304" pitchFamily="18" charset="0"/>
              </a:rPr>
              <a:t> Instruments for data collection included questionnaires, interview schedule, document analysis guide and observation guide. The study period spanned from March 2017 to August 2018.</a:t>
            </a:r>
            <a:endParaRPr lang="en-KE" sz="2000" dirty="0">
              <a:effectLst/>
              <a:latin typeface="Calibri" panose="020F0502020204030204" pitchFamily="34" charset="0"/>
              <a:ea typeface="Calibri" panose="020F0502020204030204" pitchFamily="34" charset="0"/>
            </a:endParaRPr>
          </a:p>
          <a:p>
            <a:endParaRPr lang="en-KE" sz="2000" dirty="0"/>
          </a:p>
        </p:txBody>
      </p:sp>
    </p:spTree>
    <p:extLst>
      <p:ext uri="{BB962C8B-B14F-4D97-AF65-F5344CB8AC3E}">
        <p14:creationId xmlns:p14="http://schemas.microsoft.com/office/powerpoint/2010/main" val="214876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DESIGN AND METHODOLOGY</a:t>
            </a:r>
          </a:p>
        </p:txBody>
      </p:sp>
      <p:sp>
        <p:nvSpPr>
          <p:cNvPr id="3" name="Content Placeholder 2"/>
          <p:cNvSpPr>
            <a:spLocks noGrp="1"/>
          </p:cNvSpPr>
          <p:nvPr>
            <p:ph idx="1"/>
          </p:nvPr>
        </p:nvSpPr>
        <p:spPr>
          <a:xfrm>
            <a:off x="838200" y="1825625"/>
            <a:ext cx="10515600" cy="4821918"/>
          </a:xfrm>
        </p:spPr>
        <p:txBody>
          <a:bodyPr>
            <a:normAutofit fontScale="92500"/>
          </a:bodyPr>
          <a:lstStyle/>
          <a:p>
            <a:r>
              <a:rPr lang="en-US" dirty="0"/>
              <a:t>Research methodology – mixed - qualitative and quantitative methods</a:t>
            </a:r>
          </a:p>
          <a:p>
            <a:r>
              <a:rPr lang="en-US" dirty="0"/>
              <a:t>Research design - </a:t>
            </a:r>
            <a:r>
              <a:rPr lang="en-GB" dirty="0"/>
              <a:t>concurrent model of triangulation design</a:t>
            </a:r>
          </a:p>
          <a:p>
            <a:endParaRPr lang="en-GB" dirty="0"/>
          </a:p>
          <a:p>
            <a:endParaRPr lang="en-GB" dirty="0"/>
          </a:p>
          <a:p>
            <a:endParaRPr lang="en-GB" dirty="0"/>
          </a:p>
          <a:p>
            <a:endParaRPr lang="en-GB" dirty="0"/>
          </a:p>
          <a:p>
            <a:endParaRPr lang="en-GB" dirty="0"/>
          </a:p>
          <a:p>
            <a:endParaRPr lang="en-GB" dirty="0"/>
          </a:p>
          <a:p>
            <a:endParaRPr lang="en-GB" dirty="0"/>
          </a:p>
          <a:p>
            <a:r>
              <a:rPr lang="en-GB" dirty="0"/>
              <a:t>(Source: Adapted from Creswell, 2003)</a:t>
            </a:r>
          </a:p>
          <a:p>
            <a:endParaRPr lang="en-US" dirty="0"/>
          </a:p>
          <a:p>
            <a:endParaRPr lang="en-GB" dirty="0"/>
          </a:p>
          <a:p>
            <a:pPr marL="0" indent="0">
              <a:buNone/>
            </a:pPr>
            <a:endParaRPr lang="en-GB" dirty="0"/>
          </a:p>
          <a:p>
            <a:pPr marL="0" indent="0">
              <a:buNone/>
            </a:pPr>
            <a:endParaRPr lang="en-US" dirty="0"/>
          </a:p>
        </p:txBody>
      </p:sp>
      <p:pic>
        <p:nvPicPr>
          <p:cNvPr id="4" name="Picture 3"/>
          <p:cNvPicPr>
            <a:picLocks noChangeAspect="1"/>
          </p:cNvPicPr>
          <p:nvPr/>
        </p:nvPicPr>
        <p:blipFill>
          <a:blip r:embed="rId2"/>
          <a:stretch>
            <a:fillRect/>
          </a:stretch>
        </p:blipFill>
        <p:spPr>
          <a:xfrm>
            <a:off x="3123799" y="2772229"/>
            <a:ext cx="5584772" cy="3120571"/>
          </a:xfrm>
          <a:prstGeom prst="rect">
            <a:avLst/>
          </a:prstGeom>
        </p:spPr>
      </p:pic>
    </p:spTree>
    <p:extLst>
      <p:ext uri="{BB962C8B-B14F-4D97-AF65-F5344CB8AC3E}">
        <p14:creationId xmlns:p14="http://schemas.microsoft.com/office/powerpoint/2010/main" val="270496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Target Population</a:t>
            </a:r>
          </a:p>
        </p:txBody>
      </p:sp>
      <p:pic>
        <p:nvPicPr>
          <p:cNvPr id="4" name="Content Placeholder 3"/>
          <p:cNvPicPr>
            <a:picLocks noGrp="1" noChangeAspect="1"/>
          </p:cNvPicPr>
          <p:nvPr>
            <p:ph idx="1"/>
          </p:nvPr>
        </p:nvPicPr>
        <p:blipFill>
          <a:blip r:embed="rId2"/>
          <a:stretch>
            <a:fillRect/>
          </a:stretch>
        </p:blipFill>
        <p:spPr>
          <a:xfrm>
            <a:off x="2285670" y="1690689"/>
            <a:ext cx="7380844" cy="4332740"/>
          </a:xfrm>
          <a:prstGeom prst="rect">
            <a:avLst/>
          </a:prstGeom>
        </p:spPr>
      </p:pic>
    </p:spTree>
    <p:extLst>
      <p:ext uri="{BB962C8B-B14F-4D97-AF65-F5344CB8AC3E}">
        <p14:creationId xmlns:p14="http://schemas.microsoft.com/office/powerpoint/2010/main" val="4293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COLLECTION PROCEDURES</a:t>
            </a:r>
          </a:p>
        </p:txBody>
      </p:sp>
      <p:sp>
        <p:nvSpPr>
          <p:cNvPr id="3" name="Content Placeholder 2"/>
          <p:cNvSpPr>
            <a:spLocks noGrp="1"/>
          </p:cNvSpPr>
          <p:nvPr>
            <p:ph idx="1"/>
          </p:nvPr>
        </p:nvSpPr>
        <p:spPr/>
        <p:txBody>
          <a:bodyPr>
            <a:normAutofit lnSpcReduction="10000"/>
          </a:bodyPr>
          <a:lstStyle/>
          <a:p>
            <a:r>
              <a:rPr lang="en-US" dirty="0"/>
              <a:t>Data collection instruments – questionnaires, interview schedule, document analysis schedule</a:t>
            </a:r>
          </a:p>
          <a:p>
            <a:r>
              <a:rPr lang="en-US" dirty="0"/>
              <a:t>Phase one: Contacted National RCE coordinator at NEMA</a:t>
            </a:r>
          </a:p>
          <a:p>
            <a:r>
              <a:rPr lang="en-US" dirty="0"/>
              <a:t>Phase two: Visited 3 RCE host universities</a:t>
            </a:r>
          </a:p>
          <a:p>
            <a:pPr marL="0" indent="0">
              <a:buNone/>
            </a:pPr>
            <a:r>
              <a:rPr lang="en-US" dirty="0"/>
              <a:t> - Step 1 – informal interview with coordinators </a:t>
            </a:r>
          </a:p>
          <a:p>
            <a:pPr marL="0" indent="0">
              <a:buNone/>
            </a:pPr>
            <a:r>
              <a:rPr lang="en-US" dirty="0"/>
              <a:t>  - Step 2 – questionnaire administration to lecturers and PC staff</a:t>
            </a:r>
          </a:p>
          <a:p>
            <a:r>
              <a:rPr lang="en-US" dirty="0"/>
              <a:t>Phase 3: administration of questionnaires to collaborating institutions</a:t>
            </a:r>
          </a:p>
          <a:p>
            <a:pPr marL="0" indent="0">
              <a:buNone/>
            </a:pPr>
            <a:r>
              <a:rPr lang="en-GB" dirty="0"/>
              <a:t>-semi-structured face to face interview with RCE coordinators </a:t>
            </a:r>
            <a:endParaRPr lang="en-US" dirty="0"/>
          </a:p>
          <a:p>
            <a:r>
              <a:rPr lang="en-US" dirty="0"/>
              <a:t>Document analysis integrated in all phases.</a:t>
            </a:r>
          </a:p>
          <a:p>
            <a:pPr marL="0" indent="0">
              <a:buNone/>
            </a:pPr>
            <a:endParaRPr lang="en-US" dirty="0"/>
          </a:p>
        </p:txBody>
      </p:sp>
    </p:spTree>
    <p:extLst>
      <p:ext uri="{BB962C8B-B14F-4D97-AF65-F5344CB8AC3E}">
        <p14:creationId xmlns:p14="http://schemas.microsoft.com/office/powerpoint/2010/main" val="16031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ANALYSIS</a:t>
            </a:r>
          </a:p>
        </p:txBody>
      </p:sp>
      <p:sp>
        <p:nvSpPr>
          <p:cNvPr id="3" name="Content Placeholder 2"/>
          <p:cNvSpPr>
            <a:spLocks noGrp="1"/>
          </p:cNvSpPr>
          <p:nvPr>
            <p:ph idx="1"/>
          </p:nvPr>
        </p:nvSpPr>
        <p:spPr/>
        <p:txBody>
          <a:bodyPr/>
          <a:lstStyle/>
          <a:p>
            <a:r>
              <a:rPr lang="en-US" dirty="0"/>
              <a:t>Descriptive statistics - %, frequency distribution, bar graphs and Pearson’s correlation (SPSS Version 23).</a:t>
            </a:r>
          </a:p>
          <a:p>
            <a:r>
              <a:rPr lang="en-US" dirty="0"/>
              <a:t>Qualitative data – Data </a:t>
            </a:r>
            <a:r>
              <a:rPr lang="en-GB" dirty="0"/>
              <a:t>sorted and ordered into homogeneous groups. Patterns identified and organized into logical sets that summarized and brought meaning to text</a:t>
            </a:r>
            <a:endParaRPr lang="en-US" dirty="0"/>
          </a:p>
        </p:txBody>
      </p:sp>
    </p:spTree>
    <p:extLst>
      <p:ext uri="{BB962C8B-B14F-4D97-AF65-F5344CB8AC3E}">
        <p14:creationId xmlns:p14="http://schemas.microsoft.com/office/powerpoint/2010/main" val="414816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RESEARCH FINDINGS AND DISCUSSIONS</a:t>
            </a:r>
          </a:p>
        </p:txBody>
      </p:sp>
      <p:sp>
        <p:nvSpPr>
          <p:cNvPr id="3" name="Content Placeholder 2"/>
          <p:cNvSpPr>
            <a:spLocks noGrp="1"/>
          </p:cNvSpPr>
          <p:nvPr>
            <p:ph idx="1"/>
          </p:nvPr>
        </p:nvSpPr>
        <p:spPr/>
        <p:txBody>
          <a:bodyPr/>
          <a:lstStyle/>
          <a:p>
            <a:r>
              <a:rPr lang="en-US" dirty="0"/>
              <a:t>Questionnaire response rate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76455046"/>
              </p:ext>
            </p:extLst>
          </p:nvPr>
        </p:nvGraphicFramePr>
        <p:xfrm>
          <a:off x="1378857" y="2249714"/>
          <a:ext cx="10116456" cy="3122478"/>
        </p:xfrm>
        <a:graphic>
          <a:graphicData uri="http://schemas.openxmlformats.org/drawingml/2006/table">
            <a:tbl>
              <a:tblPr firstRow="1" firstCol="1" bandRow="1"/>
              <a:tblGrid>
                <a:gridCol w="1409695">
                  <a:extLst>
                    <a:ext uri="{9D8B030D-6E8A-4147-A177-3AD203B41FA5}">
                      <a16:colId xmlns:a16="http://schemas.microsoft.com/office/drawing/2014/main" val="20000"/>
                    </a:ext>
                  </a:extLst>
                </a:gridCol>
                <a:gridCol w="1595863">
                  <a:extLst>
                    <a:ext uri="{9D8B030D-6E8A-4147-A177-3AD203B41FA5}">
                      <a16:colId xmlns:a16="http://schemas.microsoft.com/office/drawing/2014/main" val="20001"/>
                    </a:ext>
                  </a:extLst>
                </a:gridCol>
                <a:gridCol w="1581873">
                  <a:extLst>
                    <a:ext uri="{9D8B030D-6E8A-4147-A177-3AD203B41FA5}">
                      <a16:colId xmlns:a16="http://schemas.microsoft.com/office/drawing/2014/main" val="20002"/>
                    </a:ext>
                  </a:extLst>
                </a:gridCol>
                <a:gridCol w="850124">
                  <a:extLst>
                    <a:ext uri="{9D8B030D-6E8A-4147-A177-3AD203B41FA5}">
                      <a16:colId xmlns:a16="http://schemas.microsoft.com/office/drawing/2014/main" val="20003"/>
                    </a:ext>
                  </a:extLst>
                </a:gridCol>
                <a:gridCol w="1567884">
                  <a:extLst>
                    <a:ext uri="{9D8B030D-6E8A-4147-A177-3AD203B41FA5}">
                      <a16:colId xmlns:a16="http://schemas.microsoft.com/office/drawing/2014/main" val="20004"/>
                    </a:ext>
                  </a:extLst>
                </a:gridCol>
                <a:gridCol w="850124">
                  <a:extLst>
                    <a:ext uri="{9D8B030D-6E8A-4147-A177-3AD203B41FA5}">
                      <a16:colId xmlns:a16="http://schemas.microsoft.com/office/drawing/2014/main" val="20005"/>
                    </a:ext>
                  </a:extLst>
                </a:gridCol>
                <a:gridCol w="1409695">
                  <a:extLst>
                    <a:ext uri="{9D8B030D-6E8A-4147-A177-3AD203B41FA5}">
                      <a16:colId xmlns:a16="http://schemas.microsoft.com/office/drawing/2014/main" val="20006"/>
                    </a:ext>
                  </a:extLst>
                </a:gridCol>
                <a:gridCol w="851198">
                  <a:extLst>
                    <a:ext uri="{9D8B030D-6E8A-4147-A177-3AD203B41FA5}">
                      <a16:colId xmlns:a16="http://schemas.microsoft.com/office/drawing/2014/main" val="20007"/>
                    </a:ext>
                  </a:extLst>
                </a:gridCol>
              </a:tblGrid>
              <a:tr h="1374788">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Sample size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Participants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Non participants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Response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3845">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N= 108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N = 103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a:effectLst/>
                          <a:latin typeface="Times New Roman" panose="02020603050405020304" pitchFamily="18" charset="0"/>
                          <a:ea typeface="Calibri" panose="020F0502020204030204" pitchFamily="34" charset="0"/>
                          <a:cs typeface="Times New Roman" panose="02020603050405020304" pitchFamily="18" charset="0"/>
                        </a:rPr>
                        <a:t>N = 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N= 103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73845">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95.37%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4.63%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95.3</a:t>
                      </a:r>
                      <a:r>
                        <a:rPr lang="en-GB" sz="20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4363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39620</TotalTime>
  <Words>2063</Words>
  <Application>Microsoft Office PowerPoint</Application>
  <PresentationFormat>Widescreen</PresentationFormat>
  <Paragraphs>163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Brush Script MT</vt:lpstr>
      <vt:lpstr>Calibri</vt:lpstr>
      <vt:lpstr>Calibri Light</vt:lpstr>
      <vt:lpstr>Times New Roman</vt:lpstr>
      <vt:lpstr>Wingdings</vt:lpstr>
      <vt:lpstr>Office Theme</vt:lpstr>
      <vt:lpstr>INSTITUTIONAL MANAGEMENT PRACTICES IMPLEMENTATION  ON EDUCATION FOR SUSTAINABLE DEVELOPMENT IN HOST UNIVERSITIES OF REGIONAL CENTRES OF EXPERTISE, KENYA</vt:lpstr>
      <vt:lpstr>BACKGROUND TO THE STUDY</vt:lpstr>
      <vt:lpstr>1.4 OBJECTIVES OF THE STUDY</vt:lpstr>
      <vt:lpstr>Scope of the study</vt:lpstr>
      <vt:lpstr>RESEARCH DESIGN AND METHODOLOGY</vt:lpstr>
      <vt:lpstr>Target Population</vt:lpstr>
      <vt:lpstr>DATA COLLECTION PROCEDURES</vt:lpstr>
      <vt:lpstr>DATA ANALYSIS</vt:lpstr>
      <vt:lpstr> RESEARCH FINDINGS AND DISCUSSIONS</vt:lpstr>
      <vt:lpstr>Objective 1: Governance practice implementation on ESD in host universities of RCEs</vt:lpstr>
      <vt:lpstr>Collaborations practice implementation on ESD in host universities of RCEs – Objective 2</vt:lpstr>
      <vt:lpstr>Research and development practice implementation on ESD in host universities of RCEs –Objective 3</vt:lpstr>
      <vt:lpstr>Transformative education practice implementation on ESD in host universities of RCEs – Objective 4</vt:lpstr>
      <vt:lpstr>Performance contracting sustainability targets practice implementation on ESD in host universities of RCEs – Objective 5 </vt:lpstr>
      <vt:lpstr>Summary, Conclusion and Recommendations</vt:lpstr>
      <vt:lpstr>Summary contd.</vt:lpstr>
      <vt:lpstr> Conclusion </vt:lpstr>
      <vt:lpstr>Recommendations</vt:lpstr>
      <vt:lpstr>Publications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FACILITATION PRACTICES ON EDUCATION FOR SUSTAINABLE DEVELOPMENT IN HOST UNIVERSITIES OF REGIONAL CENTRES OF EXPERTISE, KENYA</dc:title>
  <dc:creator>Windows User</dc:creator>
  <cp:lastModifiedBy>Nancy Ng'ang'a</cp:lastModifiedBy>
  <cp:revision>229</cp:revision>
  <cp:lastPrinted>2021-05-31T08:55:57Z</cp:lastPrinted>
  <dcterms:created xsi:type="dcterms:W3CDTF">2019-03-03T15:10:42Z</dcterms:created>
  <dcterms:modified xsi:type="dcterms:W3CDTF">2022-10-11T18:47:13Z</dcterms:modified>
</cp:coreProperties>
</file>