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257" r:id="rId4"/>
    <p:sldId id="258" r:id="rId5"/>
    <p:sldId id="259" r:id="rId6"/>
    <p:sldId id="275" r:id="rId7"/>
    <p:sldId id="260" r:id="rId8"/>
    <p:sldId id="261" r:id="rId9"/>
    <p:sldId id="262" r:id="rId10"/>
    <p:sldId id="263" r:id="rId11"/>
    <p:sldId id="266" r:id="rId12"/>
    <p:sldId id="268" r:id="rId13"/>
    <p:sldId id="269" r:id="rId14"/>
    <p:sldId id="270" r:id="rId15"/>
    <p:sldId id="278" r:id="rId16"/>
    <p:sldId id="276" r:id="rId17"/>
    <p:sldId id="277" r:id="rId18"/>
    <p:sldId id="271" r:id="rId19"/>
    <p:sldId id="272" r:id="rId20"/>
    <p:sldId id="274"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728A80-0E82-4FC1-B460-74C6A8FD902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8FF4-A415-4998-853A-D3A1292F5EAB}" type="slidenum">
              <a:rPr lang="en-US" smtClean="0"/>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728A80-0E82-4FC1-B460-74C6A8FD902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6C728A80-0E82-4FC1-B460-74C6A8FD902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C728A80-0E82-4FC1-B460-74C6A8FD902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C728A80-0E82-4FC1-B460-74C6A8FD902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28FF4-A415-4998-853A-D3A1292F5EAB}" type="slidenum">
              <a:rPr lang="en-US" smtClean="0"/>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6C728A80-0E82-4FC1-B460-74C6A8FD902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6C728A80-0E82-4FC1-B460-74C6A8FD902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28FF4-A415-4998-853A-D3A1292F5EAB}" type="slidenum">
              <a:rPr lang="en-US" smtClean="0"/>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28A80-0E82-4FC1-B460-74C6A8FD902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28A80-0E82-4FC1-B460-74C6A8FD902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C728A80-0E82-4FC1-B460-74C6A8FD902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8FF4-A415-4998-853A-D3A1292F5EAB}" type="slidenum">
              <a:rPr lang="en-US" smtClean="0"/>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C728A80-0E82-4FC1-B460-74C6A8FD902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28FF4-A415-4998-853A-D3A1292F5EA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6C728A80-0E82-4FC1-B460-74C6A8FD9020}" type="datetimeFigureOut">
              <a:rPr lang="en-US" smtClean="0"/>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A028FF4-A415-4998-853A-D3A1292F5EA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559587"/>
            <a:ext cx="11990231" cy="5928360"/>
          </a:xfrm>
          <a:prstGeom prst="rect">
            <a:avLst/>
          </a:prstGeom>
        </p:spPr>
        <p:txBody>
          <a:bodyPr wrap="square">
            <a:spAutoFit/>
          </a:bodyPr>
          <a:lstStyle/>
          <a:p>
            <a:pPr algn="ctr">
              <a:lnSpc>
                <a:spcPct val="107000"/>
              </a:lnSpc>
              <a:spcAft>
                <a:spcPts val="800"/>
              </a:spcAft>
            </a:pPr>
            <a:r>
              <a:rPr lang="en-US" sz="32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Women empowerment initiative implementation status in </a:t>
            </a:r>
            <a:r>
              <a:rPr lang="en-US" sz="3200" b="1" dirty="0" err="1"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Gbarian</a:t>
            </a:r>
            <a:r>
              <a:rPr lang="en-US" sz="32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a:t>
            </a:r>
            <a:r>
              <a:rPr lang="en-US" sz="3200" b="1" dirty="0" err="1"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Ekpetiama</a:t>
            </a:r>
            <a:r>
              <a:rPr lang="en-US" sz="32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 cluster development area, </a:t>
            </a:r>
            <a:r>
              <a:rPr lang="en-US" sz="3200" b="1" dirty="0" err="1"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Bayelsa</a:t>
            </a:r>
            <a:r>
              <a:rPr lang="en-US" sz="32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 state, Nigeria</a:t>
            </a:r>
            <a:endParaRPr lang="en-US" sz="3200"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By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Chief </a:t>
            </a:r>
            <a:r>
              <a:rPr lang="en-GB" altLang="en-US" sz="2400" dirty="0" smtClean="0">
                <a:effectLst/>
                <a:latin typeface="Maiandra GD" panose="020E0502030308020204" pitchFamily="34" charset="0"/>
                <a:ea typeface="Calibri" panose="020F0502020204030204" pitchFamily="34" charset="0"/>
                <a:cs typeface="Times New Roman" panose="02020603050405020304" pitchFamily="18" charset="0"/>
              </a:rPr>
              <a:t>Dr.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Kwen</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Keme-Iderikumo</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Chairman,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Gbarain</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Ekpetiama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Cluster Development Board representing members of the Cluster board</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 community based group affiliate with RCE Greater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Yenagoa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And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Sir Anthony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Wakwe</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Lawrence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Chairman, Community Inter-Relations and Conciliation Initiative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algn="ctr">
              <a:lnSpc>
                <a:spcPct val="107000"/>
              </a:lnSpc>
            </a:pPr>
            <a:r>
              <a:rPr lang="en-US" sz="2400" dirty="0" smtClean="0">
                <a:latin typeface="Maiandra GD" panose="020E0502030308020204" pitchFamily="34" charset="0"/>
                <a:ea typeface="Calibri" panose="020F0502020204030204" pitchFamily="34" charset="0"/>
                <a:cs typeface="Times New Roman" panose="02020603050405020304" pitchFamily="18" charset="0"/>
              </a:rPr>
              <a:t>And </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Coordinator, RCE Greater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Yenagoa</a:t>
            </a:r>
            <a:endParaRPr lang="en-US" sz="2400" dirty="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725" y="1193241"/>
            <a:ext cx="5779818" cy="447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523220"/>
            <a:ext cx="29048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POLAKU 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3" name="Rectangle 4"/>
          <p:cNvSpPr>
            <a:spLocks noChangeArrowheads="1"/>
          </p:cNvSpPr>
          <p:nvPr/>
        </p:nvSpPr>
        <p:spPr bwMode="auto">
          <a:xfrm>
            <a:off x="1371600" y="24479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rgbClr val="000000"/>
                </a:solidFill>
                <a:effectLst/>
                <a:latin typeface="Tahoma" panose="020B0604030504040204" pitchFamily="34" charset="0"/>
                <a:ea typeface="Calibri" panose="020F0502020204030204" pitchFamily="34" charset="0"/>
                <a:cs typeface="Tahom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183940" y="4607194"/>
            <a:ext cx="5681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Ongoing Construction of 2 units 4 Self-Contain in </a:t>
            </a:r>
            <a:r>
              <a:rPr kumimoji="0" lang="en-US" altLang="en-US" sz="2400" b="1" i="1"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Polaku</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sp>
        <p:nvSpPr>
          <p:cNvPr id="8" name="TextBox 7"/>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pic>
        <p:nvPicPr>
          <p:cNvPr id="9" name="Picture 20" descr="20180502_1328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737" y="1193241"/>
            <a:ext cx="6349476" cy="44740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865542" y="485355"/>
            <a:ext cx="30299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NEDUGO </a:t>
            </a: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11" name="Rectangle 5"/>
          <p:cNvSpPr>
            <a:spLocks noChangeArrowheads="1"/>
          </p:cNvSpPr>
          <p:nvPr/>
        </p:nvSpPr>
        <p:spPr bwMode="auto">
          <a:xfrm>
            <a:off x="6017942" y="4525418"/>
            <a:ext cx="5681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Ongoing Construction of 2 units </a:t>
            </a: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Self-Contain </a:t>
            </a: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t>
            </a:r>
            <a:r>
              <a:rPr kumimoji="0" lang="en-US" altLang="en-US" sz="2400" b="1" i="1"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Nedugo</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20180130_1208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35" y="1271246"/>
            <a:ext cx="6279497" cy="38709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2879" y="757684"/>
            <a:ext cx="33037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OKOTIAMA </a:t>
            </a:r>
            <a:r>
              <a:rPr kumimoji="0" lang="en-US" altLang="en-US" sz="2000"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COMMUNITY</a:t>
            </a:r>
            <a:endParaRPr kumimoji="0" lang="en-US" altLang="en-US" sz="2000"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4"/>
          <p:cNvSpPr>
            <a:spLocks noChangeArrowheads="1"/>
          </p:cNvSpPr>
          <p:nvPr/>
        </p:nvSpPr>
        <p:spPr bwMode="auto">
          <a:xfrm>
            <a:off x="1371600" y="217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
        <p:nvSpPr>
          <p:cNvPr id="9" name="Rectangle 3"/>
          <p:cNvSpPr>
            <a:spLocks noChangeArrowheads="1"/>
          </p:cNvSpPr>
          <p:nvPr/>
        </p:nvSpPr>
        <p:spPr bwMode="auto">
          <a:xfrm>
            <a:off x="6610684" y="729732"/>
            <a:ext cx="26661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AGBIA COMMUNITY</a:t>
            </a:r>
            <a:endParaRPr kumimoji="0" lang="en-US" altLang="en-US" sz="2000"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p:txBody>
      </p:sp>
      <p:pic>
        <p:nvPicPr>
          <p:cNvPr id="10" name="Picture 10" descr="20180502_133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771" y="1271246"/>
            <a:ext cx="5521760" cy="38709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ChangeArrowheads="1"/>
          </p:cNvSpPr>
          <p:nvPr/>
        </p:nvSpPr>
        <p:spPr bwMode="auto">
          <a:xfrm>
            <a:off x="299094" y="3722598"/>
            <a:ext cx="54548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Completed construction </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of </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2 </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units Self-contain apartments in </a:t>
            </a:r>
            <a:r>
              <a:rPr kumimoji="0" lang="en-US" altLang="en-US" sz="2400" b="1" i="1" u="none" strike="noStrike" cap="none" normalizeH="0" baseline="0" dirty="0" err="1"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Okotiama</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 community</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
        <p:nvSpPr>
          <p:cNvPr id="12" name="Rectangle 5"/>
          <p:cNvSpPr>
            <a:spLocks noChangeArrowheads="1"/>
          </p:cNvSpPr>
          <p:nvPr/>
        </p:nvSpPr>
        <p:spPr bwMode="auto">
          <a:xfrm>
            <a:off x="6763084" y="3861227"/>
            <a:ext cx="54548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Ongoing construction of </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1 unit </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Self-contain apartments in </a:t>
            </a:r>
            <a:r>
              <a:rPr kumimoji="0" lang="en-US" altLang="en-US" sz="2400" b="1" i="1" u="none" strike="noStrike" cap="none" normalizeH="0" baseline="0" dirty="0" err="1"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Agbia</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 community</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8" descr="20180502_1319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56880" y="1074047"/>
            <a:ext cx="6200775" cy="47063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5758" y="265243"/>
            <a:ext cx="1047447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OGBOLOMA COMMUNITY</a:t>
            </a: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COMPLETION OF SELF-CONTAIN FLATS AT OGBOLOMA COMMUNITY</a:t>
            </a:r>
            <a:r>
              <a:rPr kumimoji="0" lang="en-US" altLang="en-US" sz="2000" b="1" i="0" u="none" strike="noStrike" cap="none" normalizeH="0" baseline="0" dirty="0" smtClean="0">
                <a:ln>
                  <a:noFill/>
                </a:ln>
                <a:solidFill>
                  <a:srgbClr val="000000"/>
                </a:solidFill>
                <a:effectLst/>
                <a:latin typeface="Maiandra GD" panose="020E0502030308020204" pitchFamily="34" charset="0"/>
                <a:ea typeface="Calibri" panose="020F0502020204030204" pitchFamily="34" charset="0"/>
                <a:cs typeface="Times New Roman" panose="02020603050405020304" pitchFamily="18" charset="0"/>
              </a:rPr>
              <a:t> IN OGBOLOMA</a:t>
            </a: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3" name="Rectangle 4"/>
          <p:cNvSpPr>
            <a:spLocks noChangeArrowheads="1"/>
          </p:cNvSpPr>
          <p:nvPr/>
        </p:nvSpPr>
        <p:spPr bwMode="auto">
          <a:xfrm>
            <a:off x="1371600" y="2447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42" name="Picture 15" descr="20180502_1318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 y="1074047"/>
            <a:ext cx="6485297" cy="4706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85530" y="4423748"/>
            <a:ext cx="131187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Completed                                                      Ongoing  construction of 2 units </a:t>
            </a:r>
            <a:endPar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lang="en-US" altLang="en-US" sz="2400" b="1" dirty="0">
                <a:solidFill>
                  <a:schemeClr val="bg1"/>
                </a:solidFill>
                <a:latin typeface="Maiandra GD" panose="020E0502030308020204" pitchFamily="34" charset="0"/>
                <a:ea typeface="Calibri" panose="020F0502020204030204" pitchFamily="34" charset="0"/>
                <a:cs typeface="Times New Roman" panose="02020603050405020304" pitchFamily="18" charset="0"/>
              </a:rPr>
              <a:t> </a:t>
            </a:r>
            <a:r>
              <a:rPr lang="en-US" altLang="en-US" sz="2400" b="1" dirty="0" smtClean="0">
                <a:solidFill>
                  <a:schemeClr val="bg1"/>
                </a:solidFill>
                <a:latin typeface="Maiandra GD" panose="020E0502030308020204" pitchFamily="34"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Self-contain</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
        <p:nvSpPr>
          <p:cNvPr id="8" name="TextBox 7"/>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69332"/>
            <a:ext cx="12192000" cy="5617500"/>
          </a:xfrm>
          <a:prstGeom prst="rect">
            <a:avLst/>
          </a:prstGeom>
        </p:spPr>
        <p:txBody>
          <a:bodyPr wrap="square">
            <a:spAutoFit/>
          </a:bodyPr>
          <a:lstStyle/>
          <a:p>
            <a:pPr>
              <a:lnSpc>
                <a:spcPct val="107000"/>
              </a:lnSpc>
              <a:spcAft>
                <a:spcPts val="1200"/>
              </a:spcAft>
            </a:pPr>
            <a:r>
              <a:rPr lang="en-US" sz="2400" b="1"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PROJECT MONITORING / EVALUATION VISITS: </a:t>
            </a:r>
            <a:endParaRPr lang="en-US" sz="24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4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ASSESSING </a:t>
            </a:r>
            <a:r>
              <a:rPr lang="en-US" sz="2400" b="1"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WOMEN PERCEPTION OF PROJECT  </a:t>
            </a:r>
            <a:endParaRPr lang="en-US" sz="24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lvl="0">
              <a:spcAft>
                <a:spcPts val="1200"/>
              </a:spcAft>
            </a:pPr>
            <a:r>
              <a:rPr lang="en-US" sz="2400" dirty="0" smtClean="0"/>
              <a:t>We visited the communities and engaged them individually </a:t>
            </a:r>
            <a:r>
              <a:rPr lang="en-US" sz="2400" dirty="0"/>
              <a:t>and </a:t>
            </a:r>
            <a:r>
              <a:rPr lang="en-US" sz="2400" dirty="0" smtClean="0"/>
              <a:t>collectively.</a:t>
            </a:r>
            <a:endParaRPr lang="en-US" sz="2400" dirty="0" smtClean="0"/>
          </a:p>
          <a:p>
            <a:pPr lvl="0">
              <a:spcAft>
                <a:spcPts val="1200"/>
              </a:spcAft>
            </a:pPr>
            <a:endParaRPr lang="en-US" sz="2400" dirty="0" smtClean="0"/>
          </a:p>
          <a:p>
            <a:pPr lvl="0">
              <a:spcAft>
                <a:spcPts val="1200"/>
              </a:spcAft>
            </a:pPr>
            <a:r>
              <a:rPr lang="en-US" sz="2400" dirty="0" smtClean="0"/>
              <a:t>We interviewed them to generate information on </a:t>
            </a:r>
            <a:r>
              <a:rPr lang="en-US" sz="2400" dirty="0"/>
              <a:t>the following: </a:t>
            </a:r>
            <a:endParaRPr lang="en-US" sz="2400" dirty="0" smtClean="0"/>
          </a:p>
          <a:p>
            <a:pPr marL="285750" indent="-285750">
              <a:spcAft>
                <a:spcPts val="1200"/>
              </a:spcAft>
              <a:buFont typeface="Arial" panose="020B0604020202020204" pitchFamily="34" charset="0"/>
              <a:buChar char="•"/>
            </a:pPr>
            <a:r>
              <a:rPr lang="en-US" sz="2400" dirty="0" smtClean="0"/>
              <a:t>Assess </a:t>
            </a:r>
            <a:r>
              <a:rPr lang="en-US" sz="2400" dirty="0"/>
              <a:t>their perception of how well the projects are being implemented</a:t>
            </a:r>
            <a:endParaRPr lang="en-US" sz="2400" dirty="0"/>
          </a:p>
          <a:p>
            <a:pPr marL="285750" indent="-285750">
              <a:spcAft>
                <a:spcPts val="1200"/>
              </a:spcAft>
              <a:buFont typeface="Arial" panose="020B0604020202020204" pitchFamily="34" charset="0"/>
              <a:buChar char="•"/>
            </a:pPr>
            <a:r>
              <a:rPr lang="en-US" sz="2400" dirty="0"/>
              <a:t>Find out if they are getting value for money spent</a:t>
            </a:r>
            <a:endParaRPr lang="en-US" sz="2400" dirty="0"/>
          </a:p>
          <a:p>
            <a:pPr marL="285750" indent="-285750">
              <a:spcAft>
                <a:spcPts val="1200"/>
              </a:spcAft>
              <a:buFont typeface="Arial" panose="020B0604020202020204" pitchFamily="34" charset="0"/>
              <a:buChar char="•"/>
            </a:pPr>
            <a:r>
              <a:rPr lang="en-US" sz="2400" dirty="0"/>
              <a:t>Find out if the project is achieving the objectives they had set for themselves in implementing the project</a:t>
            </a:r>
            <a:endParaRPr lang="en-US" sz="2400" dirty="0"/>
          </a:p>
          <a:p>
            <a:pPr marL="285750" indent="-285750">
              <a:spcAft>
                <a:spcPts val="1200"/>
              </a:spcAft>
              <a:buFont typeface="Arial" panose="020B0604020202020204" pitchFamily="34" charset="0"/>
              <a:buChar char="•"/>
            </a:pPr>
            <a:r>
              <a:rPr lang="en-US" sz="2400" dirty="0"/>
              <a:t>Identify other challenges that the project implementation has brought about</a:t>
            </a:r>
            <a:endParaRPr lang="en-US" sz="2400" dirty="0"/>
          </a:p>
          <a:p>
            <a:pPr>
              <a:lnSpc>
                <a:spcPct val="107000"/>
              </a:lnSpc>
              <a:spcAft>
                <a:spcPts val="1200"/>
              </a:spcAft>
            </a:pPr>
            <a:endParaRPr lang="en-US" sz="2400" dirty="0">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 y="515541"/>
            <a:ext cx="12065000" cy="5262979"/>
          </a:xfrm>
          <a:prstGeom prst="rect">
            <a:avLst/>
          </a:prstGeom>
        </p:spPr>
        <p:txBody>
          <a:bodyPr wrap="square">
            <a:spAutoFit/>
          </a:bodyPr>
          <a:lstStyle/>
          <a:p>
            <a:pPr lvl="0"/>
            <a:r>
              <a:rPr lang="en-US" sz="2400" b="1" dirty="0" smtClean="0">
                <a:effectLst>
                  <a:outerShdw blurRad="38100" dist="38100" dir="2700000" algn="tl">
                    <a:srgbClr val="000000">
                      <a:alpha val="43137"/>
                    </a:srgbClr>
                  </a:outerShdw>
                </a:effectLst>
                <a:latin typeface="Maiandra GD" panose="020E0502030308020204" pitchFamily="34" charset="0"/>
              </a:rPr>
              <a:t>COST OF PROJECT</a:t>
            </a:r>
            <a:endParaRPr lang="en-US" sz="2400" b="1" dirty="0" smtClean="0">
              <a:effectLst>
                <a:outerShdw blurRad="38100" dist="38100" dir="2700000" algn="tl">
                  <a:srgbClr val="000000">
                    <a:alpha val="43137"/>
                  </a:srgbClr>
                </a:outerShdw>
              </a:effectLst>
              <a:latin typeface="Maiandra GD" panose="020E0502030308020204" pitchFamily="34" charset="0"/>
            </a:endParaRPr>
          </a:p>
          <a:p>
            <a:pPr marL="285750" lvl="0" indent="-285750">
              <a:buFont typeface="Arial" panose="020B0604020202020204" pitchFamily="34" charset="0"/>
              <a:buChar char="•"/>
            </a:pPr>
            <a:r>
              <a:rPr lang="en-US" sz="2400" dirty="0" smtClean="0">
                <a:latin typeface="Maiandra GD" panose="020E0502030308020204" pitchFamily="34" charset="0"/>
              </a:rPr>
              <a:t>Each </a:t>
            </a:r>
            <a:r>
              <a:rPr lang="en-US" sz="2400" dirty="0">
                <a:latin typeface="Maiandra GD" panose="020E0502030308020204" pitchFamily="34" charset="0"/>
              </a:rPr>
              <a:t>twin self-contain building costs about 5,200,000 Naira (about 14,444 USD on current exchange rate) on the average. </a:t>
            </a:r>
            <a:endParaRPr lang="en-US" sz="2400" dirty="0" smtClean="0">
              <a:latin typeface="Maiandra GD" panose="020E0502030308020204" pitchFamily="34" charset="0"/>
            </a:endParaRPr>
          </a:p>
          <a:p>
            <a:pPr marL="285750" lvl="0" indent="-285750">
              <a:buFont typeface="Arial" panose="020B0604020202020204" pitchFamily="34" charset="0"/>
              <a:buChar char="•"/>
            </a:pPr>
            <a:r>
              <a:rPr lang="en-US" sz="2400" dirty="0" smtClean="0">
                <a:latin typeface="Maiandra GD" panose="020E0502030308020204" pitchFamily="34" charset="0"/>
              </a:rPr>
              <a:t>This is reasonable cost, considering current prices of building materials in the area</a:t>
            </a:r>
            <a:endParaRPr lang="en-US" sz="2400" dirty="0" smtClean="0">
              <a:latin typeface="Maiandra GD" panose="020E0502030308020204" pitchFamily="34" charset="0"/>
            </a:endParaRPr>
          </a:p>
          <a:p>
            <a:pPr lvl="0"/>
            <a:endParaRPr lang="en-US" sz="2400" dirty="0" smtClean="0">
              <a:latin typeface="Maiandra GD" panose="020E0502030308020204" pitchFamily="34" charset="0"/>
            </a:endParaRPr>
          </a:p>
          <a:p>
            <a:pPr lvl="0"/>
            <a:r>
              <a:rPr lang="en-US" sz="2400" b="1" dirty="0" smtClean="0">
                <a:effectLst>
                  <a:outerShdw blurRad="38100" dist="38100" dir="2700000" algn="tl">
                    <a:srgbClr val="000000">
                      <a:alpha val="43137"/>
                    </a:srgbClr>
                  </a:outerShdw>
                </a:effectLst>
                <a:latin typeface="Maiandra GD" panose="020E0502030308020204" pitchFamily="34" charset="0"/>
              </a:rPr>
              <a:t>FINDINGS</a:t>
            </a:r>
            <a:endParaRPr lang="en-US" sz="2400" b="1" dirty="0">
              <a:effectLst>
                <a:outerShdw blurRad="38100" dist="38100" dir="2700000" algn="tl">
                  <a:srgbClr val="000000">
                    <a:alpha val="43137"/>
                  </a:srgbClr>
                </a:outerShdw>
              </a:effectLst>
              <a:latin typeface="Maiandra GD" panose="020E0502030308020204" pitchFamily="34" charset="0"/>
            </a:endParaRPr>
          </a:p>
          <a:p>
            <a:pPr marL="285750" lvl="0" indent="-285750">
              <a:buFont typeface="Arial" panose="020B0604020202020204" pitchFamily="34" charset="0"/>
              <a:buChar char="•"/>
            </a:pPr>
            <a:r>
              <a:rPr lang="en-US" sz="2400" dirty="0" smtClean="0">
                <a:latin typeface="Maiandra GD" panose="020E0502030308020204" pitchFamily="34" charset="0"/>
              </a:rPr>
              <a:t>Women are happy that they implemented the projects themselves and are doing a good job.</a:t>
            </a:r>
            <a:endParaRPr lang="en-US" sz="2400" dirty="0" smtClean="0">
              <a:latin typeface="Maiandra GD" panose="020E0502030308020204" pitchFamily="34" charset="0"/>
            </a:endParaRPr>
          </a:p>
          <a:p>
            <a:pPr marL="285750" lvl="0" indent="-285750">
              <a:buFont typeface="Arial" panose="020B0604020202020204" pitchFamily="34" charset="0"/>
              <a:buChar char="•"/>
            </a:pPr>
            <a:r>
              <a:rPr lang="en-US" sz="2400" dirty="0" smtClean="0">
                <a:latin typeface="Maiandra GD" panose="020E0502030308020204" pitchFamily="34" charset="0"/>
              </a:rPr>
              <a:t>Women felt they are building the projects frugally and they discipline anyone who fails to deliver.</a:t>
            </a:r>
            <a:endParaRPr lang="en-US" sz="2400" dirty="0" smtClean="0">
              <a:latin typeface="Maiandra GD" panose="020E0502030308020204" pitchFamily="34" charset="0"/>
            </a:endParaRPr>
          </a:p>
          <a:p>
            <a:pPr marL="285750" lvl="0" indent="-285750">
              <a:buFont typeface="Arial" panose="020B0604020202020204" pitchFamily="34" charset="0"/>
              <a:buChar char="•"/>
            </a:pPr>
            <a:r>
              <a:rPr lang="en-US" sz="2400" dirty="0" smtClean="0">
                <a:latin typeface="Maiandra GD" panose="020E0502030308020204" pitchFamily="34" charset="0"/>
              </a:rPr>
              <a:t>Women </a:t>
            </a:r>
            <a:r>
              <a:rPr lang="en-US" sz="2400" dirty="0">
                <a:latin typeface="Maiandra GD" panose="020E0502030308020204" pitchFamily="34" charset="0"/>
              </a:rPr>
              <a:t>are happy they were empowered to implement their own projects</a:t>
            </a:r>
            <a:endParaRPr lang="en-US" sz="2400" dirty="0">
              <a:latin typeface="Maiandra GD" panose="020E0502030308020204" pitchFamily="34" charset="0"/>
            </a:endParaRPr>
          </a:p>
          <a:p>
            <a:pPr marL="285750" lvl="0" indent="-285750">
              <a:buFont typeface="Arial" panose="020B0604020202020204" pitchFamily="34" charset="0"/>
              <a:buChar char="•"/>
            </a:pPr>
            <a:r>
              <a:rPr lang="en-US" sz="2400" dirty="0">
                <a:latin typeface="Maiandra GD" panose="020E0502030308020204" pitchFamily="34" charset="0"/>
              </a:rPr>
              <a:t>They showed self-worth doing these projects with the minimal finances available</a:t>
            </a:r>
            <a:endParaRPr lang="en-US" sz="2400" dirty="0">
              <a:latin typeface="Maiandra GD" panose="020E0502030308020204" pitchFamily="34" charset="0"/>
            </a:endParaRPr>
          </a:p>
          <a:p>
            <a:pPr marL="285750" lvl="0" indent="-285750">
              <a:buFont typeface="Arial" panose="020B0604020202020204" pitchFamily="34" charset="0"/>
              <a:buChar char="•"/>
            </a:pPr>
            <a:r>
              <a:rPr lang="en-US" sz="2400" dirty="0">
                <a:latin typeface="Maiandra GD" panose="020E0502030308020204" pitchFamily="34" charset="0"/>
              </a:rPr>
              <a:t>They showed enthusiasm that with time they would be able to generate enough finances to resolve some of their collective women needs </a:t>
            </a:r>
            <a:r>
              <a:rPr lang="en-US" sz="2400" dirty="0" smtClean="0">
                <a:latin typeface="Maiandra GD" panose="020E0502030308020204" pitchFamily="34" charset="0"/>
              </a:rPr>
              <a:t>by themselves,</a:t>
            </a:r>
            <a:endParaRPr lang="en-US" sz="2400" dirty="0" smtClean="0">
              <a:latin typeface="Maiandra GD" panose="020E0502030308020204" pitchFamily="34" charset="0"/>
            </a:endParaRPr>
          </a:p>
        </p:txBody>
      </p:sp>
      <p:sp>
        <p:nvSpPr>
          <p:cNvPr id="3" name="TextBox 2"/>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1820" y="511981"/>
            <a:ext cx="14775815" cy="56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pic>
        <p:nvPicPr>
          <p:cNvPr id="1025" name="Picture 40" descr="20180525_151727 - Co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71119" y="421925"/>
            <a:ext cx="3877870" cy="28014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92750" y="3260536"/>
            <a:ext cx="41874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Gbarantoru</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43" descr="20180524_114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0" y="3323098"/>
            <a:ext cx="3818215" cy="2876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3" descr="20180130_101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2" y="421754"/>
            <a:ext cx="3874387" cy="2918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6016036" y="9691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Rectangle 7"/>
          <p:cNvSpPr>
            <a:spLocks noChangeArrowheads="1"/>
          </p:cNvSpPr>
          <p:nvPr/>
        </p:nvSpPr>
        <p:spPr bwMode="auto">
          <a:xfrm>
            <a:off x="6016036" y="36076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6331157"/>
            <a:ext cx="50274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Ayama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0"/>
          <p:cNvSpPr>
            <a:spLocks noChangeArrowheads="1"/>
          </p:cNvSpPr>
          <p:nvPr/>
        </p:nvSpPr>
        <p:spPr bwMode="auto">
          <a:xfrm>
            <a:off x="3882436" y="1108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Rectangle 13"/>
          <p:cNvSpPr>
            <a:spLocks noChangeArrowheads="1"/>
          </p:cNvSpPr>
          <p:nvPr/>
        </p:nvSpPr>
        <p:spPr bwMode="auto">
          <a:xfrm>
            <a:off x="7981975" y="36076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1036" name="Picture 52" descr="20180525_124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2856" y="3588375"/>
            <a:ext cx="3549272" cy="29663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p:cNvSpPr>
            <a:spLocks noChangeArrowheads="1"/>
          </p:cNvSpPr>
          <p:nvPr/>
        </p:nvSpPr>
        <p:spPr bwMode="auto">
          <a:xfrm>
            <a:off x="7849525" y="6585821"/>
            <a:ext cx="38843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Koroama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7551" y="489837"/>
            <a:ext cx="4473573" cy="3008429"/>
          </a:xfrm>
          <a:prstGeom prst="rect">
            <a:avLst/>
          </a:prstGeom>
        </p:spPr>
      </p:pic>
      <p:sp>
        <p:nvSpPr>
          <p:cNvPr id="9" name="Rectangle 11"/>
          <p:cNvSpPr>
            <a:spLocks noChangeArrowheads="1"/>
          </p:cNvSpPr>
          <p:nvPr/>
        </p:nvSpPr>
        <p:spPr bwMode="auto">
          <a:xfrm>
            <a:off x="7777611" y="3214382"/>
            <a:ext cx="39962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Obunagha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18" name="Picture 60" descr="20180525_093156_L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973" y="3588375"/>
            <a:ext cx="3748162" cy="291069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762574" y="6504625"/>
            <a:ext cx="4231415" cy="369332"/>
          </a:xfrm>
          <a:prstGeom prst="rect">
            <a:avLst/>
          </a:prstGeom>
        </p:spPr>
        <p:txBody>
          <a:bodyPr wrap="none">
            <a:spAutoFit/>
          </a:bodyPr>
          <a:lstStyle/>
          <a:p>
            <a:pPr lvl="0" eaLnBrk="0" fontAlgn="base" hangingPunct="0">
              <a:spcBef>
                <a:spcPct val="0"/>
              </a:spcBef>
              <a:spcAft>
                <a:spcPct val="0"/>
              </a:spcAft>
            </a:pPr>
            <a:r>
              <a:rPr lang="en-US" altLang="en-US" b="1" dirty="0">
                <a:latin typeface="Maiandra GD" panose="020E0502030308020204" pitchFamily="34" charset="0"/>
                <a:ea typeface="Calibri" panose="020F0502020204030204" pitchFamily="34" charset="0"/>
                <a:cs typeface="Times New Roman" panose="02020603050405020304" pitchFamily="18" charset="0"/>
              </a:rPr>
              <a:t>Visit to </a:t>
            </a:r>
            <a:r>
              <a:rPr lang="en-US" altLang="en-US" b="1" dirty="0" err="1">
                <a:latin typeface="Maiandra GD" panose="020E0502030308020204" pitchFamily="34" charset="0"/>
                <a:ea typeface="Calibri" panose="020F0502020204030204" pitchFamily="34" charset="0"/>
                <a:cs typeface="Times New Roman" panose="02020603050405020304" pitchFamily="18" charset="0"/>
              </a:rPr>
              <a:t>Nedugo</a:t>
            </a:r>
            <a:r>
              <a:rPr lang="en-US" altLang="en-US" b="1" dirty="0">
                <a:latin typeface="Maiandra GD" panose="020E0502030308020204" pitchFamily="34" charset="0"/>
                <a:ea typeface="Calibri" panose="020F0502020204030204" pitchFamily="34" charset="0"/>
                <a:cs typeface="Times New Roman" panose="02020603050405020304" pitchFamily="18" charset="0"/>
              </a:rPr>
              <a:t> women representatives </a:t>
            </a:r>
            <a:endParaRPr lang="en-US" altLang="en-US" dirty="0">
              <a:latin typeface="Arial" panose="020B0604020202020204" pitchFamily="34" charset="0"/>
            </a:endParaRPr>
          </a:p>
        </p:txBody>
      </p:sp>
      <p:sp>
        <p:nvSpPr>
          <p:cNvPr id="19" name="TextBox 18"/>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49" name="Picture 82" descr="DSC_01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059" y="369332"/>
            <a:ext cx="3359146" cy="29026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09855" y="3216005"/>
            <a:ext cx="32353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Okolobiri</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Maiandra GD" panose="020E0502030308020204" pitchFamily="34" charset="0"/>
            </a:endParaRPr>
          </a:p>
        </p:txBody>
      </p:sp>
      <p:sp>
        <p:nvSpPr>
          <p:cNvPr id="5" name="Rectangle 5"/>
          <p:cNvSpPr>
            <a:spLocks noChangeArrowheads="1"/>
          </p:cNvSpPr>
          <p:nvPr/>
        </p:nvSpPr>
        <p:spPr bwMode="auto">
          <a:xfrm>
            <a:off x="3747752"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 name="Rectangle 8"/>
          <p:cNvSpPr>
            <a:spLocks noChangeArrowheads="1"/>
          </p:cNvSpPr>
          <p:nvPr/>
        </p:nvSpPr>
        <p:spPr bwMode="auto">
          <a:xfrm>
            <a:off x="7969876" y="413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55" name="Picture 63" descr="20180525_130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015" y="719802"/>
            <a:ext cx="4535179" cy="2484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6014245" y="3354201"/>
            <a:ext cx="35895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Polaku</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1"/>
          <p:cNvSpPr>
            <a:spLocks noChangeArrowheads="1"/>
          </p:cNvSpPr>
          <p:nvPr/>
        </p:nvSpPr>
        <p:spPr bwMode="auto">
          <a:xfrm>
            <a:off x="231820" y="33264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58" name="Picture 66" descr="20180525_090226_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9" y="3940443"/>
            <a:ext cx="3716517" cy="26546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p:cNvSpPr>
            <a:spLocks noChangeArrowheads="1"/>
          </p:cNvSpPr>
          <p:nvPr/>
        </p:nvSpPr>
        <p:spPr bwMode="auto">
          <a:xfrm>
            <a:off x="-15891" y="6612258"/>
            <a:ext cx="35682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Agbia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2061" name="Picture 15" descr="20180130_114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616" y="3905540"/>
            <a:ext cx="3586220" cy="27340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p:cNvSpPr>
            <a:spLocks noChangeArrowheads="1"/>
          </p:cNvSpPr>
          <p:nvPr/>
        </p:nvSpPr>
        <p:spPr bwMode="auto">
          <a:xfrm>
            <a:off x="4452730" y="21866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2" name="Rectangle 16"/>
          <p:cNvSpPr>
            <a:spLocks noChangeArrowheads="1"/>
          </p:cNvSpPr>
          <p:nvPr/>
        </p:nvSpPr>
        <p:spPr bwMode="auto">
          <a:xfrm>
            <a:off x="4452730" y="40820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400" b="1" i="0" u="none" strike="noStrike" cap="none" normalizeH="0" baseline="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7"/>
          <p:cNvSpPr>
            <a:spLocks noChangeArrowheads="1"/>
          </p:cNvSpPr>
          <p:nvPr/>
        </p:nvSpPr>
        <p:spPr bwMode="auto">
          <a:xfrm>
            <a:off x="3746282" y="6608680"/>
            <a:ext cx="39498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Okotiama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9"/>
          <p:cNvSpPr>
            <a:spLocks noChangeArrowheads="1"/>
          </p:cNvSpPr>
          <p:nvPr/>
        </p:nvSpPr>
        <p:spPr bwMode="auto">
          <a:xfrm>
            <a:off x="7261207" y="33264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66" name="Picture 74" descr="20180525_1055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133" y="3876764"/>
            <a:ext cx="4279369" cy="27760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0"/>
          <p:cNvSpPr>
            <a:spLocks noChangeArrowheads="1"/>
          </p:cNvSpPr>
          <p:nvPr/>
        </p:nvSpPr>
        <p:spPr bwMode="auto">
          <a:xfrm>
            <a:off x="7504628" y="6598193"/>
            <a:ext cx="40266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Visit to </a:t>
            </a:r>
            <a:r>
              <a:rPr kumimoji="0" lang="en-US" altLang="en-US" sz="1600" b="1" i="0" u="none" strike="noStrike" cap="none" normalizeH="0" baseline="0" dirty="0" err="1"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Ogboloma</a:t>
            </a:r>
            <a:r>
              <a:rPr kumimoji="0" lang="en-US" altLang="en-US" sz="16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 women representatives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23" name="Picture 22" descr="C:\Users\User\Desktop\pix\Polaku\20180525_12580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1362" y="695894"/>
            <a:ext cx="4118727" cy="2520253"/>
          </a:xfrm>
          <a:prstGeom prst="rect">
            <a:avLst/>
          </a:prstGeom>
          <a:noFill/>
          <a:ln>
            <a:noFill/>
          </a:ln>
        </p:spPr>
      </p:pic>
      <p:sp>
        <p:nvSpPr>
          <p:cNvPr id="21" name="TextBox 20"/>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508"/>
            <a:ext cx="12192000" cy="6130717"/>
          </a:xfrm>
          <a:prstGeom prst="rect">
            <a:avLst/>
          </a:prstGeom>
        </p:spPr>
        <p:txBody>
          <a:bodyPr wrap="square">
            <a:spAutoFit/>
          </a:bodyPr>
          <a:lstStyle/>
          <a:p>
            <a:pPr>
              <a:lnSpc>
                <a:spcPct val="107000"/>
              </a:lnSpc>
              <a:spcAft>
                <a:spcPts val="1200"/>
              </a:spcAft>
            </a:pPr>
            <a:endParaRPr lang="en-US" sz="28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8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WAY FORWARD</a:t>
            </a:r>
            <a:endParaRPr lang="en-US" sz="2800"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There is some progress in the effort to empower women and give them a voice in our communities, further actions are, however, needed as proposed below: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Though the housing projects being implemented by the women are aimed at generating income and improving their financial situation, it is important that they are mentored to diversify their efforts towards implementing more capacity building interventions and educational support for the girl-child.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In order to continuously improve the situation, we intend to advocate for increased participation of women in community governance.</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Advocate that, just as we have organized male youth associations in the communities, we should equally have female youth associations to cater for the specific developmental and political needs of the female youths.</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8" y="593141"/>
            <a:ext cx="11964473" cy="5581721"/>
          </a:xfrm>
          <a:prstGeom prst="rect">
            <a:avLst/>
          </a:prstGeom>
        </p:spPr>
        <p:txBody>
          <a:bodyPr wrap="square">
            <a:spAutoFit/>
          </a:bodyPr>
          <a:lstStyle/>
          <a:p>
            <a:pPr>
              <a:lnSpc>
                <a:spcPct val="107000"/>
              </a:lnSpc>
              <a:spcAft>
                <a:spcPts val="1200"/>
              </a:spcAft>
            </a:pPr>
            <a:r>
              <a:rPr lang="en-US" sz="28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WAY FORWARD</a:t>
            </a:r>
            <a:endParaRPr lang="en-US" sz="2800"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Advocate that education support, scholarship and bursary assistance to indigent community girls be given some recognition and priority.</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Advocate for skill acquisition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programmes</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for girls as well as for male youths.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There are 3 community based organizations that have so far affiliated to RCE Greater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Yenagoa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namely: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Gbarain</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Ekpetiama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Cluster having 11 communities,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Okordia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Zarama</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Cluster having 9 communities and </a:t>
            </a:r>
            <a:r>
              <a:rPr lang="en-US" sz="2400" dirty="0" err="1" smtClean="0">
                <a:effectLst/>
                <a:latin typeface="Maiandra GD" panose="020E0502030308020204" pitchFamily="34" charset="0"/>
                <a:ea typeface="Calibri" panose="020F0502020204030204" pitchFamily="34" charset="0"/>
                <a:cs typeface="Times New Roman" panose="02020603050405020304" pitchFamily="18" charset="0"/>
              </a:rPr>
              <a:t>Kolo</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 Creek cluster having 4 communities. All of them are eager to host interventions towards the developmental advancement of women and youth and we shall be grateful to partner with any legally acceptable group in the world that wants to help us achieve our developmental goals.</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To ensure sustainability and ensure project maintenance, women will agree how best to utilize/reinvest the income that will be generated from the project when in use.</a:t>
            </a:r>
            <a:endParaRPr lang="en-US" sz="2400" dirty="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6619"/>
            <a:ext cx="12192000" cy="5293757"/>
          </a:xfrm>
          <a:prstGeom prst="rect">
            <a:avLst/>
          </a:prstGeom>
        </p:spPr>
        <p:txBody>
          <a:bodyPr wrap="square">
            <a:spAutoFit/>
          </a:bodyPr>
          <a:lstStyle/>
          <a:p>
            <a:pPr>
              <a:spcAft>
                <a:spcPts val="1200"/>
              </a:spcAft>
            </a:pPr>
            <a:r>
              <a:rPr lang="en-US" sz="24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CONCLUSION</a:t>
            </a:r>
            <a:endParaRPr lang="en-US" sz="2400"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We commend SPDC and her joint venture partners for giving back to the communities in their operational areas.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en-US" sz="2400" dirty="0" smtClean="0">
                <a:latin typeface="Maiandra GD" panose="020E0502030308020204" pitchFamily="34" charset="0"/>
              </a:rPr>
              <a:t>NGO </a:t>
            </a:r>
            <a:r>
              <a:rPr lang="en-US" sz="2400" dirty="0">
                <a:latin typeface="Maiandra GD" panose="020E0502030308020204" pitchFamily="34" charset="0"/>
              </a:rPr>
              <a:t>and CDB representatives also sensitized the groups on relevant sustainable issues and provided answers to questions asked.</a:t>
            </a:r>
            <a:endParaRPr lang="en-US" sz="2400" dirty="0">
              <a:latin typeface="Maiandra GD" panose="020E0502030308020204" pitchFamily="34" charset="0"/>
            </a:endParaRPr>
          </a:p>
          <a:p>
            <a:pPr marL="400050" marR="0" indent="-342900" algn="just">
              <a:spcBef>
                <a:spcPts val="0"/>
              </a:spcBef>
              <a:spcAft>
                <a:spcPts val="1200"/>
              </a:spcAft>
              <a:buFont typeface="Arial" panose="020B0604020202020204" pitchFamily="34" charset="0"/>
              <a:buChar char="•"/>
            </a:pPr>
            <a:endParaRPr lang="en-US" sz="2400" dirty="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Development activities must combine both infrastructure with human capital and economic development.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To ensure sustainability, the people’s capacities in project management and maintenance is critical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Th</a:t>
            </a: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e people’s economic capabilities must be enhanced so that they do not imbibe dependency mentality.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5885"/>
            <a:ext cx="12192000" cy="6322115"/>
          </a:xfrm>
          <a:prstGeom prst="rect">
            <a:avLst/>
          </a:prstGeom>
        </p:spPr>
        <p:txBody>
          <a:bodyPr wrap="square">
            <a:spAutoFit/>
          </a:bodyPr>
          <a:lstStyle/>
          <a:p>
            <a:pPr>
              <a:spcAft>
                <a:spcPts val="1200"/>
              </a:spcAft>
            </a:pPr>
            <a:r>
              <a:rPr lang="en-US" sz="2800" b="1"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INTRODUCTION/BACKGROUND</a:t>
            </a:r>
            <a:endParaRPr lang="en-US" sz="2800"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The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Gbarain</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Ekpetiama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Cluster is made up of: ten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Gbarain</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clan communities namely: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Polaku</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Koroama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Obunagha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Okolobiri</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Ogboloma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Ayama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Okotiama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Nedugo</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Agbia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and</a:t>
            </a:r>
            <a:r>
              <a:rPr lang="en-US" sz="2300" b="1" dirty="0" smtClean="0">
                <a:effectLst/>
                <a:latin typeface="Maiandra GD" panose="020E0502030308020204" pitchFamily="34" charset="0"/>
                <a:ea typeface="Calibri" panose="020F0502020204030204" pitchFamily="34" charset="0"/>
                <a:cs typeface="Times New Roman" panose="02020603050405020304" pitchFamily="18" charset="0"/>
              </a:rPr>
              <a:t>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Kumboama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and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Gbarantoru</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community of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Ekpetiama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clan.  </a:t>
            </a:r>
            <a:endParaRPr lang="en-US" sz="23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They are all Ijaw speaking communities within the RCE Greater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Yenagoa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network area in </a:t>
            </a:r>
            <a:r>
              <a:rPr lang="en-US" sz="2300" dirty="0" err="1" smtClean="0">
                <a:effectLst/>
                <a:latin typeface="Maiandra GD" panose="020E0502030308020204" pitchFamily="34" charset="0"/>
                <a:ea typeface="Calibri" panose="020F0502020204030204" pitchFamily="34" charset="0"/>
                <a:cs typeface="Times New Roman" panose="02020603050405020304" pitchFamily="18" charset="0"/>
              </a:rPr>
              <a:t>Bayelsa</a:t>
            </a: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 state. </a:t>
            </a:r>
            <a:endParaRPr lang="en-US" sz="23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300" dirty="0" smtClean="0">
                <a:latin typeface="Maiandra GD" panose="020E0502030308020204" pitchFamily="34" charset="0"/>
              </a:rPr>
              <a:t>The </a:t>
            </a:r>
            <a:r>
              <a:rPr lang="en-US" sz="2300" dirty="0" err="1" smtClean="0">
                <a:latin typeface="Maiandra GD" panose="020E0502030308020204" pitchFamily="34" charset="0"/>
              </a:rPr>
              <a:t>Gbarain</a:t>
            </a:r>
            <a:r>
              <a:rPr lang="en-US" sz="2300" dirty="0" smtClean="0">
                <a:latin typeface="Maiandra GD" panose="020E0502030308020204" pitchFamily="34" charset="0"/>
              </a:rPr>
              <a:t>/</a:t>
            </a:r>
            <a:r>
              <a:rPr lang="en-US" sz="2300" dirty="0" err="1" smtClean="0">
                <a:latin typeface="Maiandra GD" panose="020E0502030308020204" pitchFamily="34" charset="0"/>
              </a:rPr>
              <a:t>Ekpetiama</a:t>
            </a:r>
            <a:r>
              <a:rPr lang="en-US" sz="2300" dirty="0" smtClean="0">
                <a:latin typeface="Maiandra GD" panose="020E0502030308020204" pitchFamily="34" charset="0"/>
              </a:rPr>
              <a:t> development cluster is one of many such clusters being managed by Shell Petroleum Development Company of Nigeria Limited (SPDC) in Nigeria. </a:t>
            </a:r>
            <a:endParaRPr lang="en-US" sz="2300" dirty="0" smtClean="0">
              <a:latin typeface="Maiandra GD" panose="020E0502030308020204" pitchFamily="34" charset="0"/>
            </a:endParaRPr>
          </a:p>
          <a:p>
            <a:pPr marL="342900" indent="-342900">
              <a:spcAft>
                <a:spcPts val="1200"/>
              </a:spcAft>
              <a:buFont typeface="Arial" panose="020B0604020202020204" pitchFamily="34" charset="0"/>
              <a:buChar char="•"/>
            </a:pPr>
            <a:r>
              <a:rPr lang="en-US" sz="2300" dirty="0" smtClean="0">
                <a:latin typeface="Maiandra GD" panose="020E0502030308020204" pitchFamily="34" charset="0"/>
              </a:rPr>
              <a:t>SPDC entered into a Global Memorandum of Understanding with this cluster in December 2012 to last for 5 years, in which the company agreed to contribute the sum of N125,000,000 (which is about $347,222 USD) annually, for the period of five years, for community development. </a:t>
            </a:r>
            <a:endParaRPr lang="en-US" sz="2300" dirty="0" smtClean="0">
              <a:latin typeface="Maiandra GD" panose="020E0502030308020204" pitchFamily="34" charset="0"/>
            </a:endParaRPr>
          </a:p>
          <a:p>
            <a:pPr marL="457200" indent="-457200">
              <a:lnSpc>
                <a:spcPct val="107000"/>
              </a:lnSpc>
              <a:spcAft>
                <a:spcPts val="1200"/>
              </a:spcAft>
              <a:buFont typeface="Arial" panose="020B0604020202020204" pitchFamily="34" charset="0"/>
              <a:buChar char="•"/>
            </a:pPr>
            <a:r>
              <a:rPr lang="en-US" sz="2300" dirty="0" smtClean="0">
                <a:effectLst/>
                <a:latin typeface="Maiandra GD" panose="020E0502030308020204" pitchFamily="34" charset="0"/>
                <a:ea typeface="Calibri" panose="020F0502020204030204" pitchFamily="34" charset="0"/>
                <a:cs typeface="Times New Roman" panose="02020603050405020304" pitchFamily="18" charset="0"/>
              </a:rPr>
              <a:t>The Cluster Development Board formed to manage community development and relationships between the company and the communities is made of the Chairmen, Secretaries and the Treasurers of the eleven community bodies called Community Trusts.</a:t>
            </a:r>
            <a:endParaRPr lang="en-US" sz="2300" dirty="0" smtClean="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8752"/>
            <a:ext cx="12192000" cy="4708981"/>
          </a:xfrm>
          <a:prstGeom prst="rect">
            <a:avLst/>
          </a:prstGeom>
        </p:spPr>
        <p:txBody>
          <a:bodyPr wrap="square">
            <a:spAutoFit/>
          </a:bodyPr>
          <a:lstStyle/>
          <a:p>
            <a:pPr marL="400050" marR="0" indent="-342900" algn="just">
              <a:spcBef>
                <a:spcPts val="0"/>
              </a:spcBef>
              <a:spcAft>
                <a:spcPts val="1200"/>
              </a:spcAft>
              <a:buFont typeface="Arial" panose="020B0604020202020204" pitchFamily="34" charset="0"/>
              <a:buChar char="•"/>
            </a:pPr>
            <a:r>
              <a:rPr lang="en-US" sz="2400" dirty="0">
                <a:latin typeface="Maiandra GD" panose="020E0502030308020204" pitchFamily="34" charset="0"/>
                <a:ea typeface="Calibri" panose="020F0502020204030204" pitchFamily="34" charset="0"/>
                <a:cs typeface="Times New Roman" panose="02020603050405020304" pitchFamily="18" charset="0"/>
              </a:rPr>
              <a:t>We seek partnership with other donors to help these women in other areas of their interest including: </a:t>
            </a:r>
            <a:endParaRPr lang="en-US" sz="2400" dirty="0" smtClean="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business </a:t>
            </a:r>
            <a:r>
              <a:rPr lang="en-US" sz="2400" dirty="0">
                <a:latin typeface="Maiandra GD" panose="020E0502030308020204" pitchFamily="34" charset="0"/>
                <a:ea typeface="Calibri" panose="020F0502020204030204" pitchFamily="34" charset="0"/>
                <a:cs typeface="Times New Roman" panose="02020603050405020304" pitchFamily="18" charset="0"/>
              </a:rPr>
              <a:t>development and financing, </a:t>
            </a:r>
            <a:endParaRPr lang="en-US" sz="2400" dirty="0" smtClean="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skill </a:t>
            </a:r>
            <a:r>
              <a:rPr lang="en-US" sz="2400" dirty="0">
                <a:latin typeface="Maiandra GD" panose="020E0502030308020204" pitchFamily="34" charset="0"/>
                <a:ea typeface="Calibri" panose="020F0502020204030204" pitchFamily="34" charset="0"/>
                <a:cs typeface="Times New Roman" panose="02020603050405020304" pitchFamily="18" charset="0"/>
              </a:rPr>
              <a:t>and talent development, </a:t>
            </a:r>
            <a:endParaRPr lang="en-US" sz="2400" dirty="0" smtClean="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scholarship </a:t>
            </a:r>
            <a:r>
              <a:rPr lang="en-US" sz="2400" dirty="0">
                <a:latin typeface="Maiandra GD" panose="020E0502030308020204" pitchFamily="34" charset="0"/>
                <a:ea typeface="Calibri" panose="020F0502020204030204" pitchFamily="34" charset="0"/>
                <a:cs typeface="Times New Roman" panose="02020603050405020304" pitchFamily="18" charset="0"/>
              </a:rPr>
              <a:t>schemes, </a:t>
            </a:r>
            <a:endParaRPr lang="en-US" sz="2400" dirty="0" smtClean="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h</a:t>
            </a:r>
            <a:r>
              <a:rPr lang="en-US" sz="2400" dirty="0" smtClean="0">
                <a:latin typeface="Maiandra GD" panose="020E0502030308020204" pitchFamily="34" charset="0"/>
              </a:rPr>
              <a:t>ealth </a:t>
            </a:r>
            <a:r>
              <a:rPr lang="en-US" sz="2400" dirty="0">
                <a:latin typeface="Maiandra GD" panose="020E0502030308020204" pitchFamily="34" charset="0"/>
              </a:rPr>
              <a:t>awareness campaigns, free medical check-ups and medical intervention outreaches and </a:t>
            </a:r>
            <a:endParaRPr lang="en-US" sz="2400" dirty="0" smtClean="0">
              <a:latin typeface="Maiandra GD" panose="020E0502030308020204" pitchFamily="34" charset="0"/>
            </a:endParaRPr>
          </a:p>
          <a:p>
            <a:pPr marL="400050" marR="0" indent="-342900" algn="just">
              <a:spcBef>
                <a:spcPts val="0"/>
              </a:spcBef>
              <a:spcAft>
                <a:spcPts val="1200"/>
              </a:spcAft>
              <a:buFont typeface="Arial" panose="020B0604020202020204" pitchFamily="34" charset="0"/>
              <a:buChar char="•"/>
            </a:pPr>
            <a:r>
              <a:rPr lang="en-US" sz="2400" dirty="0" smtClean="0">
                <a:latin typeface="Maiandra GD" panose="020E0502030308020204" pitchFamily="34" charset="0"/>
              </a:rPr>
              <a:t>establishment </a:t>
            </a:r>
            <a:r>
              <a:rPr lang="en-US" sz="2400" dirty="0">
                <a:latin typeface="Maiandra GD" panose="020E0502030308020204" pitchFamily="34" charset="0"/>
              </a:rPr>
              <a:t>of cottage industries like cassava and oil palm processing mills among others </a:t>
            </a:r>
            <a:endParaRPr lang="en-US" sz="2400" dirty="0">
              <a:latin typeface="Maiandra GD" panose="020E0502030308020204" pitchFamily="34" charset="0"/>
              <a:ea typeface="Calibri" panose="020F0502020204030204" pitchFamily="34" charset="0"/>
              <a:cs typeface="Times New Roman" panose="02020603050405020304" pitchFamily="18" charset="0"/>
            </a:endParaRPr>
          </a:p>
          <a:p>
            <a:pPr marL="400050" marR="0" indent="-342900" algn="just">
              <a:spcBef>
                <a:spcPts val="0"/>
              </a:spcBef>
              <a:spcAft>
                <a:spcPts val="1200"/>
              </a:spcAft>
              <a:buFont typeface="Arial" panose="020B0604020202020204" pitchFamily="34" charset="0"/>
              <a:buChar char="•"/>
            </a:pPr>
            <a:r>
              <a:rPr lang="en-US" sz="2400" dirty="0">
                <a:latin typeface="Maiandra GD" panose="020E0502030308020204" pitchFamily="34" charset="0"/>
                <a:ea typeface="Calibri" panose="020F0502020204030204" pitchFamily="34" charset="0"/>
                <a:cs typeface="Times New Roman" panose="02020603050405020304" pitchFamily="18" charset="0"/>
              </a:rPr>
              <a:t>These projects have direct impact on the people and their socio-economic wellbeing</a:t>
            </a:r>
            <a:r>
              <a:rPr lang="en-US" sz="2400" dirty="0" smtClean="0">
                <a:latin typeface="Maiandra GD" panose="020E0502030308020204" pitchFamily="34" charset="0"/>
                <a:ea typeface="Calibri" panose="020F0502020204030204" pitchFamily="34" charset="0"/>
                <a:cs typeface="Times New Roman" panose="02020603050405020304" pitchFamily="18" charset="0"/>
              </a:rPr>
              <a:t>.</a:t>
            </a:r>
            <a:endParaRPr lang="en-US" sz="2400" dirty="0">
              <a:latin typeface="Maiandra GD" panose="020E0502030308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553792"/>
            <a:ext cx="11990231" cy="6007478"/>
          </a:xfrm>
          <a:prstGeom prst="rect">
            <a:avLst/>
          </a:prstGeom>
        </p:spPr>
        <p:txBody>
          <a:bodyPr wrap="square">
            <a:spAutoFit/>
          </a:bodyPr>
          <a:lstStyle/>
          <a:p>
            <a:pPr marL="457200" indent="-457200">
              <a:lnSpc>
                <a:spcPct val="107000"/>
              </a:lnSpc>
              <a:spcAft>
                <a:spcPts val="1200"/>
              </a:spcAft>
              <a:buFont typeface="Arial" panose="020B0604020202020204" pitchFamily="34" charset="0"/>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The board also has SPDC, Government and the facilitating NGO representatives on board. </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457200" indent="-457200">
              <a:lnSpc>
                <a:spcPct val="107000"/>
              </a:lnSpc>
              <a:spcAft>
                <a:spcPts val="1200"/>
              </a:spcAft>
              <a:buFont typeface="Arial" panose="020B0604020202020204" pitchFamily="34" charset="0"/>
              <a:buChar char="•"/>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The above scenario empowers the Communities to be in charge of  problem evaluation and needs assessment, the identification of interventions based on available funding situation and project implementation supervisions</a:t>
            </a:r>
            <a:endParaRPr lang="en-US" sz="2400" dirty="0" smtClean="0">
              <a:effectLst/>
              <a:latin typeface="Maiandra GD" panose="020E0502030308020204" pitchFamily="34" charset="0"/>
              <a:ea typeface="Calibri" panose="020F0502020204030204" pitchFamily="34" charset="0"/>
              <a:cs typeface="Times New Roman" panose="02020603050405020304" pitchFamily="18" charset="0"/>
            </a:endParaRPr>
          </a:p>
          <a:p>
            <a:pPr marL="457200" indent="-457200">
              <a:spcAft>
                <a:spcPts val="1200"/>
              </a:spcAft>
              <a:buFont typeface="Arial" panose="020B0604020202020204" pitchFamily="34" charset="0"/>
              <a:buChar char="•"/>
            </a:pPr>
            <a:r>
              <a:rPr lang="en-US" sz="2400" dirty="0">
                <a:latin typeface="Maiandra GD" panose="020E0502030308020204" pitchFamily="34" charset="0"/>
              </a:rPr>
              <a:t>A number of times, community developmental interventions exclude women from directly benefiting as stakeholders. This is due to several cultural and religious factors that discriminate against women and thus impede their active involvement even for development interventions that are expected to directly benefit them.  </a:t>
            </a:r>
            <a:endParaRPr lang="en-US" sz="2400" dirty="0">
              <a:latin typeface="Maiandra GD" panose="020E0502030308020204" pitchFamily="34" charset="0"/>
            </a:endParaRPr>
          </a:p>
          <a:p>
            <a:pPr marL="457200" indent="-457200">
              <a:spcAft>
                <a:spcPts val="1200"/>
              </a:spcAft>
              <a:buFont typeface="Arial" panose="020B0604020202020204" pitchFamily="34" charset="0"/>
              <a:buChar char="•"/>
            </a:pPr>
            <a:r>
              <a:rPr lang="en-US" sz="2400" dirty="0">
                <a:latin typeface="Maiandra GD" panose="020E0502030308020204" pitchFamily="34" charset="0"/>
              </a:rPr>
              <a:t>Recent developmental approaches have recognized these issues and are making deliberate efforts for greater participation of women and are putting in place policies that ensure that women are consulted and are active participants in community development. </a:t>
            </a:r>
            <a:endParaRPr lang="en-US" sz="2400" dirty="0">
              <a:latin typeface="Maiandra GD" panose="020E0502030308020204" pitchFamily="34" charset="0"/>
            </a:endParaRPr>
          </a:p>
          <a:p>
            <a:pPr marL="457200" indent="-457200">
              <a:lnSpc>
                <a:spcPct val="107000"/>
              </a:lnSpc>
              <a:spcAft>
                <a:spcPts val="1200"/>
              </a:spcAft>
              <a:buFont typeface="Arial" panose="020B0604020202020204" pitchFamily="34" charset="0"/>
              <a:buChar char="•"/>
            </a:pPr>
            <a:endParaRPr lang="en-US" sz="2400" dirty="0">
              <a:effectLst/>
              <a:latin typeface="Maiandra GD" panose="020E0502030308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1" y="664269"/>
            <a:ext cx="11990231" cy="5825762"/>
          </a:xfrm>
          <a:prstGeom prst="rect">
            <a:avLst/>
          </a:prstGeom>
        </p:spPr>
        <p:txBody>
          <a:bodyPr wrap="square">
            <a:spAutoFit/>
          </a:bodyPr>
          <a:lstStyle/>
          <a:p>
            <a:pPr>
              <a:lnSpc>
                <a:spcPct val="107000"/>
              </a:lnSpc>
              <a:spcAft>
                <a:spcPts val="1200"/>
              </a:spcAft>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The foregoing has been the case too for this cluster. To that effect, SPDC and the cluster Board had ensured the following:</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eriod"/>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That the ten-man Community Trust in each community has at least 3 women members.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eriod"/>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Since the Chairman, Secretary and Treasurer of each Community Trust are members of the supervising Cluster Development Board, the treasurer of each Community Trust must be a woman, so that she automatically becomes a member of the board at the cluster level.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eriod"/>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That 15% of funds contributed for community development in the community, and in this case by SPDC, is used for women empowerment interventions.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eriod"/>
            </a:pPr>
            <a:r>
              <a:rPr lang="en-US" sz="2400" dirty="0" smtClean="0">
                <a:effectLst/>
                <a:latin typeface="Maiandra GD" panose="020E0502030308020204" pitchFamily="34" charset="0"/>
                <a:ea typeface="Calibri" panose="020F0502020204030204" pitchFamily="34" charset="0"/>
                <a:cs typeface="Times New Roman" panose="02020603050405020304" pitchFamily="18" charset="0"/>
              </a:rPr>
              <a:t>Encouraging women to come together and collectively work to achieve commonly set goals and objectives and in this case construction of building projects in the communities.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6723"/>
            <a:ext cx="5950039" cy="6517682"/>
          </a:xfrm>
          <a:prstGeom prst="rect">
            <a:avLst/>
          </a:prstGeom>
          <a:solidFill>
            <a:schemeClr val="accent1">
              <a:lumMod val="60000"/>
              <a:lumOff val="40000"/>
            </a:schemeClr>
          </a:solidFill>
        </p:spPr>
        <p:txBody>
          <a:bodyPr wrap="square">
            <a:spAutoFit/>
          </a:bodyPr>
          <a:lstStyle/>
          <a:p>
            <a:pPr marL="342900" indent="-342900">
              <a:lnSpc>
                <a:spcPct val="107000"/>
              </a:lnSpc>
              <a:spcAft>
                <a:spcPts val="8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Women</a:t>
            </a:r>
            <a:r>
              <a:rPr lang="en-US" sz="2400" dirty="0">
                <a:latin typeface="Maiandra GD" panose="020E0502030308020204" pitchFamily="34" charset="0"/>
                <a:ea typeface="Calibri" panose="020F0502020204030204" pitchFamily="34" charset="0"/>
                <a:cs typeface="Times New Roman" panose="02020603050405020304" pitchFamily="18" charset="0"/>
              </a:rPr>
              <a:t>, during the community town hall meetings and also in the focused group discussions, identified access to finance as one of their priority developmental challenges and focused on income generating projects as a way to raise some finance for their collective use. </a:t>
            </a:r>
            <a:endParaRPr lang="en-US" sz="2400" dirty="0" smtClean="0">
              <a:latin typeface="Maiandra GD" panose="020E0502030308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smtClean="0">
                <a:latin typeface="Maiandra GD" panose="020E0502030308020204" pitchFamily="34" charset="0"/>
                <a:ea typeface="Calibri" panose="020F0502020204030204" pitchFamily="34" charset="0"/>
                <a:cs typeface="Times New Roman" panose="02020603050405020304" pitchFamily="18" charset="0"/>
              </a:rPr>
              <a:t>All </a:t>
            </a:r>
            <a:r>
              <a:rPr lang="en-US" sz="2400" dirty="0">
                <a:latin typeface="Maiandra GD" panose="020E0502030308020204" pitchFamily="34" charset="0"/>
                <a:ea typeface="Calibri" panose="020F0502020204030204" pitchFamily="34" charset="0"/>
                <a:cs typeface="Times New Roman" panose="02020603050405020304" pitchFamily="18" charset="0"/>
              </a:rPr>
              <a:t>the communities agreed to invest in housing for letting as a means of sustainable income generating project since their communities are expanding due to influx of people involved in the oil industry and other businesses in the area resulting in acute accommodation problems.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Users\IYENEMI HOPE MEMBERE\AppData\Local\Microsoft\Windows\INetCache\Content.Word\20180306_150508.jpg"/>
          <p:cNvPicPr/>
          <p:nvPr/>
        </p:nvPicPr>
        <p:blipFill>
          <a:blip r:embed="rId1" cstate="print"/>
          <a:srcRect/>
          <a:stretch>
            <a:fillRect/>
          </a:stretch>
        </p:blipFill>
        <p:spPr bwMode="auto">
          <a:xfrm>
            <a:off x="5950352" y="386723"/>
            <a:ext cx="6203726" cy="5347232"/>
          </a:xfrm>
          <a:prstGeom prst="rect">
            <a:avLst/>
          </a:prstGeom>
          <a:noFill/>
          <a:ln w="9525">
            <a:noFill/>
            <a:miter lim="800000"/>
            <a:headEnd/>
            <a:tailEnd/>
          </a:ln>
        </p:spPr>
      </p:pic>
      <p:sp>
        <p:nvSpPr>
          <p:cNvPr id="6" name="Rectangle 5"/>
          <p:cNvSpPr/>
          <p:nvPr/>
        </p:nvSpPr>
        <p:spPr>
          <a:xfrm>
            <a:off x="5981162" y="5764046"/>
            <a:ext cx="6096000" cy="685059"/>
          </a:xfrm>
          <a:prstGeom prst="rect">
            <a:avLst/>
          </a:prstGeom>
          <a:solidFill>
            <a:srgbClr val="FFFF00"/>
          </a:solidFill>
        </p:spPr>
        <p:txBody>
          <a:bodyPr>
            <a:spAutoFit/>
          </a:bodyPr>
          <a:lstStyle/>
          <a:p>
            <a:pPr>
              <a:lnSpc>
                <a:spcPct val="107000"/>
              </a:lnSpc>
              <a:spcAft>
                <a:spcPts val="800"/>
              </a:spcAft>
            </a:pPr>
            <a:r>
              <a:rPr lang="en-US"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Planning meeting </a:t>
            </a:r>
            <a:r>
              <a:rPr lang="en-US"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by </a:t>
            </a:r>
            <a:r>
              <a:rPr lang="en-US"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SPDC/</a:t>
            </a:r>
            <a:r>
              <a:rPr lang="en-US" dirty="0" err="1"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Gbarain</a:t>
            </a:r>
            <a:r>
              <a:rPr lang="en-US"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a:t>
            </a:r>
            <a:r>
              <a:rPr lang="en-US" dirty="0" err="1"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Epketiama</a:t>
            </a:r>
            <a:r>
              <a:rPr lang="en-US"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 CDB/NGO </a:t>
            </a:r>
            <a:r>
              <a:rPr lang="en-US"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representatives with </a:t>
            </a:r>
            <a:r>
              <a:rPr lang="en-US" dirty="0" smtClean="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Women </a:t>
            </a:r>
            <a:r>
              <a:rPr lang="en-US" dirty="0">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of the communities. </a:t>
            </a:r>
            <a:endPar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80502_1137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154" y="1894336"/>
            <a:ext cx="4850436" cy="3423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20180502_113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880" y="1965646"/>
            <a:ext cx="4570420" cy="33322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7153" y="630942"/>
            <a:ext cx="6196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r>
              <a:rPr lang="en-US" sz="2800" b="1" dirty="0">
                <a:effectLst>
                  <a:outerShdw blurRad="38100" dist="38100" dir="2700000" algn="tl">
                    <a:srgbClr val="000000">
                      <a:alpha val="43137"/>
                    </a:srgbClr>
                  </a:outerShdw>
                </a:effectLst>
                <a:latin typeface="Maiandra GD" panose="020E0502030308020204" pitchFamily="34" charset="0"/>
              </a:rPr>
              <a:t>PROJECT IMPLEMENTATION STATUS</a:t>
            </a:r>
            <a:endParaRPr lang="en-US" sz="2800" dirty="0">
              <a:effectLst>
                <a:outerShdw blurRad="38100" dist="38100" dir="2700000" algn="tl">
                  <a:srgbClr val="000000">
                    <a:alpha val="43137"/>
                  </a:srgbClr>
                </a:outerShdw>
              </a:effectLst>
              <a:latin typeface="Maiandra GD" panose="020E0502030308020204" pitchFamily="34" charset="0"/>
            </a:endParaRPr>
          </a:p>
        </p:txBody>
      </p:sp>
      <p:sp>
        <p:nvSpPr>
          <p:cNvPr id="4" name="Rectangle 4"/>
          <p:cNvSpPr>
            <a:spLocks noChangeArrowheads="1"/>
          </p:cNvSpPr>
          <p:nvPr/>
        </p:nvSpPr>
        <p:spPr bwMode="auto">
          <a:xfrm>
            <a:off x="0" y="251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84534" y="1164967"/>
            <a:ext cx="12107466" cy="707886"/>
          </a:xfrm>
          <a:prstGeom prst="rect">
            <a:avLst/>
          </a:prstGeom>
        </p:spPr>
        <p:txBody>
          <a:bodyPr wrap="square">
            <a:spAutoFit/>
          </a:bodyPr>
          <a:lstStyle/>
          <a:p>
            <a:r>
              <a:rPr lang="en-US" sz="2000" b="1" u="sng" dirty="0" smtClean="0">
                <a:effectLst>
                  <a:outerShdw blurRad="38100" dist="38100" dir="2700000" algn="tl">
                    <a:srgbClr val="000000">
                      <a:alpha val="43137"/>
                    </a:srgbClr>
                  </a:outerShdw>
                </a:effectLst>
                <a:latin typeface="Maiandra GD" panose="020E0502030308020204" pitchFamily="34" charset="0"/>
              </a:rPr>
              <a:t>GBARANTORU</a:t>
            </a:r>
            <a:endParaRPr lang="en-US" sz="2000" b="1" u="sng" dirty="0" smtClean="0">
              <a:effectLst>
                <a:outerShdw blurRad="38100" dist="38100" dir="2700000" algn="tl">
                  <a:srgbClr val="000000">
                    <a:alpha val="43137"/>
                  </a:srgbClr>
                </a:outerShdw>
              </a:effectLst>
              <a:latin typeface="Maiandra GD" panose="020E0502030308020204" pitchFamily="34" charset="0"/>
            </a:endParaRPr>
          </a:p>
          <a:p>
            <a:r>
              <a:rPr lang="en-US" sz="2000" dirty="0" smtClean="0">
                <a:latin typeface="Maiandra GD" panose="020E0502030308020204" pitchFamily="34" charset="0"/>
              </a:rPr>
              <a:t>CONSTRUCTION OF TWO (2) UNITS </a:t>
            </a:r>
            <a:r>
              <a:rPr lang="en-US" sz="2000" dirty="0" smtClean="0">
                <a:latin typeface="Maiandra GD" panose="020E0502030308020204" pitchFamily="34" charset="0"/>
              </a:rPr>
              <a:t>SELF-CONTAIN </a:t>
            </a:r>
            <a:r>
              <a:rPr lang="en-US" sz="2000" dirty="0" smtClean="0">
                <a:latin typeface="Maiandra GD" panose="020E0502030308020204" pitchFamily="34" charset="0"/>
              </a:rPr>
              <a:t>APARTMENTS IN GBARANTORU</a:t>
            </a:r>
            <a:endParaRPr lang="en-US" sz="2000" dirty="0" smtClean="0">
              <a:latin typeface="Maiandra GD" panose="020E0502030308020204" pitchFamily="34" charset="0"/>
            </a:endParaRPr>
          </a:p>
        </p:txBody>
      </p:sp>
      <p:sp>
        <p:nvSpPr>
          <p:cNvPr id="7" name="TextBox 6"/>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pic>
        <p:nvPicPr>
          <p:cNvPr id="9" name="Picture 6" descr="20180502_114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006" y="3956361"/>
            <a:ext cx="4417764" cy="282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20180502_1252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3031" y="1546169"/>
            <a:ext cx="5860447" cy="522299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2" descr="20180502_125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30" y="1546168"/>
            <a:ext cx="6181904" cy="52229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03031" y="583654"/>
            <a:ext cx="109958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AYAMA 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pPr>
            <a:r>
              <a:rPr kumimoji="0" lang="en-US" altLang="en-US" sz="20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CONSTRUCTION OF TWO (2) UNIT OF FOUR (4) SELF-CONTAIN APARTMENTS IN AYAMA</a:t>
            </a: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3" name="Rectangle 4"/>
          <p:cNvSpPr>
            <a:spLocks noChangeArrowheads="1"/>
          </p:cNvSpPr>
          <p:nvPr/>
        </p:nvSpPr>
        <p:spPr bwMode="auto">
          <a:xfrm>
            <a:off x="36771" y="6175603"/>
            <a:ext cx="122614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Ongoing Construction of 2 units of I Self Contained apartments by </a:t>
            </a:r>
            <a:r>
              <a:rPr kumimoji="0" lang="en-US" altLang="en-US" sz="2400" b="1" i="1" u="none" strike="noStrike" cap="none" normalizeH="0" baseline="0" dirty="0" err="1"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Ayama</a:t>
            </a:r>
            <a:r>
              <a:rPr kumimoji="0" lang="en-US" altLang="en-US" sz="2400" b="1" i="1"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 Women Forum</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
        <p:nvSpPr>
          <p:cNvPr id="7" name="TextBox 6"/>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20180502_1218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026" y="1103036"/>
            <a:ext cx="5878004" cy="48467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8" descr="20180502_1218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477" y="1103036"/>
            <a:ext cx="6287523" cy="4833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2537" y="375811"/>
            <a:ext cx="113874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OBUNAGHA 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smtClean="0">
                <a:ln>
                  <a:noFill/>
                </a:ln>
                <a:solidFill>
                  <a:schemeClr val="tx1"/>
                </a:solidFill>
                <a:effectLst/>
                <a:latin typeface="Maiandra GD" panose="020E0502030308020204" pitchFamily="34" charset="0"/>
                <a:ea typeface="Calibri" panose="020F0502020204030204" pitchFamily="34" charset="0"/>
                <a:cs typeface="Times New Roman" panose="02020603050405020304" pitchFamily="18" charset="0"/>
              </a:rPr>
              <a:t>CONSTRUCTION OF THREE (3) UNITS OF SIX (6) SELF-CONTAIN APARTMENTS IN OBUNAGHA</a:t>
            </a: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3" name="Rectangle 4"/>
          <p:cNvSpPr>
            <a:spLocks noChangeArrowheads="1"/>
          </p:cNvSpPr>
          <p:nvPr/>
        </p:nvSpPr>
        <p:spPr bwMode="auto">
          <a:xfrm>
            <a:off x="0" y="2695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0" y="4960293"/>
            <a:ext cx="11751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Ongoing Construction of 3unit of 6 Self Contained apartments by </a:t>
            </a:r>
            <a:r>
              <a:rPr kumimoji="0" lang="en-US" altLang="en-US" sz="2400" b="1" i="1"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Obunagha</a:t>
            </a:r>
            <a:r>
              <a:rPr kumimoji="0" lang="en-US" altLang="en-US" sz="24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Women Forum</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sp>
        <p:nvSpPr>
          <p:cNvPr id="8" name="TextBox 7"/>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20180502_1204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24" y="1215492"/>
            <a:ext cx="5667395" cy="3869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626987"/>
            <a:ext cx="32380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KOROAMA 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3" name="Rectangle 4"/>
          <p:cNvSpPr>
            <a:spLocks noChangeArrowheads="1"/>
          </p:cNvSpPr>
          <p:nvPr/>
        </p:nvSpPr>
        <p:spPr bwMode="auto">
          <a:xfrm>
            <a:off x="278296" y="26081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278297" y="4073098"/>
            <a:ext cx="5357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Ongoing Construction of 2 </a:t>
            </a: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self-contain </a:t>
            </a: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apartments in </a:t>
            </a:r>
            <a:r>
              <a:rPr kumimoji="0" lang="en-US" altLang="en-US" sz="2400" b="1" i="0" u="none" strike="noStrike" cap="none" normalizeH="0" baseline="0" dirty="0" err="1"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Koroama</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
        <p:nvSpPr>
          <p:cNvPr id="8" name="TextBox 7"/>
          <p:cNvSpPr txBox="1"/>
          <p:nvPr/>
        </p:nvSpPr>
        <p:spPr>
          <a:xfrm>
            <a:off x="0" y="0"/>
            <a:ext cx="12192000" cy="338554"/>
          </a:xfrm>
          <a:prstGeom prst="rect">
            <a:avLst/>
          </a:prstGeom>
          <a:noFill/>
        </p:spPr>
        <p:txBody>
          <a:bodyPr wrap="square" rtlCol="0">
            <a:spAutoFit/>
          </a:bodyPr>
          <a:lstStyle/>
          <a:p>
            <a:r>
              <a:rPr lang="en-US" sz="1600" b="1" dirty="0" smtClean="0">
                <a:solidFill>
                  <a:schemeClr val="accent2">
                    <a:lumMod val="50000"/>
                  </a:schemeClr>
                </a:solidFill>
                <a:effectLst>
                  <a:outerShdw blurRad="38100" dist="38100" dir="2700000" algn="tl">
                    <a:srgbClr val="000000">
                      <a:alpha val="43137"/>
                    </a:srgbClr>
                  </a:outerShdw>
                </a:effectLst>
              </a:rPr>
              <a:t>WOMEN EMPOWERMENT EFFORTS IN GBARAIN/EKPETIAMA CLUSTER DEVELOPMENT BOARD COMMUNITIES</a:t>
            </a:r>
            <a:endParaRPr lang="en-US" sz="1600" b="1" dirty="0">
              <a:solidFill>
                <a:schemeClr val="accent2">
                  <a:lumMod val="50000"/>
                </a:schemeClr>
              </a:solidFill>
              <a:effectLst>
                <a:outerShdw blurRad="38100" dist="38100" dir="2700000" algn="tl">
                  <a:srgbClr val="000000">
                    <a:alpha val="43137"/>
                  </a:srgbClr>
                </a:outerShdw>
              </a:effectLst>
            </a:endParaRPr>
          </a:p>
        </p:txBody>
      </p:sp>
      <p:pic>
        <p:nvPicPr>
          <p:cNvPr id="9" name="Picture 22" descr="20180219_152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204" y="1277034"/>
            <a:ext cx="6122019" cy="46643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988204" y="507606"/>
            <a:ext cx="32877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pP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OKOLOBIRI </a:t>
            </a:r>
            <a:r>
              <a:rPr kumimoji="0" lang="en-US" altLang="en-US"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a typeface="Calibri" panose="020F0502020204030204" pitchFamily="34" charset="0"/>
                <a:cs typeface="Times New Roman" panose="02020603050405020304" pitchFamily="18" charset="0"/>
              </a:rPr>
              <a:t>COMMUNITY</a:t>
            </a:r>
            <a:endParaRPr kumimoji="0" lang="en-US" alt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Maiandra GD" panose="020E0502030308020204" pitchFamily="34" charset="0"/>
            </a:endParaRPr>
          </a:p>
        </p:txBody>
      </p:sp>
      <p:sp>
        <p:nvSpPr>
          <p:cNvPr id="11" name="Rectangle 5"/>
          <p:cNvSpPr>
            <a:spLocks noChangeArrowheads="1"/>
          </p:cNvSpPr>
          <p:nvPr/>
        </p:nvSpPr>
        <p:spPr bwMode="auto">
          <a:xfrm>
            <a:off x="6251634" y="4225497"/>
            <a:ext cx="5357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Ongoing Construction of 2 </a:t>
            </a: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self-contain </a:t>
            </a:r>
            <a:r>
              <a:rPr kumimoji="0" lang="en-US" altLang="en-US" sz="2400" b="1" i="0" u="none" strike="noStrike" cap="none" normalizeH="0" baseline="0" dirty="0"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apartments in </a:t>
            </a:r>
            <a:r>
              <a:rPr kumimoji="0" lang="en-US" altLang="en-US" sz="2400" b="1" i="0" u="none" strike="noStrike" cap="none" normalizeH="0" baseline="0" dirty="0" err="1" smtClean="0">
                <a:ln>
                  <a:noFill/>
                </a:ln>
                <a:solidFill>
                  <a:schemeClr val="bg1"/>
                </a:solidFill>
                <a:effectLst/>
                <a:latin typeface="Maiandra GD" panose="020E0502030308020204" pitchFamily="34" charset="0"/>
                <a:ea typeface="Calibri" panose="020F0502020204030204" pitchFamily="34" charset="0"/>
                <a:cs typeface="Times New Roman" panose="02020603050405020304" pitchFamily="18" charset="0"/>
              </a:rPr>
              <a:t>Okolobiri</a:t>
            </a: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dirty="0" smtClean="0">
              <a:ln>
                <a:noFill/>
              </a:ln>
              <a:solidFill>
                <a:schemeClr val="bg1"/>
              </a:solidFill>
              <a:effectLst/>
              <a:latin typeface="Maiandra GD" panose="020E0502030308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20A18"/>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10953</Words>
  <Application>WPS Presentation</Application>
  <PresentationFormat>Custom</PresentationFormat>
  <Paragraphs>216</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SimSun</vt:lpstr>
      <vt:lpstr>Wingdings</vt:lpstr>
      <vt:lpstr>Maiandra GD</vt:lpstr>
      <vt:lpstr>Calibri</vt:lpstr>
      <vt:lpstr>Times New Roman</vt:lpstr>
      <vt:lpstr>Tahoma</vt:lpstr>
      <vt:lpstr>Microsoft YaHei</vt:lpstr>
      <vt:lpstr>Arial Unicode MS</vt:lpstr>
      <vt:lpstr>Symbol</vt:lpstr>
      <vt:lpstr>Clarity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tonylawrence942@gmail.com</dc:creator>
  <cp:lastModifiedBy>ANTHONY LAWRENCE</cp:lastModifiedBy>
  <cp:revision>42</cp:revision>
  <dcterms:created xsi:type="dcterms:W3CDTF">2018-05-23T13:45:00Z</dcterms:created>
  <dcterms:modified xsi:type="dcterms:W3CDTF">2023-07-08T08:10:59Z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CDC4A280DC9F4E96B572BD48712B5F5E</vt:lpwstr>
  </property>
  <property fmtid="{D5CDD505-2E9C-101B-9397-08002B2CF9AE}" pid="3" name="KSOProductBuildVer">
    <vt:lpwstr>2057-11.2.0.11537</vt:lpwstr>
  </property>
</Properties>
</file>