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" userDrawn="1">
          <p15:clr>
            <a:srgbClr val="A4A3A4"/>
          </p15:clr>
        </p15:guide>
        <p15:guide id="2" pos="2256" userDrawn="1">
          <p15:clr>
            <a:srgbClr val="A4A3A4"/>
          </p15:clr>
        </p15:guide>
        <p15:guide id="3" pos="44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434" autoAdjust="0"/>
  </p:normalViewPr>
  <p:slideViewPr>
    <p:cSldViewPr snapToGrid="0">
      <p:cViewPr>
        <p:scale>
          <a:sx n="125" d="100"/>
          <a:sy n="125" d="100"/>
        </p:scale>
        <p:origin x="-1236" y="-2190"/>
      </p:cViewPr>
      <p:guideLst>
        <p:guide orient="horz" pos="793"/>
        <p:guide pos="2256"/>
        <p:guide pos="4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CAA47-5E65-4C1F-880D-66BB25E2FD39}" type="doc">
      <dgm:prSet loTypeId="urn:microsoft.com/office/officeart/2005/8/layout/cycle2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kumimoji="1" lang="ja-JP" altLang="en-US"/>
        </a:p>
      </dgm:t>
    </dgm:pt>
    <dgm:pt modelId="{78E6356E-47E9-4AFC-8868-1019D7C08BFF}">
      <dgm:prSet phldrT="[テキスト]" custT="1"/>
      <dgm:spPr/>
      <dgm:t>
        <a:bodyPr/>
        <a:lstStyle/>
        <a:p>
          <a:r>
            <a:rPr kumimoji="1" lang="en-US" altLang="ja-JP" sz="1050" b="0" dirty="0" smtClean="0"/>
            <a:t>Preliminary learning sessions</a:t>
          </a:r>
        </a:p>
      </dgm:t>
    </dgm:pt>
    <dgm:pt modelId="{95B9E7BC-9477-41BB-9D83-311B85E5D556}" type="parTrans" cxnId="{6377FB46-2ED1-40DC-A9E4-222F1C51A8E2}">
      <dgm:prSet/>
      <dgm:spPr/>
      <dgm:t>
        <a:bodyPr/>
        <a:lstStyle/>
        <a:p>
          <a:endParaRPr kumimoji="1" lang="ja-JP" altLang="en-US" sz="1050" b="0"/>
        </a:p>
      </dgm:t>
    </dgm:pt>
    <dgm:pt modelId="{D41C2808-2E39-4268-942C-657AFAA25339}" type="sibTrans" cxnId="{6377FB46-2ED1-40DC-A9E4-222F1C51A8E2}">
      <dgm:prSet custT="1"/>
      <dgm:spPr/>
      <dgm:t>
        <a:bodyPr/>
        <a:lstStyle/>
        <a:p>
          <a:endParaRPr kumimoji="1" lang="ja-JP" altLang="en-US" sz="1050" b="0" dirty="0"/>
        </a:p>
      </dgm:t>
    </dgm:pt>
    <dgm:pt modelId="{D6978427-C307-4B79-8C8B-09F668D93A90}">
      <dgm:prSet phldrT="[テキスト]" custT="1"/>
      <dgm:spPr/>
      <dgm:t>
        <a:bodyPr/>
        <a:lstStyle/>
        <a:p>
          <a:r>
            <a:rPr kumimoji="1" lang="en-US" altLang="ja-JP" sz="1050" b="0" dirty="0" smtClean="0"/>
            <a:t>Practical sessions</a:t>
          </a:r>
          <a:endParaRPr kumimoji="1" lang="ja-JP" altLang="en-US" sz="1050" b="0" dirty="0"/>
        </a:p>
      </dgm:t>
    </dgm:pt>
    <dgm:pt modelId="{C90EF534-CC89-42D3-9890-BFF36916D73F}" type="parTrans" cxnId="{A1E08EEF-674B-4461-8B2D-CEA2E3C0BA6C}">
      <dgm:prSet/>
      <dgm:spPr/>
      <dgm:t>
        <a:bodyPr/>
        <a:lstStyle/>
        <a:p>
          <a:endParaRPr kumimoji="1" lang="ja-JP" altLang="en-US" sz="1050" b="0"/>
        </a:p>
      </dgm:t>
    </dgm:pt>
    <dgm:pt modelId="{565B344F-8B51-46C5-8F37-341FFE5E7EC3}" type="sibTrans" cxnId="{A1E08EEF-674B-4461-8B2D-CEA2E3C0BA6C}">
      <dgm:prSet custT="1"/>
      <dgm:spPr/>
      <dgm:t>
        <a:bodyPr/>
        <a:lstStyle/>
        <a:p>
          <a:endParaRPr kumimoji="1" lang="ja-JP" altLang="en-US" sz="1050" b="0" dirty="0"/>
        </a:p>
      </dgm:t>
    </dgm:pt>
    <dgm:pt modelId="{7E179210-15F6-4000-9975-C4D8DB8DA848}">
      <dgm:prSet phldrT="[テキスト]" custT="1"/>
      <dgm:spPr/>
      <dgm:t>
        <a:bodyPr/>
        <a:lstStyle/>
        <a:p>
          <a:r>
            <a:rPr kumimoji="1" lang="en-US" altLang="ja-JP" sz="1050" b="0" i="0" dirty="0" smtClean="0">
              <a:solidFill>
                <a:sysClr val="windowText" lastClr="000000"/>
              </a:solidFill>
            </a:rPr>
            <a:t>Reflective learning sessions</a:t>
          </a:r>
          <a:endParaRPr kumimoji="1" lang="ja-JP" altLang="en-US" sz="1050" b="0" i="0" dirty="0">
            <a:solidFill>
              <a:sysClr val="windowText" lastClr="000000"/>
            </a:solidFill>
          </a:endParaRPr>
        </a:p>
      </dgm:t>
    </dgm:pt>
    <dgm:pt modelId="{19F79E0F-0EE2-4C0D-8397-DB2FCC508F67}" type="parTrans" cxnId="{3DB96A03-334C-4DCE-B19E-8F25CF134A50}">
      <dgm:prSet/>
      <dgm:spPr/>
      <dgm:t>
        <a:bodyPr/>
        <a:lstStyle/>
        <a:p>
          <a:endParaRPr kumimoji="1" lang="ja-JP" altLang="en-US" sz="1050" b="0"/>
        </a:p>
      </dgm:t>
    </dgm:pt>
    <dgm:pt modelId="{99A099CF-2F63-4E73-BFAE-324FE7068664}" type="sibTrans" cxnId="{3DB96A03-334C-4DCE-B19E-8F25CF134A50}">
      <dgm:prSet custT="1"/>
      <dgm:spPr/>
      <dgm:t>
        <a:bodyPr/>
        <a:lstStyle/>
        <a:p>
          <a:endParaRPr kumimoji="1" lang="ja-JP" altLang="en-US" sz="1050" b="0"/>
        </a:p>
      </dgm:t>
    </dgm:pt>
    <dgm:pt modelId="{58D79F11-0B34-449B-8510-CA9E14BCEF85}">
      <dgm:prSet phldrT="[テキスト]" custT="1"/>
      <dgm:spPr/>
      <dgm:t>
        <a:bodyPr/>
        <a:lstStyle/>
        <a:p>
          <a:r>
            <a:rPr kumimoji="1" lang="en-US" altLang="ja-JP" sz="1000" b="0" dirty="0" smtClean="0">
              <a:solidFill>
                <a:sysClr val="windowText" lastClr="000000"/>
              </a:solidFill>
            </a:rPr>
            <a:t>Continuation development</a:t>
          </a:r>
        </a:p>
      </dgm:t>
    </dgm:pt>
    <dgm:pt modelId="{A076FBAC-C50C-4C5D-9770-6C591B64652D}" type="parTrans" cxnId="{A32E5E45-5198-4560-BC35-B02B50AA3F4E}">
      <dgm:prSet/>
      <dgm:spPr/>
      <dgm:t>
        <a:bodyPr/>
        <a:lstStyle/>
        <a:p>
          <a:endParaRPr kumimoji="1" lang="ja-JP" altLang="en-US" sz="1050" b="0"/>
        </a:p>
      </dgm:t>
    </dgm:pt>
    <dgm:pt modelId="{2896CA6B-0254-4E65-AD2C-97DA9729B223}" type="sibTrans" cxnId="{A32E5E45-5198-4560-BC35-B02B50AA3F4E}">
      <dgm:prSet custT="1"/>
      <dgm:spPr/>
      <dgm:t>
        <a:bodyPr/>
        <a:lstStyle/>
        <a:p>
          <a:endParaRPr kumimoji="1" lang="ja-JP" altLang="en-US" sz="1050" b="0"/>
        </a:p>
      </dgm:t>
    </dgm:pt>
    <dgm:pt modelId="{F8C390C2-16F9-41AF-8CE6-5129DD600009}" type="pres">
      <dgm:prSet presAssocID="{D07CAA47-5E65-4C1F-880D-66BB25E2FD3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1CBC9EB-CF03-4397-836E-8A7E6707751C}" type="pres">
      <dgm:prSet presAssocID="{78E6356E-47E9-4AFC-8868-1019D7C08BFF}" presName="node" presStyleLbl="node1" presStyleIdx="0" presStyleCnt="4" custScaleX="185135" custScaleY="96657" custRadScaleRad="95839" custRadScaleInc="108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  <dgm:pt modelId="{8453EED9-3469-4937-8237-CA771C25AD4D}" type="pres">
      <dgm:prSet presAssocID="{D41C2808-2E39-4268-942C-657AFAA25339}" presName="sibTrans" presStyleLbl="sibTrans2D1" presStyleIdx="0" presStyleCnt="4" custScaleX="191196" custLinFactX="19372" custLinFactY="-2492" custLinFactNeighborX="100000" custLinFactNeighborY="-100000"/>
      <dgm:spPr/>
      <dgm:t>
        <a:bodyPr/>
        <a:lstStyle/>
        <a:p>
          <a:endParaRPr kumimoji="1" lang="ja-JP" altLang="en-US"/>
        </a:p>
      </dgm:t>
    </dgm:pt>
    <dgm:pt modelId="{8E118840-4E5B-4FA4-B7E9-18B393AD9862}" type="pres">
      <dgm:prSet presAssocID="{D41C2808-2E39-4268-942C-657AFAA25339}" presName="connectorText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68C99CDF-FED7-449B-8865-15DD77043877}" type="pres">
      <dgm:prSet presAssocID="{D6978427-C307-4B79-8C8B-09F668D93A90}" presName="node" presStyleLbl="node1" presStyleIdx="1" presStyleCnt="4" custScaleX="185135" custScaleY="96657" custRadScaleRad="185039" custRadScaleInc="-298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  <dgm:pt modelId="{7B236994-103D-42A6-8467-D022DF18AD83}" type="pres">
      <dgm:prSet presAssocID="{565B344F-8B51-46C5-8F37-341FFE5E7EC3}" presName="sibTrans" presStyleLbl="sibTrans2D1" presStyleIdx="1" presStyleCnt="4" custScaleX="172772" custLinFactY="3949" custLinFactNeighborX="89047" custLinFactNeighborY="100000"/>
      <dgm:spPr/>
      <dgm:t>
        <a:bodyPr/>
        <a:lstStyle/>
        <a:p>
          <a:endParaRPr kumimoji="1" lang="ja-JP" altLang="en-US"/>
        </a:p>
      </dgm:t>
    </dgm:pt>
    <dgm:pt modelId="{90F8B556-C68E-4F0B-9413-3F8AED9D2C7C}" type="pres">
      <dgm:prSet presAssocID="{565B344F-8B51-46C5-8F37-341FFE5E7EC3}" presName="connectorText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58389874-B617-4FFB-A9BD-79700CFB278D}" type="pres">
      <dgm:prSet presAssocID="{7E179210-15F6-4000-9975-C4D8DB8DA848}" presName="node" presStyleLbl="node1" presStyleIdx="2" presStyleCnt="4" custScaleX="185135" custScaleY="96657" custRadScaleRad="91940" custRadScaleInc="82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  <dgm:pt modelId="{A6A35842-1098-4A72-BE6A-3AD15D17EFE0}" type="pres">
      <dgm:prSet presAssocID="{99A099CF-2F63-4E73-BFAE-324FE7068664}" presName="sibTrans" presStyleLbl="sibTrans2D1" presStyleIdx="2" presStyleCnt="4" custScaleX="198881" custLinFactX="-28530" custLinFactNeighborX="-100000" custLinFactNeighborY="94985"/>
      <dgm:spPr/>
      <dgm:t>
        <a:bodyPr/>
        <a:lstStyle/>
        <a:p>
          <a:endParaRPr kumimoji="1" lang="ja-JP" altLang="en-US"/>
        </a:p>
      </dgm:t>
    </dgm:pt>
    <dgm:pt modelId="{5E7BDC21-273B-4BD2-A2E3-1AAD94A6436D}" type="pres">
      <dgm:prSet presAssocID="{99A099CF-2F63-4E73-BFAE-324FE7068664}" presName="connectorText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223C06CE-0ECD-48B4-93F1-6C46F58E9E87}" type="pres">
      <dgm:prSet presAssocID="{58D79F11-0B34-449B-8510-CA9E14BCEF85}" presName="node" presStyleLbl="node1" presStyleIdx="3" presStyleCnt="4" custScaleX="185135" custScaleY="96657" custRadScaleRad="188860" custRadScaleInc="292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kumimoji="1" lang="ja-JP" altLang="en-US"/>
        </a:p>
      </dgm:t>
    </dgm:pt>
    <dgm:pt modelId="{09AE2A5D-65EA-4F4F-8C88-8760CED1716A}" type="pres">
      <dgm:prSet presAssocID="{2896CA6B-0254-4E65-AD2C-97DA9729B223}" presName="sibTrans" presStyleLbl="sibTrans2D1" presStyleIdx="3" presStyleCnt="4" custAng="17825210" custScaleX="165670" custLinFactX="-134563" custLinFactY="-30689" custLinFactNeighborX="-200000" custLinFactNeighborY="-100000"/>
      <dgm:spPr/>
      <dgm:t>
        <a:bodyPr/>
        <a:lstStyle/>
        <a:p>
          <a:endParaRPr kumimoji="1" lang="ja-JP" altLang="en-US"/>
        </a:p>
      </dgm:t>
    </dgm:pt>
    <dgm:pt modelId="{0BE338B9-08E6-41B5-9428-8300A5D1E0A5}" type="pres">
      <dgm:prSet presAssocID="{2896CA6B-0254-4E65-AD2C-97DA9729B223}" presName="connectorText" presStyleLbl="sibTrans2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3DB96A03-334C-4DCE-B19E-8F25CF134A50}" srcId="{D07CAA47-5E65-4C1F-880D-66BB25E2FD39}" destId="{7E179210-15F6-4000-9975-C4D8DB8DA848}" srcOrd="2" destOrd="0" parTransId="{19F79E0F-0EE2-4C0D-8397-DB2FCC508F67}" sibTransId="{99A099CF-2F63-4E73-BFAE-324FE7068664}"/>
    <dgm:cxn modelId="{2E38535F-006E-4C55-A561-F1DDB43917AC}" type="presOf" srcId="{D6978427-C307-4B79-8C8B-09F668D93A90}" destId="{68C99CDF-FED7-449B-8865-15DD77043877}" srcOrd="0" destOrd="0" presId="urn:microsoft.com/office/officeart/2005/8/layout/cycle2"/>
    <dgm:cxn modelId="{65D0864A-8EFC-4631-B03B-E1420CDD5F45}" type="presOf" srcId="{D41C2808-2E39-4268-942C-657AFAA25339}" destId="{8453EED9-3469-4937-8237-CA771C25AD4D}" srcOrd="0" destOrd="0" presId="urn:microsoft.com/office/officeart/2005/8/layout/cycle2"/>
    <dgm:cxn modelId="{5E0786E0-95CA-4E4A-A247-1F25E387E34D}" type="presOf" srcId="{58D79F11-0B34-449B-8510-CA9E14BCEF85}" destId="{223C06CE-0ECD-48B4-93F1-6C46F58E9E87}" srcOrd="0" destOrd="0" presId="urn:microsoft.com/office/officeart/2005/8/layout/cycle2"/>
    <dgm:cxn modelId="{E69021B1-5521-439A-BCD5-7589929FBB64}" type="presOf" srcId="{565B344F-8B51-46C5-8F37-341FFE5E7EC3}" destId="{90F8B556-C68E-4F0B-9413-3F8AED9D2C7C}" srcOrd="1" destOrd="0" presId="urn:microsoft.com/office/officeart/2005/8/layout/cycle2"/>
    <dgm:cxn modelId="{A32E5E45-5198-4560-BC35-B02B50AA3F4E}" srcId="{D07CAA47-5E65-4C1F-880D-66BB25E2FD39}" destId="{58D79F11-0B34-449B-8510-CA9E14BCEF85}" srcOrd="3" destOrd="0" parTransId="{A076FBAC-C50C-4C5D-9770-6C591B64652D}" sibTransId="{2896CA6B-0254-4E65-AD2C-97DA9729B223}"/>
    <dgm:cxn modelId="{6162B5F2-0DA8-4D2F-8431-2F0DE21FF331}" type="presOf" srcId="{99A099CF-2F63-4E73-BFAE-324FE7068664}" destId="{A6A35842-1098-4A72-BE6A-3AD15D17EFE0}" srcOrd="0" destOrd="0" presId="urn:microsoft.com/office/officeart/2005/8/layout/cycle2"/>
    <dgm:cxn modelId="{9E40D244-6896-48BA-AE9C-ADDF9E7A0E72}" type="presOf" srcId="{565B344F-8B51-46C5-8F37-341FFE5E7EC3}" destId="{7B236994-103D-42A6-8467-D022DF18AD83}" srcOrd="0" destOrd="0" presId="urn:microsoft.com/office/officeart/2005/8/layout/cycle2"/>
    <dgm:cxn modelId="{D3DCAD8B-8121-42A2-95AA-F25903FDFC4B}" type="presOf" srcId="{D41C2808-2E39-4268-942C-657AFAA25339}" destId="{8E118840-4E5B-4FA4-B7E9-18B393AD9862}" srcOrd="1" destOrd="0" presId="urn:microsoft.com/office/officeart/2005/8/layout/cycle2"/>
    <dgm:cxn modelId="{357C3E4D-218F-40D2-8B99-04CF4C5D99FC}" type="presOf" srcId="{2896CA6B-0254-4E65-AD2C-97DA9729B223}" destId="{09AE2A5D-65EA-4F4F-8C88-8760CED1716A}" srcOrd="0" destOrd="0" presId="urn:microsoft.com/office/officeart/2005/8/layout/cycle2"/>
    <dgm:cxn modelId="{6377FB46-2ED1-40DC-A9E4-222F1C51A8E2}" srcId="{D07CAA47-5E65-4C1F-880D-66BB25E2FD39}" destId="{78E6356E-47E9-4AFC-8868-1019D7C08BFF}" srcOrd="0" destOrd="0" parTransId="{95B9E7BC-9477-41BB-9D83-311B85E5D556}" sibTransId="{D41C2808-2E39-4268-942C-657AFAA25339}"/>
    <dgm:cxn modelId="{68C54C09-87CF-4F96-8D60-5C1FF7DE8E66}" type="presOf" srcId="{2896CA6B-0254-4E65-AD2C-97DA9729B223}" destId="{0BE338B9-08E6-41B5-9428-8300A5D1E0A5}" srcOrd="1" destOrd="0" presId="urn:microsoft.com/office/officeart/2005/8/layout/cycle2"/>
    <dgm:cxn modelId="{2BD59B05-533D-4FFA-88CD-B7E22FF2DB39}" type="presOf" srcId="{99A099CF-2F63-4E73-BFAE-324FE7068664}" destId="{5E7BDC21-273B-4BD2-A2E3-1AAD94A6436D}" srcOrd="1" destOrd="0" presId="urn:microsoft.com/office/officeart/2005/8/layout/cycle2"/>
    <dgm:cxn modelId="{A1E08EEF-674B-4461-8B2D-CEA2E3C0BA6C}" srcId="{D07CAA47-5E65-4C1F-880D-66BB25E2FD39}" destId="{D6978427-C307-4B79-8C8B-09F668D93A90}" srcOrd="1" destOrd="0" parTransId="{C90EF534-CC89-42D3-9890-BFF36916D73F}" sibTransId="{565B344F-8B51-46C5-8F37-341FFE5E7EC3}"/>
    <dgm:cxn modelId="{298B5396-B320-4C6B-A545-EAB9E6DFF2DB}" type="presOf" srcId="{78E6356E-47E9-4AFC-8868-1019D7C08BFF}" destId="{51CBC9EB-CF03-4397-836E-8A7E6707751C}" srcOrd="0" destOrd="0" presId="urn:microsoft.com/office/officeart/2005/8/layout/cycle2"/>
    <dgm:cxn modelId="{C54EB87D-EDEB-4C2B-A44D-81C747F134E9}" type="presOf" srcId="{D07CAA47-5E65-4C1F-880D-66BB25E2FD39}" destId="{F8C390C2-16F9-41AF-8CE6-5129DD600009}" srcOrd="0" destOrd="0" presId="urn:microsoft.com/office/officeart/2005/8/layout/cycle2"/>
    <dgm:cxn modelId="{9E88B531-65D9-46CB-9104-61608A1AEE78}" type="presOf" srcId="{7E179210-15F6-4000-9975-C4D8DB8DA848}" destId="{58389874-B617-4FFB-A9BD-79700CFB278D}" srcOrd="0" destOrd="0" presId="urn:microsoft.com/office/officeart/2005/8/layout/cycle2"/>
    <dgm:cxn modelId="{8B3B7BE8-2388-45F0-A60D-1413946AA88B}" type="presParOf" srcId="{F8C390C2-16F9-41AF-8CE6-5129DD600009}" destId="{51CBC9EB-CF03-4397-836E-8A7E6707751C}" srcOrd="0" destOrd="0" presId="urn:microsoft.com/office/officeart/2005/8/layout/cycle2"/>
    <dgm:cxn modelId="{3AD5CE4B-1BAC-4A9A-AD02-1FEAA6135F1E}" type="presParOf" srcId="{F8C390C2-16F9-41AF-8CE6-5129DD600009}" destId="{8453EED9-3469-4937-8237-CA771C25AD4D}" srcOrd="1" destOrd="0" presId="urn:microsoft.com/office/officeart/2005/8/layout/cycle2"/>
    <dgm:cxn modelId="{134B4161-56B5-4ED0-B607-409FB87C58DB}" type="presParOf" srcId="{8453EED9-3469-4937-8237-CA771C25AD4D}" destId="{8E118840-4E5B-4FA4-B7E9-18B393AD9862}" srcOrd="0" destOrd="0" presId="urn:microsoft.com/office/officeart/2005/8/layout/cycle2"/>
    <dgm:cxn modelId="{69C57719-0216-48F8-BE40-17682DF632D5}" type="presParOf" srcId="{F8C390C2-16F9-41AF-8CE6-5129DD600009}" destId="{68C99CDF-FED7-449B-8865-15DD77043877}" srcOrd="2" destOrd="0" presId="urn:microsoft.com/office/officeart/2005/8/layout/cycle2"/>
    <dgm:cxn modelId="{B7BF8240-4CC5-4A50-AF19-4583455C87AE}" type="presParOf" srcId="{F8C390C2-16F9-41AF-8CE6-5129DD600009}" destId="{7B236994-103D-42A6-8467-D022DF18AD83}" srcOrd="3" destOrd="0" presId="urn:microsoft.com/office/officeart/2005/8/layout/cycle2"/>
    <dgm:cxn modelId="{E2E054FB-0B75-4063-92EB-BC1018C01CC6}" type="presParOf" srcId="{7B236994-103D-42A6-8467-D022DF18AD83}" destId="{90F8B556-C68E-4F0B-9413-3F8AED9D2C7C}" srcOrd="0" destOrd="0" presId="urn:microsoft.com/office/officeart/2005/8/layout/cycle2"/>
    <dgm:cxn modelId="{4C900ADB-0671-4E7D-847A-C363BBCF8B9F}" type="presParOf" srcId="{F8C390C2-16F9-41AF-8CE6-5129DD600009}" destId="{58389874-B617-4FFB-A9BD-79700CFB278D}" srcOrd="4" destOrd="0" presId="urn:microsoft.com/office/officeart/2005/8/layout/cycle2"/>
    <dgm:cxn modelId="{F455E0EA-94D2-4F7B-8585-0F253789B6E9}" type="presParOf" srcId="{F8C390C2-16F9-41AF-8CE6-5129DD600009}" destId="{A6A35842-1098-4A72-BE6A-3AD15D17EFE0}" srcOrd="5" destOrd="0" presId="urn:microsoft.com/office/officeart/2005/8/layout/cycle2"/>
    <dgm:cxn modelId="{91193004-9E42-4284-984C-B46247A313E8}" type="presParOf" srcId="{A6A35842-1098-4A72-BE6A-3AD15D17EFE0}" destId="{5E7BDC21-273B-4BD2-A2E3-1AAD94A6436D}" srcOrd="0" destOrd="0" presId="urn:microsoft.com/office/officeart/2005/8/layout/cycle2"/>
    <dgm:cxn modelId="{B5D351F4-712E-4541-BEC2-F8C0CD06831D}" type="presParOf" srcId="{F8C390C2-16F9-41AF-8CE6-5129DD600009}" destId="{223C06CE-0ECD-48B4-93F1-6C46F58E9E87}" srcOrd="6" destOrd="0" presId="urn:microsoft.com/office/officeart/2005/8/layout/cycle2"/>
    <dgm:cxn modelId="{19738A98-61E0-418E-A715-3097FE1A178E}" type="presParOf" srcId="{F8C390C2-16F9-41AF-8CE6-5129DD600009}" destId="{09AE2A5D-65EA-4F4F-8C88-8760CED1716A}" srcOrd="7" destOrd="0" presId="urn:microsoft.com/office/officeart/2005/8/layout/cycle2"/>
    <dgm:cxn modelId="{D0158A65-A20E-4F17-BA1F-F9CC7D4C1649}" type="presParOf" srcId="{09AE2A5D-65EA-4F4F-8C88-8760CED1716A}" destId="{0BE338B9-08E6-41B5-9428-8300A5D1E0A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8E3B4-9E66-44E3-878E-BC6AA2E71997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MY"/>
        </a:p>
      </dgm:t>
    </dgm:pt>
    <dgm:pt modelId="{6E54E4A1-A85F-4B5F-8E35-1E68E473D0F5}">
      <dgm:prSet phldrT="[Text]" custT="1"/>
      <dgm:spPr/>
      <dgm:t>
        <a:bodyPr/>
        <a:lstStyle/>
        <a:p>
          <a:pPr marL="85725" indent="0"/>
          <a:r>
            <a:rPr lang="en-US" sz="1100" dirty="0" smtClean="0"/>
            <a:t>Preliminary learning sessions</a:t>
          </a:r>
          <a:endParaRPr lang="en-MY" sz="1100" dirty="0"/>
        </a:p>
      </dgm:t>
    </dgm:pt>
    <dgm:pt modelId="{39A44C10-FFE0-4DD7-A071-AFB330EEE864}" type="parTrans" cxnId="{9626F44B-3FCB-4BCF-B393-AF7A6EF4D18B}">
      <dgm:prSet/>
      <dgm:spPr/>
      <dgm:t>
        <a:bodyPr/>
        <a:lstStyle/>
        <a:p>
          <a:endParaRPr lang="en-MY" sz="1100"/>
        </a:p>
      </dgm:t>
    </dgm:pt>
    <dgm:pt modelId="{546B9F22-A030-4418-BD31-6E20CF7A9664}" type="sibTrans" cxnId="{9626F44B-3FCB-4BCF-B393-AF7A6EF4D18B}">
      <dgm:prSet custT="1"/>
      <dgm:spPr/>
      <dgm:t>
        <a:bodyPr/>
        <a:lstStyle/>
        <a:p>
          <a:endParaRPr lang="en-MY" sz="1100"/>
        </a:p>
      </dgm:t>
    </dgm:pt>
    <dgm:pt modelId="{DC8E429A-45D5-4ABC-87AE-DEF2911AF826}">
      <dgm:prSet phldrT="[Text]" custT="1"/>
      <dgm:spPr/>
      <dgm:t>
        <a:bodyPr/>
        <a:lstStyle/>
        <a:p>
          <a:pPr marL="85725" indent="0"/>
          <a:r>
            <a:rPr lang="en-US" sz="1100" dirty="0" smtClean="0"/>
            <a:t>Practical sessions: School projects</a:t>
          </a:r>
          <a:endParaRPr lang="en-MY" sz="1100" dirty="0"/>
        </a:p>
      </dgm:t>
    </dgm:pt>
    <dgm:pt modelId="{5983CE7C-0A2F-4222-B39A-689831CA67DE}" type="parTrans" cxnId="{3C38E5E2-EADC-4FE2-9A0D-53751A9B407E}">
      <dgm:prSet/>
      <dgm:spPr/>
      <dgm:t>
        <a:bodyPr/>
        <a:lstStyle/>
        <a:p>
          <a:endParaRPr lang="en-MY" sz="1100"/>
        </a:p>
      </dgm:t>
    </dgm:pt>
    <dgm:pt modelId="{891E99C1-C5DA-4D93-85F5-77A53F33AC0C}" type="sibTrans" cxnId="{3C38E5E2-EADC-4FE2-9A0D-53751A9B407E}">
      <dgm:prSet custT="1"/>
      <dgm:spPr/>
      <dgm:t>
        <a:bodyPr/>
        <a:lstStyle/>
        <a:p>
          <a:endParaRPr lang="en-MY" sz="1100"/>
        </a:p>
      </dgm:t>
    </dgm:pt>
    <dgm:pt modelId="{69F49909-0EBC-4265-A937-89BB2213859B}">
      <dgm:prSet phldrT="[Text]" custT="1"/>
      <dgm:spPr/>
      <dgm:t>
        <a:bodyPr/>
        <a:lstStyle/>
        <a:p>
          <a:pPr marL="85725" indent="0"/>
          <a:r>
            <a:rPr lang="en-US" sz="1100" dirty="0" smtClean="0">
              <a:solidFill>
                <a:schemeClr val="tx1"/>
              </a:solidFill>
            </a:rPr>
            <a:t>Practical sessions – ELC workbook</a:t>
          </a:r>
          <a:endParaRPr lang="en-MY" sz="1100" dirty="0">
            <a:solidFill>
              <a:schemeClr val="tx1"/>
            </a:solidFill>
          </a:endParaRPr>
        </a:p>
      </dgm:t>
    </dgm:pt>
    <dgm:pt modelId="{AC25F1DF-AF3A-47EE-BE30-9FE32784FBE9}" type="parTrans" cxnId="{24F4B1EA-EC55-443B-8E98-34E3B281DDB6}">
      <dgm:prSet/>
      <dgm:spPr/>
      <dgm:t>
        <a:bodyPr/>
        <a:lstStyle/>
        <a:p>
          <a:endParaRPr lang="en-MY" sz="1100"/>
        </a:p>
      </dgm:t>
    </dgm:pt>
    <dgm:pt modelId="{8BEA0677-8788-4670-A88B-F1EA240FFAD8}" type="sibTrans" cxnId="{24F4B1EA-EC55-443B-8E98-34E3B281DDB6}">
      <dgm:prSet custT="1"/>
      <dgm:spPr/>
      <dgm:t>
        <a:bodyPr/>
        <a:lstStyle/>
        <a:p>
          <a:endParaRPr lang="en-MY" sz="1100"/>
        </a:p>
      </dgm:t>
    </dgm:pt>
    <dgm:pt modelId="{020152E9-BE6B-4191-90A7-4BAC328EA2C6}">
      <dgm:prSet custT="1"/>
      <dgm:spPr/>
      <dgm:t>
        <a:bodyPr/>
        <a:lstStyle/>
        <a:p>
          <a:pPr marL="85725" indent="0"/>
          <a:r>
            <a:rPr lang="en-US" sz="1100" dirty="0" smtClean="0">
              <a:solidFill>
                <a:schemeClr val="tx1"/>
              </a:solidFill>
            </a:rPr>
            <a:t>Oral presentation (Competition)</a:t>
          </a:r>
          <a:endParaRPr lang="en-MY" sz="1100" dirty="0">
            <a:solidFill>
              <a:schemeClr val="tx1"/>
            </a:solidFill>
          </a:endParaRPr>
        </a:p>
      </dgm:t>
    </dgm:pt>
    <dgm:pt modelId="{536FDC19-1EE1-4059-83CF-B7ADB709D706}" type="parTrans" cxnId="{EFACDF53-B2D7-476E-9B40-1D73DCEFCA09}">
      <dgm:prSet/>
      <dgm:spPr/>
      <dgm:t>
        <a:bodyPr/>
        <a:lstStyle/>
        <a:p>
          <a:endParaRPr lang="en-MY" sz="1100"/>
        </a:p>
      </dgm:t>
    </dgm:pt>
    <dgm:pt modelId="{DDDA7D28-7920-4AFD-9C2B-007EBF308911}" type="sibTrans" cxnId="{EFACDF53-B2D7-476E-9B40-1D73DCEFCA09}">
      <dgm:prSet/>
      <dgm:spPr/>
      <dgm:t>
        <a:bodyPr/>
        <a:lstStyle/>
        <a:p>
          <a:endParaRPr lang="en-MY" sz="1100"/>
        </a:p>
      </dgm:t>
    </dgm:pt>
    <dgm:pt modelId="{394392FC-752E-4A1C-AFFF-4F611F507B99}" type="pres">
      <dgm:prSet presAssocID="{1DF8E3B4-9E66-44E3-878E-BC6AA2E719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230A875F-4302-4E03-88A6-FF6244C18C91}" type="pres">
      <dgm:prSet presAssocID="{1DF8E3B4-9E66-44E3-878E-BC6AA2E71997}" presName="dummyMaxCanvas" presStyleCnt="0">
        <dgm:presLayoutVars/>
      </dgm:prSet>
      <dgm:spPr/>
    </dgm:pt>
    <dgm:pt modelId="{42A9CF2D-F2CA-46A1-A9B7-7CEE8CCC2F16}" type="pres">
      <dgm:prSet presAssocID="{1DF8E3B4-9E66-44E3-878E-BC6AA2E71997}" presName="FourNodes_1" presStyleLbl="node1" presStyleIdx="0" presStyleCnt="4" custScaleX="10054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63CFF81-99F8-4574-83A5-39F7CBA21461}" type="pres">
      <dgm:prSet presAssocID="{1DF8E3B4-9E66-44E3-878E-BC6AA2E71997}" presName="FourNodes_2" presStyleLbl="node1" presStyleIdx="1" presStyleCnt="4" custScaleX="10054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D8EA110-5A29-44BE-A3D5-6834CEFBB027}" type="pres">
      <dgm:prSet presAssocID="{1DF8E3B4-9E66-44E3-878E-BC6AA2E71997}" presName="FourNodes_3" presStyleLbl="node1" presStyleIdx="2" presStyleCnt="4" custScaleX="10054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A356C0D-50D2-459A-B2E2-D4CE04AC1A56}" type="pres">
      <dgm:prSet presAssocID="{1DF8E3B4-9E66-44E3-878E-BC6AA2E71997}" presName="FourNodes_4" presStyleLbl="node1" presStyleIdx="3" presStyleCnt="4" custScaleX="10054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C34BAF7-99B2-42ED-970E-EAB745D01C81}" type="pres">
      <dgm:prSet presAssocID="{1DF8E3B4-9E66-44E3-878E-BC6AA2E7199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9E78427-D0D7-463E-B8EC-5FC5805165A3}" type="pres">
      <dgm:prSet presAssocID="{1DF8E3B4-9E66-44E3-878E-BC6AA2E7199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3AD927F-B452-4B53-816C-A5DFBF2A5C8A}" type="pres">
      <dgm:prSet presAssocID="{1DF8E3B4-9E66-44E3-878E-BC6AA2E7199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63D8119-C0F1-463E-84BC-D3E7AD516EAB}" type="pres">
      <dgm:prSet presAssocID="{1DF8E3B4-9E66-44E3-878E-BC6AA2E7199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8668B91-71A7-4310-BCFE-A10F2EA3270E}" type="pres">
      <dgm:prSet presAssocID="{1DF8E3B4-9E66-44E3-878E-BC6AA2E7199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238CE57-4582-427D-9091-5CA41FB65461}" type="pres">
      <dgm:prSet presAssocID="{1DF8E3B4-9E66-44E3-878E-BC6AA2E7199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47B62CB-4979-4546-9BA4-D4080B9B76E5}" type="pres">
      <dgm:prSet presAssocID="{1DF8E3B4-9E66-44E3-878E-BC6AA2E7199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4F4B1EA-EC55-443B-8E98-34E3B281DDB6}" srcId="{1DF8E3B4-9E66-44E3-878E-BC6AA2E71997}" destId="{69F49909-0EBC-4265-A937-89BB2213859B}" srcOrd="2" destOrd="0" parTransId="{AC25F1DF-AF3A-47EE-BE30-9FE32784FBE9}" sibTransId="{8BEA0677-8788-4670-A88B-F1EA240FFAD8}"/>
    <dgm:cxn modelId="{965C9ACF-5EEC-4877-86FE-01E77D8A382F}" type="presOf" srcId="{020152E9-BE6B-4191-90A7-4BAC328EA2C6}" destId="{5A356C0D-50D2-459A-B2E2-D4CE04AC1A56}" srcOrd="0" destOrd="0" presId="urn:microsoft.com/office/officeart/2005/8/layout/vProcess5"/>
    <dgm:cxn modelId="{B6F6BD58-06BD-4C5C-9D7D-F197202E7EE5}" type="presOf" srcId="{6E54E4A1-A85F-4B5F-8E35-1E68E473D0F5}" destId="{42A9CF2D-F2CA-46A1-A9B7-7CEE8CCC2F16}" srcOrd="0" destOrd="0" presId="urn:microsoft.com/office/officeart/2005/8/layout/vProcess5"/>
    <dgm:cxn modelId="{EFACDF53-B2D7-476E-9B40-1D73DCEFCA09}" srcId="{1DF8E3B4-9E66-44E3-878E-BC6AA2E71997}" destId="{020152E9-BE6B-4191-90A7-4BAC328EA2C6}" srcOrd="3" destOrd="0" parTransId="{536FDC19-1EE1-4059-83CF-B7ADB709D706}" sibTransId="{DDDA7D28-7920-4AFD-9C2B-007EBF308911}"/>
    <dgm:cxn modelId="{73FDB35C-D71E-40D7-AD3A-934F9C4D31DF}" type="presOf" srcId="{DC8E429A-45D5-4ABC-87AE-DEF2911AF826}" destId="{58668B91-71A7-4310-BCFE-A10F2EA3270E}" srcOrd="1" destOrd="0" presId="urn:microsoft.com/office/officeart/2005/8/layout/vProcess5"/>
    <dgm:cxn modelId="{4BCB3808-35E5-41E3-8304-A54AD047332F}" type="presOf" srcId="{6E54E4A1-A85F-4B5F-8E35-1E68E473D0F5}" destId="{A63D8119-C0F1-463E-84BC-D3E7AD516EAB}" srcOrd="1" destOrd="0" presId="urn:microsoft.com/office/officeart/2005/8/layout/vProcess5"/>
    <dgm:cxn modelId="{E20AFFD1-0A3B-453B-9375-4A8549255399}" type="presOf" srcId="{8BEA0677-8788-4670-A88B-F1EA240FFAD8}" destId="{53AD927F-B452-4B53-816C-A5DFBF2A5C8A}" srcOrd="0" destOrd="0" presId="urn:microsoft.com/office/officeart/2005/8/layout/vProcess5"/>
    <dgm:cxn modelId="{6A5999EA-BC27-42FF-866C-44876A082AEB}" type="presOf" srcId="{1DF8E3B4-9E66-44E3-878E-BC6AA2E71997}" destId="{394392FC-752E-4A1C-AFFF-4F611F507B99}" srcOrd="0" destOrd="0" presId="urn:microsoft.com/office/officeart/2005/8/layout/vProcess5"/>
    <dgm:cxn modelId="{01781943-45FC-498E-98D0-079528146968}" type="presOf" srcId="{69F49909-0EBC-4265-A937-89BB2213859B}" destId="{2D8EA110-5A29-44BE-A3D5-6834CEFBB027}" srcOrd="0" destOrd="0" presId="urn:microsoft.com/office/officeart/2005/8/layout/vProcess5"/>
    <dgm:cxn modelId="{7D622CC5-2912-4CD5-9F6B-EBA3802643F2}" type="presOf" srcId="{020152E9-BE6B-4191-90A7-4BAC328EA2C6}" destId="{947B62CB-4979-4546-9BA4-D4080B9B76E5}" srcOrd="1" destOrd="0" presId="urn:microsoft.com/office/officeart/2005/8/layout/vProcess5"/>
    <dgm:cxn modelId="{3C38E5E2-EADC-4FE2-9A0D-53751A9B407E}" srcId="{1DF8E3B4-9E66-44E3-878E-BC6AA2E71997}" destId="{DC8E429A-45D5-4ABC-87AE-DEF2911AF826}" srcOrd="1" destOrd="0" parTransId="{5983CE7C-0A2F-4222-B39A-689831CA67DE}" sibTransId="{891E99C1-C5DA-4D93-85F5-77A53F33AC0C}"/>
    <dgm:cxn modelId="{4E641860-3199-45D9-84D6-72C23948EE74}" type="presOf" srcId="{891E99C1-C5DA-4D93-85F5-77A53F33AC0C}" destId="{29E78427-D0D7-463E-B8EC-5FC5805165A3}" srcOrd="0" destOrd="0" presId="urn:microsoft.com/office/officeart/2005/8/layout/vProcess5"/>
    <dgm:cxn modelId="{74201320-37FE-4276-93E4-7C1BAA0BB5E4}" type="presOf" srcId="{546B9F22-A030-4418-BD31-6E20CF7A9664}" destId="{EC34BAF7-99B2-42ED-970E-EAB745D01C81}" srcOrd="0" destOrd="0" presId="urn:microsoft.com/office/officeart/2005/8/layout/vProcess5"/>
    <dgm:cxn modelId="{844AFDE0-5EE6-4643-8A15-48EDC053F49E}" type="presOf" srcId="{DC8E429A-45D5-4ABC-87AE-DEF2911AF826}" destId="{663CFF81-99F8-4574-83A5-39F7CBA21461}" srcOrd="0" destOrd="0" presId="urn:microsoft.com/office/officeart/2005/8/layout/vProcess5"/>
    <dgm:cxn modelId="{B5EAD006-B146-4FDB-88E5-ED7BC2E123DD}" type="presOf" srcId="{69F49909-0EBC-4265-A937-89BB2213859B}" destId="{0238CE57-4582-427D-9091-5CA41FB65461}" srcOrd="1" destOrd="0" presId="urn:microsoft.com/office/officeart/2005/8/layout/vProcess5"/>
    <dgm:cxn modelId="{9626F44B-3FCB-4BCF-B393-AF7A6EF4D18B}" srcId="{1DF8E3B4-9E66-44E3-878E-BC6AA2E71997}" destId="{6E54E4A1-A85F-4B5F-8E35-1E68E473D0F5}" srcOrd="0" destOrd="0" parTransId="{39A44C10-FFE0-4DD7-A071-AFB330EEE864}" sibTransId="{546B9F22-A030-4418-BD31-6E20CF7A9664}"/>
    <dgm:cxn modelId="{4C9B1C68-D07D-4475-9DD8-02FC16E72EE4}" type="presParOf" srcId="{394392FC-752E-4A1C-AFFF-4F611F507B99}" destId="{230A875F-4302-4E03-88A6-FF6244C18C91}" srcOrd="0" destOrd="0" presId="urn:microsoft.com/office/officeart/2005/8/layout/vProcess5"/>
    <dgm:cxn modelId="{7029D483-78EE-45C5-A059-94CCDE6E46FF}" type="presParOf" srcId="{394392FC-752E-4A1C-AFFF-4F611F507B99}" destId="{42A9CF2D-F2CA-46A1-A9B7-7CEE8CCC2F16}" srcOrd="1" destOrd="0" presId="urn:microsoft.com/office/officeart/2005/8/layout/vProcess5"/>
    <dgm:cxn modelId="{EAE16988-07F1-40BE-8133-8F6E425FB170}" type="presParOf" srcId="{394392FC-752E-4A1C-AFFF-4F611F507B99}" destId="{663CFF81-99F8-4574-83A5-39F7CBA21461}" srcOrd="2" destOrd="0" presId="urn:microsoft.com/office/officeart/2005/8/layout/vProcess5"/>
    <dgm:cxn modelId="{4E60605B-8AC5-4969-9C7B-7F6BB4A4F332}" type="presParOf" srcId="{394392FC-752E-4A1C-AFFF-4F611F507B99}" destId="{2D8EA110-5A29-44BE-A3D5-6834CEFBB027}" srcOrd="3" destOrd="0" presId="urn:microsoft.com/office/officeart/2005/8/layout/vProcess5"/>
    <dgm:cxn modelId="{FD9749F7-235D-4D75-B305-6A67B236BF12}" type="presParOf" srcId="{394392FC-752E-4A1C-AFFF-4F611F507B99}" destId="{5A356C0D-50D2-459A-B2E2-D4CE04AC1A56}" srcOrd="4" destOrd="0" presId="urn:microsoft.com/office/officeart/2005/8/layout/vProcess5"/>
    <dgm:cxn modelId="{2F3982EA-6FE6-47C2-BCAF-7B252DBFF525}" type="presParOf" srcId="{394392FC-752E-4A1C-AFFF-4F611F507B99}" destId="{EC34BAF7-99B2-42ED-970E-EAB745D01C81}" srcOrd="5" destOrd="0" presId="urn:microsoft.com/office/officeart/2005/8/layout/vProcess5"/>
    <dgm:cxn modelId="{17697066-052E-41B5-A49E-8E9EDC4E95DE}" type="presParOf" srcId="{394392FC-752E-4A1C-AFFF-4F611F507B99}" destId="{29E78427-D0D7-463E-B8EC-5FC5805165A3}" srcOrd="6" destOrd="0" presId="urn:microsoft.com/office/officeart/2005/8/layout/vProcess5"/>
    <dgm:cxn modelId="{FFDF8B87-741F-4FDA-8D83-F74B9A10B63B}" type="presParOf" srcId="{394392FC-752E-4A1C-AFFF-4F611F507B99}" destId="{53AD927F-B452-4B53-816C-A5DFBF2A5C8A}" srcOrd="7" destOrd="0" presId="urn:microsoft.com/office/officeart/2005/8/layout/vProcess5"/>
    <dgm:cxn modelId="{C65C4AD3-324C-47B5-9A16-4C1BCA34B04B}" type="presParOf" srcId="{394392FC-752E-4A1C-AFFF-4F611F507B99}" destId="{A63D8119-C0F1-463E-84BC-D3E7AD516EAB}" srcOrd="8" destOrd="0" presId="urn:microsoft.com/office/officeart/2005/8/layout/vProcess5"/>
    <dgm:cxn modelId="{704495B1-4358-4F9F-91C6-01E7E4AC8770}" type="presParOf" srcId="{394392FC-752E-4A1C-AFFF-4F611F507B99}" destId="{58668B91-71A7-4310-BCFE-A10F2EA3270E}" srcOrd="9" destOrd="0" presId="urn:microsoft.com/office/officeart/2005/8/layout/vProcess5"/>
    <dgm:cxn modelId="{D8AA4137-F308-42B2-BDE2-58D71427556F}" type="presParOf" srcId="{394392FC-752E-4A1C-AFFF-4F611F507B99}" destId="{0238CE57-4582-427D-9091-5CA41FB65461}" srcOrd="10" destOrd="0" presId="urn:microsoft.com/office/officeart/2005/8/layout/vProcess5"/>
    <dgm:cxn modelId="{A07023C0-932E-43F9-9EF8-F48426CFB882}" type="presParOf" srcId="{394392FC-752E-4A1C-AFFF-4F611F507B99}" destId="{947B62CB-4979-4546-9BA4-D4080B9B76E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BC9EB-CF03-4397-836E-8A7E6707751C}">
      <dsp:nvSpPr>
        <dsp:cNvPr id="0" name=""/>
        <dsp:cNvSpPr/>
      </dsp:nvSpPr>
      <dsp:spPr>
        <a:xfrm>
          <a:off x="1123932" y="38126"/>
          <a:ext cx="1008106" cy="526321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b="0" kern="1200" dirty="0" smtClean="0"/>
            <a:t>Preliminary learning sessions</a:t>
          </a:r>
        </a:p>
      </dsp:txBody>
      <dsp:txXfrm>
        <a:off x="1149625" y="63819"/>
        <a:ext cx="956720" cy="474935"/>
      </dsp:txXfrm>
    </dsp:sp>
    <dsp:sp modelId="{8453EED9-3469-4937-8237-CA771C25AD4D}">
      <dsp:nvSpPr>
        <dsp:cNvPr id="0" name=""/>
        <dsp:cNvSpPr/>
      </dsp:nvSpPr>
      <dsp:spPr>
        <a:xfrm rot="1585016">
          <a:off x="2202545" y="283077"/>
          <a:ext cx="378667" cy="183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b="0" kern="1200" dirty="0"/>
        </a:p>
      </dsp:txBody>
      <dsp:txXfrm>
        <a:off x="2205423" y="307568"/>
        <a:ext cx="323534" cy="110267"/>
      </dsp:txXfrm>
    </dsp:sp>
    <dsp:sp modelId="{68C99CDF-FED7-449B-8865-15DD77043877}">
      <dsp:nvSpPr>
        <dsp:cNvPr id="0" name=""/>
        <dsp:cNvSpPr/>
      </dsp:nvSpPr>
      <dsp:spPr>
        <a:xfrm>
          <a:off x="2188921" y="567184"/>
          <a:ext cx="1008106" cy="526321"/>
        </a:xfrm>
        <a:prstGeom prst="roundRect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b="0" kern="1200" dirty="0" smtClean="0"/>
            <a:t>Practical sessions</a:t>
          </a:r>
          <a:endParaRPr kumimoji="1" lang="ja-JP" altLang="en-US" sz="1050" b="0" kern="1200" dirty="0"/>
        </a:p>
      </dsp:txBody>
      <dsp:txXfrm>
        <a:off x="2214614" y="592877"/>
        <a:ext cx="956720" cy="474935"/>
      </dsp:txXfrm>
    </dsp:sp>
    <dsp:sp modelId="{7B236994-103D-42A6-8467-D022DF18AD83}">
      <dsp:nvSpPr>
        <dsp:cNvPr id="0" name=""/>
        <dsp:cNvSpPr/>
      </dsp:nvSpPr>
      <dsp:spPr>
        <a:xfrm rot="9196896">
          <a:off x="2152655" y="1204466"/>
          <a:ext cx="387693" cy="183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07129"/>
            <a:satOff val="-4218"/>
            <a:lumOff val="83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b="0" kern="1200" dirty="0"/>
        </a:p>
      </dsp:txBody>
      <dsp:txXfrm rot="10800000">
        <a:off x="2204845" y="1228827"/>
        <a:ext cx="332560" cy="110267"/>
      </dsp:txXfrm>
    </dsp:sp>
    <dsp:sp modelId="{58389874-B617-4FFB-A9BD-79700CFB278D}">
      <dsp:nvSpPr>
        <dsp:cNvPr id="0" name=""/>
        <dsp:cNvSpPr/>
      </dsp:nvSpPr>
      <dsp:spPr>
        <a:xfrm>
          <a:off x="1084994" y="1122846"/>
          <a:ext cx="1008106" cy="526321"/>
        </a:xfrm>
        <a:prstGeom prst="roundRect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50" b="0" i="0" kern="1200" dirty="0" smtClean="0">
              <a:solidFill>
                <a:sysClr val="windowText" lastClr="000000"/>
              </a:solidFill>
            </a:rPr>
            <a:t>Reflective learning sessions</a:t>
          </a:r>
          <a:endParaRPr kumimoji="1" lang="ja-JP" altLang="en-US" sz="1050" b="0" i="0" kern="1200" dirty="0">
            <a:solidFill>
              <a:sysClr val="windowText" lastClr="000000"/>
            </a:solidFill>
          </a:endParaRPr>
        </a:p>
      </dsp:txBody>
      <dsp:txXfrm>
        <a:off x="1110687" y="1148539"/>
        <a:ext cx="956720" cy="474935"/>
      </dsp:txXfrm>
    </dsp:sp>
    <dsp:sp modelId="{A6A35842-1098-4A72-BE6A-3AD15D17EFE0}">
      <dsp:nvSpPr>
        <dsp:cNvPr id="0" name=""/>
        <dsp:cNvSpPr/>
      </dsp:nvSpPr>
      <dsp:spPr>
        <a:xfrm rot="12463080">
          <a:off x="591846" y="1193581"/>
          <a:ext cx="413181" cy="183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214258"/>
            <a:satOff val="-8435"/>
            <a:lumOff val="167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b="0" kern="1200"/>
        </a:p>
      </dsp:txBody>
      <dsp:txXfrm rot="10800000">
        <a:off x="643816" y="1243158"/>
        <a:ext cx="358048" cy="110267"/>
      </dsp:txXfrm>
    </dsp:sp>
    <dsp:sp modelId="{223C06CE-0ECD-48B4-93F1-6C46F58E9E87}">
      <dsp:nvSpPr>
        <dsp:cNvPr id="0" name=""/>
        <dsp:cNvSpPr/>
      </dsp:nvSpPr>
      <dsp:spPr>
        <a:xfrm>
          <a:off x="27414" y="567180"/>
          <a:ext cx="1008106" cy="526321"/>
        </a:xfrm>
        <a:prstGeom prst="round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00" b="0" kern="1200" dirty="0" smtClean="0">
              <a:solidFill>
                <a:sysClr val="windowText" lastClr="000000"/>
              </a:solidFill>
            </a:rPr>
            <a:t>Continuation development</a:t>
          </a:r>
        </a:p>
      </dsp:txBody>
      <dsp:txXfrm>
        <a:off x="53107" y="592873"/>
        <a:ext cx="956720" cy="474935"/>
      </dsp:txXfrm>
    </dsp:sp>
    <dsp:sp modelId="{09AE2A5D-65EA-4F4F-8C88-8760CED1716A}">
      <dsp:nvSpPr>
        <dsp:cNvPr id="0" name=""/>
        <dsp:cNvSpPr/>
      </dsp:nvSpPr>
      <dsp:spPr>
        <a:xfrm rot="16279813">
          <a:off x="199592" y="236326"/>
          <a:ext cx="347214" cy="183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321387"/>
            <a:satOff val="-12653"/>
            <a:lumOff val="251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050" b="0" kern="1200"/>
        </a:p>
      </dsp:txBody>
      <dsp:txXfrm>
        <a:off x="226519" y="300640"/>
        <a:ext cx="292081" cy="110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9CF2D-F2CA-46A1-A9B7-7CEE8CCC2F16}">
      <dsp:nvSpPr>
        <dsp:cNvPr id="0" name=""/>
        <dsp:cNvSpPr/>
      </dsp:nvSpPr>
      <dsp:spPr>
        <a:xfrm>
          <a:off x="-7149" y="0"/>
          <a:ext cx="2647486" cy="37164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85725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Preliminary learning sessions</a:t>
          </a:r>
          <a:endParaRPr lang="en-MY" sz="1100" kern="1200" dirty="0"/>
        </a:p>
      </dsp:txBody>
      <dsp:txXfrm>
        <a:off x="3736" y="10885"/>
        <a:ext cx="2212816" cy="349876"/>
      </dsp:txXfrm>
    </dsp:sp>
    <dsp:sp modelId="{663CFF81-99F8-4574-83A5-39F7CBA21461}">
      <dsp:nvSpPr>
        <dsp:cNvPr id="0" name=""/>
        <dsp:cNvSpPr/>
      </dsp:nvSpPr>
      <dsp:spPr>
        <a:xfrm>
          <a:off x="213380" y="439218"/>
          <a:ext cx="2647486" cy="37164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85725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Practical sessions: School projects</a:t>
          </a:r>
          <a:endParaRPr lang="en-MY" sz="1100" kern="1200" dirty="0"/>
        </a:p>
      </dsp:txBody>
      <dsp:txXfrm>
        <a:off x="224265" y="450103"/>
        <a:ext cx="2161107" cy="349876"/>
      </dsp:txXfrm>
    </dsp:sp>
    <dsp:sp modelId="{2D8EA110-5A29-44BE-A3D5-6834CEFBB027}">
      <dsp:nvSpPr>
        <dsp:cNvPr id="0" name=""/>
        <dsp:cNvSpPr/>
      </dsp:nvSpPr>
      <dsp:spPr>
        <a:xfrm>
          <a:off x="430618" y="878437"/>
          <a:ext cx="2647486" cy="37164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85725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Practical sessions – ELC workbook</a:t>
          </a:r>
          <a:endParaRPr lang="en-MY" sz="1100" kern="1200" dirty="0">
            <a:solidFill>
              <a:schemeClr val="tx1"/>
            </a:solidFill>
          </a:endParaRPr>
        </a:p>
      </dsp:txBody>
      <dsp:txXfrm>
        <a:off x="441503" y="889322"/>
        <a:ext cx="2164416" cy="349876"/>
      </dsp:txXfrm>
    </dsp:sp>
    <dsp:sp modelId="{5A356C0D-50D2-459A-B2E2-D4CE04AC1A56}">
      <dsp:nvSpPr>
        <dsp:cNvPr id="0" name=""/>
        <dsp:cNvSpPr/>
      </dsp:nvSpPr>
      <dsp:spPr>
        <a:xfrm>
          <a:off x="651147" y="1317656"/>
          <a:ext cx="2647486" cy="37164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85725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Oral presentation (Competition)</a:t>
          </a:r>
          <a:endParaRPr lang="en-MY" sz="1100" kern="1200" dirty="0">
            <a:solidFill>
              <a:schemeClr val="tx1"/>
            </a:solidFill>
          </a:endParaRPr>
        </a:p>
      </dsp:txBody>
      <dsp:txXfrm>
        <a:off x="662032" y="1328541"/>
        <a:ext cx="2161107" cy="349876"/>
      </dsp:txXfrm>
    </dsp:sp>
    <dsp:sp modelId="{EC34BAF7-99B2-42ED-970E-EAB745D01C81}">
      <dsp:nvSpPr>
        <dsp:cNvPr id="0" name=""/>
        <dsp:cNvSpPr/>
      </dsp:nvSpPr>
      <dsp:spPr>
        <a:xfrm>
          <a:off x="2391617" y="284647"/>
          <a:ext cx="241570" cy="24157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100" kern="1200"/>
        </a:p>
      </dsp:txBody>
      <dsp:txXfrm>
        <a:off x="2445970" y="284647"/>
        <a:ext cx="132864" cy="181781"/>
      </dsp:txXfrm>
    </dsp:sp>
    <dsp:sp modelId="{29E78427-D0D7-463E-B8EC-5FC5805165A3}">
      <dsp:nvSpPr>
        <dsp:cNvPr id="0" name=""/>
        <dsp:cNvSpPr/>
      </dsp:nvSpPr>
      <dsp:spPr>
        <a:xfrm>
          <a:off x="2612147" y="723866"/>
          <a:ext cx="241570" cy="24157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100" kern="1200"/>
        </a:p>
      </dsp:txBody>
      <dsp:txXfrm>
        <a:off x="2666500" y="723866"/>
        <a:ext cx="132864" cy="181781"/>
      </dsp:txXfrm>
    </dsp:sp>
    <dsp:sp modelId="{53AD927F-B452-4B53-816C-A5DFBF2A5C8A}">
      <dsp:nvSpPr>
        <dsp:cNvPr id="0" name=""/>
        <dsp:cNvSpPr/>
      </dsp:nvSpPr>
      <dsp:spPr>
        <a:xfrm>
          <a:off x="2829385" y="1163085"/>
          <a:ext cx="241570" cy="24157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100" kern="1200"/>
        </a:p>
      </dsp:txBody>
      <dsp:txXfrm>
        <a:off x="2883738" y="1163085"/>
        <a:ext cx="132864" cy="181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18992-DE2A-46F7-8D44-DE1AD34F8894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B344D-D21D-4B28-9F9A-242C964C26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057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181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52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919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729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040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852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373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6025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013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395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019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92955-A49C-4E2F-8D38-421D1AD2EC5B}" type="datetimeFigureOut">
              <a:rPr lang="en-MY" smtClean="0"/>
              <a:t>23/10/2015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B32D-3319-4ACD-8C3B-DA0759B333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373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12" Type="http://schemas.openxmlformats.org/officeDocument/2006/relationships/diagramColors" Target="../diagrams/colors2.xml"/><Relationship Id="rId17" Type="http://schemas.openxmlformats.org/officeDocument/2006/relationships/image" Target="../media/image19.jpeg"/><Relationship Id="rId2" Type="http://schemas.openxmlformats.org/officeDocument/2006/relationships/diagramData" Target="../diagrams/data1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17.jpeg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581400" y="6489700"/>
            <a:ext cx="3529013" cy="10699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7" name="Rectangle 16"/>
          <p:cNvSpPr/>
          <p:nvPr/>
        </p:nvSpPr>
        <p:spPr>
          <a:xfrm>
            <a:off x="7214850" y="970659"/>
            <a:ext cx="3413760" cy="570331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/>
          <p:cNvSpPr/>
          <p:nvPr/>
        </p:nvSpPr>
        <p:spPr>
          <a:xfrm>
            <a:off x="7280375" y="1231079"/>
            <a:ext cx="32207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Showcard Gothic" panose="04020904020102020604" pitchFamily="82" charset="0"/>
              </a:rPr>
              <a:t>ISKANDAR MALAYSIA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79083" y="2807194"/>
            <a:ext cx="1324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Showcard Gothic" panose="04020904020102020604" pitchFamily="82" charset="0"/>
              </a:rPr>
              <a:t>(IMELC)</a:t>
            </a:r>
            <a:endParaRPr lang="en-US" sz="24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/>
              <a:latin typeface="Showcard Gothic" panose="04020904020102020604" pitchFamily="8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267" y="6952327"/>
            <a:ext cx="969692" cy="3393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66" y="6984707"/>
            <a:ext cx="1008801" cy="2746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375" y="272134"/>
            <a:ext cx="1296911" cy="42565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738935" y="6559066"/>
            <a:ext cx="317108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900" b="1" dirty="0" smtClean="0"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UTM-Low Carbon Asia Research </a:t>
            </a:r>
            <a:r>
              <a:rPr lang="en-MY" sz="900" b="1" dirty="0" err="1" smtClean="0"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Center</a:t>
            </a:r>
            <a:endParaRPr lang="en-MY" sz="900" b="1" dirty="0" smtClean="0">
              <a:effectLst/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700" dirty="0" smtClean="0">
                <a:latin typeface="+mj-lt"/>
              </a:rPr>
              <a:t>Level </a:t>
            </a:r>
            <a:r>
              <a:rPr lang="en-US" sz="700" dirty="0">
                <a:latin typeface="+mj-lt"/>
              </a:rPr>
              <a:t>2, Block B12, Faculty of Built Environment</a:t>
            </a:r>
            <a:endParaRPr lang="en-MY" sz="700" dirty="0">
              <a:latin typeface="+mj-lt"/>
            </a:endParaRPr>
          </a:p>
          <a:p>
            <a:r>
              <a:rPr lang="en-US" sz="700" dirty="0" err="1">
                <a:latin typeface="+mj-lt"/>
              </a:rPr>
              <a:t>Universiti</a:t>
            </a:r>
            <a:r>
              <a:rPr lang="en-US" sz="700" dirty="0">
                <a:latin typeface="+mj-lt"/>
              </a:rPr>
              <a:t> </a:t>
            </a:r>
            <a:r>
              <a:rPr lang="en-US" sz="700" dirty="0" err="1">
                <a:latin typeface="+mj-lt"/>
              </a:rPr>
              <a:t>Teknologi</a:t>
            </a:r>
            <a:r>
              <a:rPr lang="en-US" sz="700" dirty="0">
                <a:latin typeface="+mj-lt"/>
              </a:rPr>
              <a:t> Malaysia</a:t>
            </a:r>
            <a:r>
              <a:rPr lang="en-US" sz="700" dirty="0" smtClean="0">
                <a:latin typeface="+mj-lt"/>
              </a:rPr>
              <a:t>,</a:t>
            </a:r>
          </a:p>
          <a:p>
            <a:r>
              <a:rPr lang="en-US" sz="700" dirty="0" smtClean="0">
                <a:latin typeface="+mj-lt"/>
              </a:rPr>
              <a:t>81310 </a:t>
            </a:r>
            <a:r>
              <a:rPr lang="en-US" sz="700" dirty="0">
                <a:latin typeface="+mj-lt"/>
              </a:rPr>
              <a:t>UTM Johor </a:t>
            </a:r>
            <a:r>
              <a:rPr lang="en-US" sz="700" dirty="0" err="1">
                <a:latin typeface="+mj-lt"/>
              </a:rPr>
              <a:t>Bahru</a:t>
            </a:r>
            <a:r>
              <a:rPr lang="en-US" sz="700" dirty="0">
                <a:latin typeface="+mj-lt"/>
              </a:rPr>
              <a:t>, Johor, </a:t>
            </a:r>
            <a:r>
              <a:rPr lang="en-US" sz="700" dirty="0" smtClean="0">
                <a:latin typeface="+mj-lt"/>
              </a:rPr>
              <a:t>Malaysia</a:t>
            </a:r>
          </a:p>
          <a:p>
            <a:r>
              <a:rPr lang="en-US" sz="700" dirty="0" smtClean="0"/>
              <a:t>Tel/Fax</a:t>
            </a:r>
            <a:r>
              <a:rPr lang="en-US" sz="700" dirty="0"/>
              <a:t>: </a:t>
            </a:r>
            <a:r>
              <a:rPr lang="en-US" sz="700" dirty="0" smtClean="0"/>
              <a:t>+607-5537356</a:t>
            </a:r>
          </a:p>
          <a:p>
            <a:r>
              <a:rPr lang="en-US" sz="700" dirty="0" smtClean="0">
                <a:latin typeface="+mj-lt"/>
              </a:rPr>
              <a:t>www.utm.my/satreps-lcs</a:t>
            </a:r>
          </a:p>
          <a:p>
            <a:r>
              <a:rPr lang="en-US" sz="700" dirty="0" err="1" smtClean="0">
                <a:latin typeface="+mj-lt"/>
              </a:rPr>
              <a:t>Cpyright</a:t>
            </a:r>
            <a:r>
              <a:rPr lang="en-US" sz="700" dirty="0" smtClean="0">
                <a:latin typeface="+mj-lt"/>
              </a:rPr>
              <a:t> © 2015 </a:t>
            </a:r>
            <a:r>
              <a:rPr lang="en-US" sz="700" dirty="0" err="1" smtClean="0">
                <a:latin typeface="+mj-lt"/>
              </a:rPr>
              <a:t>Universiti</a:t>
            </a:r>
            <a:r>
              <a:rPr lang="en-US" sz="700" dirty="0" smtClean="0">
                <a:latin typeface="+mj-lt"/>
              </a:rPr>
              <a:t> </a:t>
            </a:r>
            <a:r>
              <a:rPr lang="en-US" sz="700" dirty="0" err="1" smtClean="0">
                <a:latin typeface="+mj-lt"/>
              </a:rPr>
              <a:t>Teknologi</a:t>
            </a:r>
            <a:r>
              <a:rPr lang="en-US" sz="700" dirty="0" smtClean="0">
                <a:latin typeface="+mj-lt"/>
              </a:rPr>
              <a:t> Malaysia – All Rights Reserved</a:t>
            </a:r>
            <a:endParaRPr lang="en-MY" sz="700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77127" y="21491"/>
            <a:ext cx="364042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Showcard Gothic" panose="04020904020102020604" pitchFamily="82" charset="0"/>
              </a:rPr>
              <a:t>IMELC 2013-2014 ACHIEVEMENT</a:t>
            </a:r>
            <a:endParaRPr lang="en-US" sz="3600" b="1" dirty="0" smtClean="0">
              <a:ln w="28575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02033" y="1606865"/>
            <a:ext cx="3426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Showcard Gothic" panose="04020904020102020604" pitchFamily="82" charset="0"/>
              </a:rPr>
              <a:t>ECO-LIFE</a:t>
            </a:r>
          </a:p>
          <a:p>
            <a:pPr algn="ctr"/>
            <a:r>
              <a:rPr lang="en-US" sz="36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Showcard Gothic" panose="04020904020102020604" pitchFamily="82" charset="0"/>
              </a:rPr>
              <a:t>CHALLENGE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2505" y="1277257"/>
            <a:ext cx="324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sz="12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Malaysia has pledged a 40% reduction of its greenhouse gases (GHG) emission </a:t>
            </a:r>
            <a:r>
              <a:rPr lang="en-MY" sz="1200" dirty="0" smtClean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intensity by </a:t>
            </a:r>
            <a:r>
              <a:rPr lang="en-MY" sz="12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year 2020 (based on 2005 emission baseline). Iskandar Malaysia, through creating a Low Carbon Society, has joined the effort to reach the goal. “Children’s Eco-Life Challenge” is one of the many programmes that work towards realizing the vision, as well as contributing to the global effort in addressing global </a:t>
            </a:r>
            <a:r>
              <a:rPr lang="en-MY" sz="1200" dirty="0" smtClean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warming.</a:t>
            </a:r>
            <a:endParaRPr lang="en-MY" sz="1200" dirty="0"/>
          </a:p>
        </p:txBody>
      </p:sp>
      <p:sp>
        <p:nvSpPr>
          <p:cNvPr id="28" name="Rectangle 27"/>
          <p:cNvSpPr/>
          <p:nvPr/>
        </p:nvSpPr>
        <p:spPr>
          <a:xfrm>
            <a:off x="9525" y="21492"/>
            <a:ext cx="35757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381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Showcard Gothic" panose="04020904020102020604" pitchFamily="82" charset="0"/>
              </a:rPr>
              <a:t>ECO-LIFE</a:t>
            </a:r>
          </a:p>
          <a:p>
            <a:pPr algn="ctr"/>
            <a:r>
              <a:rPr lang="en-US" sz="3600" b="1" dirty="0">
                <a:ln w="381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Showcard Gothic" panose="04020904020102020604" pitchFamily="82" charset="0"/>
              </a:rPr>
              <a:t>CHALLENGE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8749" y="3043903"/>
            <a:ext cx="324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sz="1200" dirty="0" smtClean="0">
                <a:ea typeface="MS Mincho" panose="02020609040205080304" pitchFamily="49" charset="-128"/>
                <a:cs typeface="Arial" panose="020B0604020202020204" pitchFamily="34" charset="0"/>
              </a:rPr>
              <a:t>Through the challenges (activities) in Eco-Life Challenge, children will learn about the connection between their daily lifestyle and its effect on the environment (such as global warming). They will have the opportunity to learn </a:t>
            </a:r>
            <a:r>
              <a:rPr lang="en-MY" sz="12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ways </a:t>
            </a:r>
            <a:r>
              <a:rPr lang="en-MY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to reduce carbon emission </a:t>
            </a:r>
            <a:r>
              <a:rPr lang="en-MY" sz="12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by making informed decision on their choices of lifestyle. Children can share their knowledge and understanding </a:t>
            </a:r>
            <a:r>
              <a:rPr lang="en-MY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with </a:t>
            </a:r>
            <a:r>
              <a:rPr lang="en-MY" sz="12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their family.</a:t>
            </a:r>
            <a:r>
              <a:rPr lang="en-MY" sz="1200" dirty="0" smtClean="0"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en-MY" sz="1200" dirty="0"/>
          </a:p>
        </p:txBody>
      </p:sp>
      <p:sp>
        <p:nvSpPr>
          <p:cNvPr id="32" name="Rectangle 31"/>
          <p:cNvSpPr/>
          <p:nvPr/>
        </p:nvSpPr>
        <p:spPr>
          <a:xfrm>
            <a:off x="3499485" y="1099900"/>
            <a:ext cx="3462694" cy="5122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MY" sz="1200" b="1" dirty="0" smtClean="0">
                <a:solidFill>
                  <a:schemeClr val="accent2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Increase of students’ awareness &amp; practice on low carbon</a:t>
            </a:r>
            <a:endParaRPr lang="en-MY" sz="1200" dirty="0" smtClean="0">
              <a:solidFill>
                <a:schemeClr val="accent2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66700"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MY" sz="1200" dirty="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surveys conducted on all the participating students before and after the activities of the workbook show an average increase of 17% in 2014.</a:t>
            </a:r>
            <a:endParaRPr lang="en-MY" sz="1200" dirty="0" smtClean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 startAt="2"/>
            </a:pPr>
            <a:r>
              <a:rPr lang="en-MY" sz="1200" b="1" dirty="0" smtClean="0">
                <a:solidFill>
                  <a:schemeClr val="accent2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Increase of teachers’ knowledge</a:t>
            </a:r>
            <a:r>
              <a:rPr lang="en-MY" sz="1200" b="1" dirty="0">
                <a:solidFill>
                  <a:schemeClr val="accent2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MY" sz="1200" b="1" dirty="0" smtClean="0">
                <a:solidFill>
                  <a:schemeClr val="accent2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and</a:t>
            </a:r>
            <a:r>
              <a:rPr lang="en-MY" sz="1200" b="1" dirty="0" smtClean="0">
                <a:solidFill>
                  <a:schemeClr val="accent2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awareness on low carbon</a:t>
            </a:r>
            <a:endParaRPr lang="en-MY" sz="1200" dirty="0">
              <a:solidFill>
                <a:schemeClr val="accent2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6670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MY" sz="1200" dirty="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surveys conducted on all the participating teachers before the teacher training and after the activities of the workbook show and average increase of 4.5% in 2014.</a:t>
            </a:r>
            <a:endParaRPr lang="en-MY" sz="1200" dirty="0" smtClean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285750" marR="0" lvl="0" indent="-285750" algn="just">
              <a:lnSpc>
                <a:spcPct val="115000"/>
              </a:lnSpc>
              <a:buFont typeface="+mj-lt"/>
              <a:buAutoNum type="romanLcPeriod" startAt="3"/>
            </a:pPr>
            <a:r>
              <a:rPr lang="en-MY" sz="1200" b="1" dirty="0" smtClean="0">
                <a:solidFill>
                  <a:schemeClr val="accent2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Carbon reduction</a:t>
            </a:r>
            <a:endParaRPr lang="en-MY" sz="1200" dirty="0">
              <a:solidFill>
                <a:schemeClr val="accent2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667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200" dirty="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electricity and water saving module reduces up to an average of 1,421kg of </a:t>
            </a:r>
            <a:r>
              <a:rPr lang="en-MY" sz="12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</a:t>
            </a:r>
            <a:r>
              <a:rPr lang="en-MY" sz="1200" baseline="-25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 </a:t>
            </a:r>
            <a:r>
              <a:rPr lang="en-MY" sz="1200" dirty="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for a school in a month. If the amount is multiplied to all primary schools in </a:t>
            </a:r>
            <a:r>
              <a:rPr lang="en-MY" sz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Iskandar</a:t>
            </a:r>
            <a:r>
              <a:rPr lang="en-MY" sz="1200" dirty="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Malaysia (226), a total of 321ton </a:t>
            </a:r>
            <a:r>
              <a:rPr lang="en-MY" sz="12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of CO</a:t>
            </a:r>
            <a:r>
              <a:rPr lang="en-MY" sz="1200" baseline="-25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 </a:t>
            </a:r>
            <a:r>
              <a:rPr lang="en-MY" sz="1200" dirty="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can be reduced in a month.</a:t>
            </a:r>
            <a:endParaRPr lang="en-MY" sz="1200" dirty="0" smtClean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285750" marR="0" lvl="0" indent="-285750" algn="just">
              <a:lnSpc>
                <a:spcPct val="115000"/>
              </a:lnSpc>
              <a:buFont typeface="+mj-lt"/>
              <a:buAutoNum type="romanLcPeriod" startAt="4"/>
            </a:pPr>
            <a:r>
              <a:rPr lang="en-MY" sz="1200" b="1" dirty="0" smtClean="0">
                <a:solidFill>
                  <a:schemeClr val="accent2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Recycling </a:t>
            </a:r>
            <a:endParaRPr lang="en-MY" sz="1200" dirty="0">
              <a:solidFill>
                <a:schemeClr val="accent2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667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200" dirty="0" smtClean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 total of 45,540kg of waste is recycled in a month.</a:t>
            </a:r>
            <a:endParaRPr lang="en-MY" sz="12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/>
          <a:stretch/>
        </p:blipFill>
        <p:spPr>
          <a:xfrm rot="20909599">
            <a:off x="7433409" y="4248395"/>
            <a:ext cx="1248815" cy="1800000"/>
          </a:xfrm>
          <a:prstGeom prst="rect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254">
            <a:off x="9159155" y="4248395"/>
            <a:ext cx="1280878" cy="1800000"/>
          </a:xfrm>
          <a:prstGeom prst="rect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9" b="32211"/>
          <a:stretch/>
        </p:blipFill>
        <p:spPr>
          <a:xfrm>
            <a:off x="713741" y="4825867"/>
            <a:ext cx="2763386" cy="1258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3" r="15142" b="14885"/>
          <a:stretch/>
        </p:blipFill>
        <p:spPr>
          <a:xfrm>
            <a:off x="133410" y="5380302"/>
            <a:ext cx="1103046" cy="1003395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36" name="Rectangle 35"/>
          <p:cNvSpPr/>
          <p:nvPr/>
        </p:nvSpPr>
        <p:spPr>
          <a:xfrm>
            <a:off x="1206808" y="6043628"/>
            <a:ext cx="21239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sz="1200" dirty="0" smtClean="0">
                <a:solidFill>
                  <a:schemeClr val="accent6">
                    <a:lumMod val="75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  <a:sym typeface="Wingdings 3" panose="05040102010807070707" pitchFamily="18" charset="2"/>
              </a:rPr>
              <a:t></a:t>
            </a:r>
            <a:r>
              <a:rPr lang="en-MY" sz="1200" dirty="0" smtClean="0">
                <a:ea typeface="MS Mincho" panose="02020609040205080304" pitchFamily="49" charset="-128"/>
                <a:cs typeface="Arial" panose="020B0604020202020204" pitchFamily="34" charset="0"/>
              </a:rPr>
              <a:t>Teacher training session</a:t>
            </a:r>
            <a:endParaRPr lang="en-MY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72" y="6534556"/>
            <a:ext cx="1440000" cy="95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262" y="6534556"/>
            <a:ext cx="1440000" cy="95400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1664363" y="6276201"/>
            <a:ext cx="19643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200" dirty="0" smtClean="0">
                <a:solidFill>
                  <a:schemeClr val="accent6">
                    <a:lumMod val="75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  <a:sym typeface="Wingdings 3" panose="05040102010807070707" pitchFamily="18" charset="2"/>
              </a:rPr>
              <a:t></a:t>
            </a:r>
            <a:r>
              <a:rPr lang="en-MY" sz="1200" dirty="0" smtClean="0">
                <a:ea typeface="MS Mincho" panose="02020609040205080304" pitchFamily="49" charset="-128"/>
                <a:cs typeface="Arial" panose="020B0604020202020204" pitchFamily="34" charset="0"/>
              </a:rPr>
              <a:t>Champions visiting Kyoto</a:t>
            </a:r>
            <a:endParaRPr lang="en-MY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208" y="4112078"/>
            <a:ext cx="1290140" cy="1800000"/>
          </a:xfrm>
          <a:prstGeom prst="rect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0" name="Picture 29" descr="http://www.rce-network.org/portal/sites/default/files/RCE_Logo_Policy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609" y="93338"/>
            <a:ext cx="1508740" cy="761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http://www.sak.kg/jica3.gif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267" y="6926623"/>
            <a:ext cx="420038" cy="3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http://www.ss.scphys.kyoto-u.ac.jp/NSP2009/img/JST-logo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130" y="6899354"/>
            <a:ext cx="509311" cy="4599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537165" y="6049119"/>
            <a:ext cx="363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*All the data is published and detailed out in </a:t>
            </a:r>
            <a:r>
              <a:rPr lang="en-US" sz="800" dirty="0" err="1" smtClean="0"/>
              <a:t>Phang</a:t>
            </a:r>
            <a:r>
              <a:rPr lang="en-US" sz="800" dirty="0" smtClean="0"/>
              <a:t> et al. (2015). </a:t>
            </a:r>
            <a:r>
              <a:rPr lang="en-US" sz="800" dirty="0" err="1" smtClean="0"/>
              <a:t>Iskandar</a:t>
            </a:r>
            <a:r>
              <a:rPr lang="en-US" sz="800" dirty="0" smtClean="0"/>
              <a:t> Malaysia </a:t>
            </a:r>
            <a:r>
              <a:rPr lang="en-US" sz="800" dirty="0" err="1" smtClean="0"/>
              <a:t>Ecolife</a:t>
            </a:r>
            <a:r>
              <a:rPr lang="en-US" sz="800" dirty="0" smtClean="0"/>
              <a:t> Challenge: Low carbon education for teachers and students. Presented at the International Conference on Low Carbon Asia 2015 on 11-13 Oct 2015.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9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9571669" y="2716629"/>
            <a:ext cx="936000" cy="3816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Eco-label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8370763" y="2716629"/>
            <a:ext cx="1130400" cy="3816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Fuel usage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244811" y="2716629"/>
            <a:ext cx="1044000" cy="3816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Electricity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244811" y="3143819"/>
            <a:ext cx="1044000" cy="3816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Water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94390" y="4356593"/>
            <a:ext cx="3420000" cy="72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/>
            <a:r>
              <a:rPr lang="en-US" sz="1100" dirty="0" smtClean="0">
                <a:solidFill>
                  <a:schemeClr val="accent6"/>
                </a:solidFill>
              </a:rPr>
              <a:t>Students in school work together to save electricity usage at school through campaigns and activities</a:t>
            </a:r>
            <a:endParaRPr lang="en-MY" sz="1100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94390" y="5125237"/>
            <a:ext cx="3420000" cy="72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/>
            <a:r>
              <a:rPr lang="en-US" sz="1100" dirty="0" smtClean="0">
                <a:solidFill>
                  <a:schemeClr val="accent6"/>
                </a:solidFill>
              </a:rPr>
              <a:t>Students in school work together to save water usage at school through campaigns and activities</a:t>
            </a:r>
            <a:endParaRPr lang="en-MY" sz="1100" dirty="0">
              <a:solidFill>
                <a:schemeClr val="accent6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94390" y="6676813"/>
            <a:ext cx="3420000" cy="72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/>
            <a:r>
              <a:rPr lang="en-US" sz="1100" dirty="0" smtClean="0">
                <a:solidFill>
                  <a:schemeClr val="accent6"/>
                </a:solidFill>
              </a:rPr>
              <a:t>Students and teachers work together to green the school compound through growing more plants.</a:t>
            </a:r>
            <a:endParaRPr lang="en-MY" sz="1100" dirty="0">
              <a:solidFill>
                <a:schemeClr val="accent6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194390" y="5900231"/>
            <a:ext cx="3420000" cy="72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/>
            <a:r>
              <a:rPr lang="en-US" sz="1100" dirty="0" smtClean="0">
                <a:solidFill>
                  <a:schemeClr val="accent6"/>
                </a:solidFill>
              </a:rPr>
              <a:t>Students work together to collect recyclables from home and school. </a:t>
            </a:r>
            <a:r>
              <a:rPr lang="en-US" sz="1100" spc="-30" dirty="0" smtClean="0">
                <a:solidFill>
                  <a:schemeClr val="accent6"/>
                </a:solidFill>
              </a:rPr>
              <a:t>Students learn about waste segregation.</a:t>
            </a:r>
            <a:endParaRPr lang="en-MY" sz="1100" spc="-30" dirty="0">
              <a:solidFill>
                <a:schemeClr val="accent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0057" y="0"/>
            <a:ext cx="3530356" cy="7559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7235250" y="4396866"/>
            <a:ext cx="1008000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Electricity savings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5250" y="5162433"/>
            <a:ext cx="1008000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Water savings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5250" y="5938327"/>
            <a:ext cx="1008000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Recycling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43380" y="6712813"/>
            <a:ext cx="1008000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</a:rPr>
              <a:t>Tree planting</a:t>
            </a:r>
            <a:endParaRPr lang="en-MY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5235" y="104955"/>
            <a:ext cx="33608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800" b="1" cap="none" spc="0" dirty="0" smtClean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Children’s Eco-Life </a:t>
            </a:r>
            <a:r>
              <a:rPr lang="en-US" sz="1800" b="1" dirty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1800" b="1" cap="none" spc="0" dirty="0" smtClean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hallenge</a:t>
            </a:r>
            <a:endParaRPr lang="en-US" sz="1800" b="1" dirty="0" smtClean="0">
              <a:ln w="19050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234" y="1027237"/>
            <a:ext cx="249490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000" b="1" cap="none" spc="0" dirty="0" smtClean="0">
                <a:ln w="381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Showcard Gothic" panose="04020904020102020604" pitchFamily="82" charset="0"/>
              </a:rPr>
              <a:t>KYOTO city</a:t>
            </a:r>
            <a:endParaRPr lang="en-US" sz="3000" b="1" dirty="0" smtClean="0">
              <a:ln w="381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latin typeface="Showcard Gothic" panose="04020904020102020604" pitchFamily="8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61091" y="121953"/>
            <a:ext cx="24911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1800" b="1" cap="none" spc="0" dirty="0" smtClean="0">
                <a:ln w="19050">
                  <a:noFill/>
                  <a:prstDash val="solid"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Iskandar Malaysia</a:t>
            </a:r>
          </a:p>
          <a:p>
            <a:pPr algn="r"/>
            <a:r>
              <a:rPr lang="en-US" sz="1800" b="1" cap="none" spc="0" dirty="0" smtClean="0">
                <a:ln w="19050">
                  <a:noFill/>
                  <a:prstDash val="solid"/>
                </a:ln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Eco-Life Challenge</a:t>
            </a:r>
            <a:endParaRPr lang="en-US" sz="1800" b="1" dirty="0" smtClean="0">
              <a:ln w="19050">
                <a:noFill/>
                <a:prstDash val="solid"/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99216" y="724288"/>
            <a:ext cx="21529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000" b="1" cap="none" spc="0" dirty="0" smtClean="0">
                <a:ln w="381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Showcard Gothic" panose="04020904020102020604" pitchFamily="82" charset="0"/>
              </a:rPr>
              <a:t>Iskandar </a:t>
            </a:r>
            <a:r>
              <a:rPr lang="en-US" sz="3000" b="1" cap="none" spc="0" dirty="0" err="1" smtClean="0">
                <a:ln w="381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Showcard Gothic" panose="04020904020102020604" pitchFamily="82" charset="0"/>
              </a:rPr>
              <a:t>malaysia</a:t>
            </a:r>
            <a:endParaRPr lang="en-US" sz="3000" b="1" dirty="0" smtClean="0">
              <a:ln w="381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latin typeface="Showcard Gothic" panose="04020904020102020604" pitchFamily="8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234" y="750762"/>
            <a:ext cx="2127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</a:rPr>
              <a:t>こ</a:t>
            </a:r>
            <a:r>
              <a:rPr lang="ja-JP" altLang="en-US" sz="1200" b="1" dirty="0" smtClean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</a:rPr>
              <a:t>ども　エコライフ　チャレンジ</a:t>
            </a:r>
            <a:endParaRPr lang="en-MY" sz="1200" b="1" dirty="0">
              <a:ln>
                <a:solidFill>
                  <a:schemeClr val="accent2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171" y="2707979"/>
            <a:ext cx="324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27487">
              <a:defRPr/>
            </a:pPr>
            <a:r>
              <a:rPr kumimoji="1"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Kyoto City Council, Kyoto City Board of Education, </a:t>
            </a:r>
            <a:r>
              <a:rPr kumimoji="1"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KIKO Network, </a:t>
            </a:r>
            <a:r>
              <a:rPr kumimoji="1"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Miyako</a:t>
            </a:r>
            <a:r>
              <a:rPr kumimoji="1"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Ecology Centre</a:t>
            </a:r>
            <a:endParaRPr lang="en-MY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8723" y="3596819"/>
            <a:ext cx="324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27487">
              <a:defRPr/>
            </a:pP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kumimoji="1" lang="en-US" altLang="ja-JP" sz="12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6</a:t>
            </a:r>
            <a:r>
              <a:rPr kumimoji="1" lang="en-US" altLang="ja-JP" sz="12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kumimoji="1"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graders (age 10-12) in all public elementary schools</a:t>
            </a:r>
            <a:endParaRPr lang="en-MY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5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983852"/>
              </p:ext>
            </p:extLst>
          </p:nvPr>
        </p:nvGraphicFramePr>
        <p:xfrm>
          <a:off x="187669" y="4396866"/>
          <a:ext cx="3246544" cy="170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Rectangle 35"/>
          <p:cNvSpPr/>
          <p:nvPr/>
        </p:nvSpPr>
        <p:spPr>
          <a:xfrm>
            <a:off x="135234" y="1970485"/>
            <a:ext cx="3360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27487">
              <a:defRPr/>
            </a:pPr>
            <a:r>
              <a:rPr kumimoji="1"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Year 2005 with 1 school to all public elementary schools (177) in Kyoto City in year 2010 (until now)</a:t>
            </a:r>
            <a:endParaRPr lang="en-MY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12200" y="1966936"/>
            <a:ext cx="324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027487">
              <a:defRPr/>
            </a:pPr>
            <a:r>
              <a:rPr kumimoji="1" lang="en-US" sz="1200" dirty="0" smtClean="0"/>
              <a:t>Year 2013 with 23 schools to all public primary schools (226) in Iskandar Malaysia in 2015</a:t>
            </a:r>
            <a:endParaRPr lang="en-MY" sz="1200" dirty="0"/>
          </a:p>
        </p:txBody>
      </p:sp>
      <p:sp>
        <p:nvSpPr>
          <p:cNvPr id="39" name="Rectangle 38"/>
          <p:cNvSpPr/>
          <p:nvPr/>
        </p:nvSpPr>
        <p:spPr>
          <a:xfrm>
            <a:off x="3596994" y="2695581"/>
            <a:ext cx="3355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027487">
              <a:defRPr/>
            </a:pPr>
            <a:r>
              <a:rPr kumimoji="1" lang="en-US" sz="1200" dirty="0" smtClean="0"/>
              <a:t>Johor State Education Department (JPNJ),</a:t>
            </a:r>
          </a:p>
          <a:p>
            <a:pPr algn="r" defTabSz="3027487">
              <a:defRPr/>
            </a:pPr>
            <a:r>
              <a:rPr kumimoji="1" lang="en-US" sz="1200" dirty="0" smtClean="0"/>
              <a:t>IM </a:t>
            </a:r>
            <a:r>
              <a:rPr kumimoji="1" lang="en-US" sz="1200" dirty="0"/>
              <a:t>KIKO, </a:t>
            </a:r>
            <a:r>
              <a:rPr kumimoji="1" lang="en-US" sz="1200" dirty="0" smtClean="0"/>
              <a:t>Iskandar Regional Development Authority (IRDA), </a:t>
            </a:r>
            <a:r>
              <a:rPr kumimoji="1" lang="en-US" sz="1200" dirty="0" err="1" smtClean="0"/>
              <a:t>Universiti</a:t>
            </a:r>
            <a:r>
              <a:rPr kumimoji="1" lang="en-US" sz="1200" dirty="0" smtClean="0"/>
              <a:t> </a:t>
            </a:r>
            <a:r>
              <a:rPr kumimoji="1" lang="en-US" sz="1200" dirty="0" err="1" smtClean="0"/>
              <a:t>Teknologi</a:t>
            </a:r>
            <a:r>
              <a:rPr kumimoji="1" lang="en-US" sz="1200" dirty="0" smtClean="0"/>
              <a:t> Malaysia (UTM)</a:t>
            </a:r>
            <a:endParaRPr lang="en-MY" sz="1200" dirty="0"/>
          </a:p>
        </p:txBody>
      </p:sp>
      <p:sp>
        <p:nvSpPr>
          <p:cNvPr id="40" name="Rectangle 39"/>
          <p:cNvSpPr/>
          <p:nvPr/>
        </p:nvSpPr>
        <p:spPr>
          <a:xfrm>
            <a:off x="3712200" y="3596819"/>
            <a:ext cx="324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027487">
              <a:defRPr/>
            </a:pPr>
            <a:r>
              <a:rPr kumimoji="1" lang="en-US" altLang="ja-JP" sz="1200" dirty="0" smtClean="0"/>
              <a:t>Standard 6 students (age 12) in all public primary schools, as post-UPSR </a:t>
            </a:r>
            <a:r>
              <a:rPr kumimoji="1" lang="en-US" altLang="ja-JP" sz="1200" dirty="0" err="1" smtClean="0"/>
              <a:t>programme</a:t>
            </a:r>
            <a:endParaRPr lang="en-MY" sz="1200" dirty="0"/>
          </a:p>
        </p:txBody>
      </p:sp>
      <p:sp>
        <p:nvSpPr>
          <p:cNvPr id="41" name="Rectangle 40"/>
          <p:cNvSpPr/>
          <p:nvPr/>
        </p:nvSpPr>
        <p:spPr>
          <a:xfrm>
            <a:off x="7125062" y="-5633"/>
            <a:ext cx="35813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Showcard Gothic" panose="04020904020102020604" pitchFamily="82" charset="0"/>
              </a:rPr>
              <a:t>Components of IMELC</a:t>
            </a:r>
            <a:endParaRPr lang="en-US" sz="3600" b="1" dirty="0" smtClean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117256" y="1266286"/>
            <a:ext cx="192832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800" b="1" cap="none" spc="0" dirty="0" smtClean="0">
                <a:ln w="19050">
                  <a:noFill/>
                  <a:prstDash val="solid"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</a:rPr>
              <a:t>ELC workbook</a:t>
            </a:r>
            <a:endParaRPr lang="en-US" sz="1800" b="1" dirty="0" smtClean="0">
              <a:ln w="19050">
                <a:noFill/>
                <a:prstDash val="solid"/>
              </a:ln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10413" y="3974514"/>
            <a:ext cx="192832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800" b="1" cap="none" spc="0" dirty="0" smtClean="0">
                <a:ln w="19050">
                  <a:noFill/>
                  <a:prstDash val="solid"/>
                </a:ln>
                <a:solidFill>
                  <a:schemeClr val="accent2"/>
                </a:solidFill>
                <a:effectLst/>
                <a:latin typeface="Comic Sans MS" panose="030F0702030302020204" pitchFamily="66" charset="0"/>
              </a:rPr>
              <a:t>School projects</a:t>
            </a:r>
            <a:endParaRPr lang="en-US" sz="1800" b="1" dirty="0" smtClean="0">
              <a:ln w="19050">
                <a:noFill/>
                <a:prstDash val="solid"/>
              </a:ln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Lightning Bolt 1"/>
          <p:cNvSpPr/>
          <p:nvPr/>
        </p:nvSpPr>
        <p:spPr>
          <a:xfrm>
            <a:off x="7225464" y="4437379"/>
            <a:ext cx="302358" cy="303403"/>
          </a:xfrm>
          <a:prstGeom prst="lightningBol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Teardrop 3"/>
          <p:cNvSpPr/>
          <p:nvPr/>
        </p:nvSpPr>
        <p:spPr>
          <a:xfrm rot="19006015">
            <a:off x="7310543" y="5343264"/>
            <a:ext cx="244879" cy="244879"/>
          </a:xfrm>
          <a:prstGeom prst="teardrop">
            <a:avLst>
              <a:gd name="adj" fmla="val 121011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2" name="Rectangle 51"/>
          <p:cNvSpPr/>
          <p:nvPr/>
        </p:nvSpPr>
        <p:spPr>
          <a:xfrm>
            <a:off x="7256257" y="1607392"/>
            <a:ext cx="324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sz="1200" dirty="0" smtClean="0">
                <a:ea typeface="MS Mincho" panose="02020609040205080304" pitchFamily="49" charset="-128"/>
                <a:cs typeface="Arial" panose="020B0604020202020204" pitchFamily="34" charset="0"/>
              </a:rPr>
              <a:t>The ELC workbook contains activities that revolve around children’s daily life that is related to greenhouse gas emission (carbon emission).</a:t>
            </a:r>
            <a:endParaRPr lang="en-MY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7244811" y="2308053"/>
            <a:ext cx="1044000" cy="381600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Energy consumption</a:t>
            </a:r>
            <a:endParaRPr lang="en-MY" sz="1200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370763" y="2308053"/>
            <a:ext cx="1130400" cy="381600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Transportation</a:t>
            </a:r>
            <a:endParaRPr lang="en-MY" sz="1200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9571669" y="2308053"/>
            <a:ext cx="936000" cy="381600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3R</a:t>
            </a:r>
            <a:endParaRPr lang="en-MY" sz="1200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370763" y="3206968"/>
            <a:ext cx="1130400" cy="621687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Renewable energy sources</a:t>
            </a:r>
            <a:endParaRPr lang="en-MY" sz="1200" dirty="0">
              <a:solidFill>
                <a:schemeClr val="bg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9571669" y="3206968"/>
            <a:ext cx="936000" cy="381600"/>
          </a:xfrm>
          <a:prstGeom prst="roundRect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Eco-Life</a:t>
            </a:r>
            <a:endParaRPr lang="en-MY" sz="12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7333340" y="6873512"/>
            <a:ext cx="388964" cy="199301"/>
            <a:chOff x="10915650" y="4425950"/>
            <a:chExt cx="1234816" cy="668760"/>
          </a:xfrm>
        </p:grpSpPr>
        <p:sp>
          <p:nvSpPr>
            <p:cNvPr id="22" name="Rounded Rectangle 21"/>
            <p:cNvSpPr/>
            <p:nvPr/>
          </p:nvSpPr>
          <p:spPr>
            <a:xfrm>
              <a:off x="11472835" y="4658840"/>
              <a:ext cx="145141" cy="435870"/>
            </a:xfrm>
            <a:prstGeom prst="roundRect">
              <a:avLst>
                <a:gd name="adj" fmla="val 35928"/>
              </a:avLst>
            </a:prstGeom>
            <a:solidFill>
              <a:schemeClr val="accent6">
                <a:lumMod val="75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8" name="Oval 17"/>
            <p:cNvSpPr/>
            <p:nvPr/>
          </p:nvSpPr>
          <p:spPr>
            <a:xfrm rot="1425104">
              <a:off x="10915650" y="4425950"/>
              <a:ext cx="635000" cy="25254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4" name="Oval 63"/>
            <p:cNvSpPr/>
            <p:nvPr/>
          </p:nvSpPr>
          <p:spPr>
            <a:xfrm rot="20155056">
              <a:off x="11515466" y="4425950"/>
              <a:ext cx="635000" cy="25254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256257" y="5971234"/>
            <a:ext cx="358461" cy="342676"/>
            <a:chOff x="11203044" y="4366461"/>
            <a:chExt cx="2266950" cy="2266952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203044" y="4524435"/>
              <a:ext cx="2266950" cy="2105025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7200000">
              <a:off x="11147178" y="4447425"/>
              <a:ext cx="2266950" cy="2105025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4400000">
              <a:off x="11253375" y="4447423"/>
              <a:ext cx="2266950" cy="2105025"/>
            </a:xfrm>
            <a:prstGeom prst="rect">
              <a:avLst/>
            </a:prstGeom>
          </p:spPr>
        </p:pic>
      </p:grpSp>
      <p:pic>
        <p:nvPicPr>
          <p:cNvPr id="74" name="Picture 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7507">
            <a:off x="2628903" y="1042490"/>
            <a:ext cx="836282" cy="418141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9240">
            <a:off x="3323419" y="1042490"/>
            <a:ext cx="836282" cy="41814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9035">
            <a:off x="4014868" y="953505"/>
            <a:ext cx="836282" cy="418141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55459794"/>
              </p:ext>
            </p:extLst>
          </p:nvPr>
        </p:nvGraphicFramePr>
        <p:xfrm>
          <a:off x="3703675" y="4469643"/>
          <a:ext cx="3291485" cy="1689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Rectangle 5"/>
          <p:cNvSpPr/>
          <p:nvPr/>
        </p:nvSpPr>
        <p:spPr>
          <a:xfrm>
            <a:off x="135233" y="1734248"/>
            <a:ext cx="2052000" cy="236237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Starts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00200" y="1734248"/>
            <a:ext cx="2052000" cy="2362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Starts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29586" y="2471659"/>
            <a:ext cx="2190121" cy="205313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Partnership / organization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09657" y="2471659"/>
            <a:ext cx="2242543" cy="24497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Partnership / organization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29586" y="3361474"/>
            <a:ext cx="2051639" cy="236237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Participants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900200" y="3361474"/>
            <a:ext cx="2052000" cy="2362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Participants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35233" y="4075301"/>
            <a:ext cx="2051639" cy="236237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Learning cycle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905847" y="4075301"/>
            <a:ext cx="2052000" cy="2362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Learning format</a:t>
            </a:r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163278" y="1734248"/>
            <a:ext cx="2736921" cy="23623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170621" y="2471659"/>
            <a:ext cx="2736921" cy="2376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170482" y="3361474"/>
            <a:ext cx="2736921" cy="23623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MY" sz="1400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170482" y="4075358"/>
            <a:ext cx="2736921" cy="23623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MY" sz="1400" dirty="0">
              <a:solidFill>
                <a:schemeClr val="bg1"/>
              </a:solidFill>
            </a:endParaRPr>
          </a:p>
        </p:txBody>
      </p:sp>
      <p:pic>
        <p:nvPicPr>
          <p:cNvPr id="78" name="Picture 4" descr="C:\Documents and Settings\kiko\デスクトップ\エコチャレ\2009年度報告用\2009年度報告書 - 01.jpg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" r="9120"/>
          <a:stretch/>
        </p:blipFill>
        <p:spPr bwMode="auto">
          <a:xfrm>
            <a:off x="124410" y="6172121"/>
            <a:ext cx="1843400" cy="12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 descr="C:\Documents and Settings\User\My Documents\LCS\Visit to Kyoto Schools\20120914 Fri\Suzaku Daihachi School\Photos\20120914-103336.JPG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33327" y="6374168"/>
            <a:ext cx="1461722" cy="1057953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pic>
        <p:nvPicPr>
          <p:cNvPr id="80" name="Picture 5" descr="IMG_20141029_09473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028" y="6352121"/>
            <a:ext cx="1619999" cy="108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348" b="6147"/>
          <a:stretch/>
        </p:blipFill>
        <p:spPr>
          <a:xfrm>
            <a:off x="5387351" y="6352121"/>
            <a:ext cx="1608854" cy="1080000"/>
          </a:xfrm>
          <a:prstGeom prst="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0766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</TotalTime>
  <Words>664</Words>
  <Application>Microsoft Office PowerPoint</Application>
  <PresentationFormat>Custom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MS Mincho</vt:lpstr>
      <vt:lpstr>MS PGothic</vt:lpstr>
      <vt:lpstr>Arial</vt:lpstr>
      <vt:lpstr>Calibri</vt:lpstr>
      <vt:lpstr>Calibri Light</vt:lpstr>
      <vt:lpstr>Comic Sans MS</vt:lpstr>
      <vt:lpstr>Showcard Gothic</vt:lpstr>
      <vt:lpstr>Times New Roman</vt:lpstr>
      <vt:lpstr>Wingdings 3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wai yoke wong</dc:creator>
  <cp:lastModifiedBy>fatinaliahphang</cp:lastModifiedBy>
  <cp:revision>77</cp:revision>
  <dcterms:created xsi:type="dcterms:W3CDTF">2015-09-23T03:41:21Z</dcterms:created>
  <dcterms:modified xsi:type="dcterms:W3CDTF">2015-10-23T05:17:11Z</dcterms:modified>
</cp:coreProperties>
</file>