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drawingml.chartshapes+xml" PartName="/ppt/drawings/drawing1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12192000"/>
  <p:notesSz cx="6858000" cy="9144000"/>
  <p:embeddedFontLst>
    <p:embeddedFont>
      <p:font typeface="Jacques Francois Shadow"/>
      <p:regular r:id="rId26"/>
    </p:embeddedFont>
    <p:embeddedFont>
      <p:font typeface="Century Gothic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1" roundtripDataSignature="AMtx7mgcg0XZGS/ypCBVN7cSsI4ui2vd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FAF63D7-4C01-41B5-B593-CD6B266C2FE6}">
  <a:tblStyle styleId="{3FAF63D7-4C01-41B5-B593-CD6B266C2FE6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BEDE9"/>
          </a:solidFill>
        </a:fill>
      </a:tcStyle>
    </a:wholeTbl>
    <a:band1H>
      <a:tcTxStyle/>
      <a:tcStyle>
        <a:fill>
          <a:solidFill>
            <a:srgbClr val="D4D8CF"/>
          </a:solidFill>
        </a:fill>
      </a:tcStyle>
    </a:band1H>
    <a:band2H>
      <a:tcTxStyle/>
    </a:band2H>
    <a:band1V>
      <a:tcTxStyle/>
      <a:tcStyle>
        <a:fill>
          <a:solidFill>
            <a:srgbClr val="D4D8CF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EBEDE9"/>
          </a:solidFill>
        </a:fill>
      </a:tcStyle>
    </a:lastRow>
    <a:seCell>
      <a:tcTxStyle/>
    </a:seCell>
    <a:swCell>
      <a:tcTxStyle/>
    </a:swCell>
    <a:firstRow>
      <a:tcTxStyle b="on" i="off"/>
      <a:tcStyle>
        <a:fill>
          <a:solidFill>
            <a:srgbClr val="EBEDE9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JacquesFrancoisShadow-regular.fntdata"/><Relationship Id="rId25" Type="http://schemas.openxmlformats.org/officeDocument/2006/relationships/slide" Target="slides/slide20.xml"/><Relationship Id="rId28" Type="http://schemas.openxmlformats.org/officeDocument/2006/relationships/font" Target="fonts/CenturyGothic-bold.fntdata"/><Relationship Id="rId27" Type="http://schemas.openxmlformats.org/officeDocument/2006/relationships/font" Target="fonts/CenturyGothic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enturyGothic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CenturyGothic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oleObject" Target="file:///C:\Users\Faculty\Downloads\KBAD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65507436570428"/>
          <c:y val="5.1400554097404488E-2"/>
          <c:w val="0.71066579177602796"/>
          <c:h val="0.719521361913094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Sheet2!$D$3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cat>
            <c:numRef>
              <c:f>Sheet2!$C$4:$C$8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Sheet2!$D$4:$D$8</c:f>
              <c:numCache>
                <c:formatCode>General</c:formatCode>
                <c:ptCount val="5"/>
                <c:pt idx="0">
                  <c:v>799</c:v>
                </c:pt>
                <c:pt idx="1">
                  <c:v>735</c:v>
                </c:pt>
                <c:pt idx="2">
                  <c:v>1457</c:v>
                </c:pt>
                <c:pt idx="3">
                  <c:v>1286</c:v>
                </c:pt>
                <c:pt idx="4">
                  <c:v>1166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94-4FDD-98E3-F8107B761791}"/>
            </c:ext>
          </c:extLst>
        </c:ser>
        <c:ser>
          <c:idx val="1"/>
          <c:order val="1"/>
          <c:tx>
            <c:strRef>
              <c:f>Sheet2!$E$3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cat>
            <c:numRef>
              <c:f>Sheet2!$C$4:$C$8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Sheet2!$E$4:$E$8</c:f>
              <c:numCache>
                <c:formatCode>General</c:formatCode>
                <c:ptCount val="5"/>
                <c:pt idx="0">
                  <c:v>209</c:v>
                </c:pt>
                <c:pt idx="1">
                  <c:v>177</c:v>
                </c:pt>
                <c:pt idx="2">
                  <c:v>483</c:v>
                </c:pt>
                <c:pt idx="3">
                  <c:v>539</c:v>
                </c:pt>
                <c:pt idx="4">
                  <c:v>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94-4FDD-98E3-F8107B7617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867264"/>
        <c:axId val="75868800"/>
      </c:barChart>
      <c:catAx>
        <c:axId val="75867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5868800"/>
        <c:crosses val="autoZero"/>
        <c:auto val="1"/>
        <c:lblAlgn val="ctr"/>
        <c:lblOffset val="100"/>
        <c:noMultiLvlLbl val="0"/>
      </c:catAx>
      <c:valAx>
        <c:axId val="75868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8672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0.17083</cdr:x>
      <cdr:y>0.88889</cdr:y>
    </cdr:from>
    <cdr:to>
      <cdr:x>0.70417</cdr:x>
      <cdr:y>0.96875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81050" y="2438400"/>
          <a:ext cx="243840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baseline="0"/>
            <a:t> </a:t>
          </a:r>
          <a:r>
            <a:rPr lang="en-US" sz="1100" b="1"/>
            <a:t>Students</a:t>
          </a:r>
          <a:r>
            <a:rPr lang="en-US" sz="1100" b="1" baseline="0"/>
            <a:t> Intake in IUBAT</a:t>
          </a:r>
          <a:endParaRPr lang="en-US" sz="1100" b="1"/>
        </a:p>
      </cdr:txBody>
    </cdr:sp>
  </cdr:relSizeAnchor>
</c:userShape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45" name="Google Shape;45;p2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22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1"/>
          <p:cNvSpPr txBox="1"/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1"/>
          <p:cNvSpPr txBox="1"/>
          <p:nvPr>
            <p:ph idx="1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1" name="Google Shape;111;p3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1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1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2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2"/>
          <p:cNvSpPr txBox="1"/>
          <p:nvPr>
            <p:ph idx="1" type="body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18" name="Google Shape;118;p32"/>
          <p:cNvSpPr txBox="1"/>
          <p:nvPr>
            <p:ph idx="2" type="body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32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2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2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32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32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24" name="Google Shape;124;p32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3"/>
          <p:cNvSpPr txBox="1"/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3"/>
          <p:cNvSpPr txBox="1"/>
          <p:nvPr>
            <p:ph idx="1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28" name="Google Shape;128;p3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3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33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4"/>
          <p:cNvSpPr txBox="1"/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4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5" name="Google Shape;135;p34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36" name="Google Shape;136;p3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4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34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" name="Google Shape;140;p34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41" name="Google Shape;141;p3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/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5"/>
          <p:cNvSpPr txBox="1"/>
          <p:nvPr>
            <p:ph idx="1" type="body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Font typeface="Century Gothic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entury Gothic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entury Gothic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5" name="Google Shape;145;p35"/>
          <p:cNvSpPr txBox="1"/>
          <p:nvPr>
            <p:ph idx="2" type="body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46" name="Google Shape;146;p3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5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35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6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6"/>
          <p:cNvSpPr txBox="1"/>
          <p:nvPr>
            <p:ph idx="1" type="body"/>
          </p:nvPr>
        </p:nvSpPr>
        <p:spPr>
          <a:xfrm rot="5400000">
            <a:off x="5103812" y="-381000"/>
            <a:ext cx="3886200" cy="89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53" name="Google Shape;153;p3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6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36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7"/>
          <p:cNvSpPr txBox="1"/>
          <p:nvPr>
            <p:ph type="title"/>
          </p:nvPr>
        </p:nvSpPr>
        <p:spPr>
          <a:xfrm rot="5400000">
            <a:off x="7756704" y="2165513"/>
            <a:ext cx="5283817" cy="2207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7"/>
          <p:cNvSpPr txBox="1"/>
          <p:nvPr>
            <p:ph idx="1" type="body"/>
          </p:nvPr>
        </p:nvSpPr>
        <p:spPr>
          <a:xfrm rot="5400000">
            <a:off x="3185803" y="30814"/>
            <a:ext cx="5283817" cy="6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160" name="Google Shape;160;p3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7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37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" type="body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2" type="body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3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3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23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/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" type="subTitle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59595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0" name="Google Shape;60;p24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4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4"/>
          <p:cNvSpPr/>
          <p:nvPr/>
        </p:nvSpPr>
        <p:spPr>
          <a:xfrm>
            <a:off x="0" y="4323810"/>
            <a:ext cx="1744652" cy="778589"/>
          </a:xfrm>
          <a:custGeom>
            <a:rect b="b" l="l" r="r" t="t"/>
            <a:pathLst>
              <a:path extrusionOk="0" h="166" w="372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24"/>
          <p:cNvSpPr txBox="1"/>
          <p:nvPr>
            <p:ph idx="12" type="sldNum"/>
          </p:nvPr>
        </p:nvSpPr>
        <p:spPr>
          <a:xfrm>
            <a:off x="531812" y="4529540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5"/>
          <p:cNvSpPr txBox="1"/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" type="body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59595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7" name="Google Shape;67;p25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5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5"/>
          <p:cNvSpPr/>
          <p:nvPr/>
        </p:nvSpPr>
        <p:spPr>
          <a:xfrm flipH="1" rot="10800000">
            <a:off x="-4189" y="31781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25"/>
          <p:cNvSpPr txBox="1"/>
          <p:nvPr>
            <p:ph idx="12" type="sldNum"/>
          </p:nvPr>
        </p:nvSpPr>
        <p:spPr>
          <a:xfrm>
            <a:off x="531812" y="3244139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6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1" type="body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4" name="Google Shape;74;p26"/>
          <p:cNvSpPr txBox="1"/>
          <p:nvPr>
            <p:ph idx="2" type="body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5" name="Google Shape;75;p26"/>
          <p:cNvSpPr txBox="1"/>
          <p:nvPr>
            <p:ph idx="3" type="body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76" name="Google Shape;76;p26"/>
          <p:cNvSpPr txBox="1"/>
          <p:nvPr>
            <p:ph idx="4" type="body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26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7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7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7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7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8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8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8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8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9"/>
          <p:cNvSpPr txBox="1"/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entury Gothic"/>
              <a:buNone/>
              <a:defRPr b="0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9"/>
          <p:cNvSpPr txBox="1"/>
          <p:nvPr>
            <p:ph idx="1" type="body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indent="-342900" lvl="8" marL="41148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/>
        </p:txBody>
      </p:sp>
      <p:sp>
        <p:nvSpPr>
          <p:cNvPr id="95" name="Google Shape;95;p29"/>
          <p:cNvSpPr txBox="1"/>
          <p:nvPr>
            <p:ph idx="2" type="body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6" name="Google Shape;96;p29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9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9"/>
          <p:cNvSpPr/>
          <p:nvPr/>
        </p:nvSpPr>
        <p:spPr>
          <a:xfrm flipH="1" rot="10800000">
            <a:off x="-4189" y="71437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9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0"/>
          <p:cNvSpPr txBox="1"/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0"/>
          <p:cNvSpPr/>
          <p:nvPr>
            <p:ph idx="2" type="pic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30"/>
          <p:cNvSpPr txBox="1"/>
          <p:nvPr>
            <p:ph idx="1" type="body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4" name="Google Shape;104;p30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0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30"/>
          <p:cNvSpPr/>
          <p:nvPr/>
        </p:nvSpPr>
        <p:spPr>
          <a:xfrm flipH="1" rot="10800000">
            <a:off x="-4189" y="4911725"/>
            <a:ext cx="1588527" cy="507297"/>
          </a:xfrm>
          <a:custGeom>
            <a:rect b="b" l="l" r="r" t="t"/>
            <a:pathLst>
              <a:path extrusionOk="0" h="10000" w="9248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0"/>
          <p:cNvSpPr txBox="1"/>
          <p:nvPr>
            <p:ph idx="12" type="sldNum"/>
          </p:nvPr>
        </p:nvSpPr>
        <p:spPr>
          <a:xfrm>
            <a:off x="531812" y="4983087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DDE6C3"/>
            </a:gs>
          </a:gsLst>
          <a:path path="circle">
            <a:fillToRect b="100%" r="100%"/>
          </a:path>
          <a:tileRect l="-100%" t="-100%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1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11" name="Google Shape;11;p21"/>
            <p:cNvSpPr/>
            <p:nvPr/>
          </p:nvSpPr>
          <p:spPr>
            <a:xfrm>
              <a:off x="2487613" y="2284413"/>
              <a:ext cx="85725" cy="533400"/>
            </a:xfrm>
            <a:custGeom>
              <a:rect b="b" l="l" r="r" t="t"/>
              <a:pathLst>
                <a:path extrusionOk="0" h="136" w="22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1"/>
            <p:cNvSpPr/>
            <p:nvPr/>
          </p:nvSpPr>
          <p:spPr>
            <a:xfrm>
              <a:off x="2597151" y="2779713"/>
              <a:ext cx="550863" cy="1978025"/>
            </a:xfrm>
            <a:custGeom>
              <a:rect b="b" l="l" r="r" t="t"/>
              <a:pathLst>
                <a:path extrusionOk="0" h="504" w="14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1"/>
            <p:cNvSpPr/>
            <p:nvPr/>
          </p:nvSpPr>
          <p:spPr>
            <a:xfrm>
              <a:off x="3175001" y="4730750"/>
              <a:ext cx="519113" cy="1209675"/>
            </a:xfrm>
            <a:custGeom>
              <a:rect b="b" l="l" r="r" t="t"/>
              <a:pathLst>
                <a:path extrusionOk="0" h="308" w="132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1"/>
            <p:cNvSpPr/>
            <p:nvPr/>
          </p:nvSpPr>
          <p:spPr>
            <a:xfrm>
              <a:off x="3305176" y="5630863"/>
              <a:ext cx="146050" cy="309563"/>
            </a:xfrm>
            <a:custGeom>
              <a:rect b="b" l="l" r="r" t="t"/>
              <a:pathLst>
                <a:path extrusionOk="0" h="79" w="37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1"/>
            <p:cNvSpPr/>
            <p:nvPr/>
          </p:nvSpPr>
          <p:spPr>
            <a:xfrm>
              <a:off x="2573338" y="2817813"/>
              <a:ext cx="700088" cy="2835275"/>
            </a:xfrm>
            <a:custGeom>
              <a:rect b="b" l="l" r="r" t="t"/>
              <a:pathLst>
                <a:path extrusionOk="0" h="722" w="178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1"/>
            <p:cNvSpPr/>
            <p:nvPr/>
          </p:nvSpPr>
          <p:spPr>
            <a:xfrm>
              <a:off x="2506663" y="285750"/>
              <a:ext cx="90488" cy="2493963"/>
            </a:xfrm>
            <a:custGeom>
              <a:rect b="b" l="l" r="r" t="t"/>
              <a:pathLst>
                <a:path extrusionOk="0" h="635" w="23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1"/>
            <p:cNvSpPr/>
            <p:nvPr/>
          </p:nvSpPr>
          <p:spPr>
            <a:xfrm>
              <a:off x="2554288" y="2598738"/>
              <a:ext cx="66675" cy="420688"/>
            </a:xfrm>
            <a:custGeom>
              <a:rect b="b" l="l" r="r" t="t"/>
              <a:pathLst>
                <a:path extrusionOk="0" h="107" w="1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1"/>
            <p:cNvSpPr/>
            <p:nvPr/>
          </p:nvSpPr>
          <p:spPr>
            <a:xfrm>
              <a:off x="3143251" y="4757738"/>
              <a:ext cx="161925" cy="873125"/>
            </a:xfrm>
            <a:custGeom>
              <a:rect b="b" l="l" r="r" t="t"/>
              <a:pathLst>
                <a:path extrusionOk="0" h="222" w="4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1"/>
            <p:cNvSpPr/>
            <p:nvPr/>
          </p:nvSpPr>
          <p:spPr>
            <a:xfrm>
              <a:off x="3148013" y="1282700"/>
              <a:ext cx="1768475" cy="3448050"/>
            </a:xfrm>
            <a:custGeom>
              <a:rect b="b" l="l" r="r" t="t"/>
              <a:pathLst>
                <a:path extrusionOk="0" h="878" w="45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1"/>
            <p:cNvSpPr/>
            <p:nvPr/>
          </p:nvSpPr>
          <p:spPr>
            <a:xfrm>
              <a:off x="3273426" y="5653088"/>
              <a:ext cx="138113" cy="287338"/>
            </a:xfrm>
            <a:custGeom>
              <a:rect b="b" l="l" r="r" t="t"/>
              <a:pathLst>
                <a:path extrusionOk="0" h="73" w="35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1"/>
            <p:cNvSpPr/>
            <p:nvPr/>
          </p:nvSpPr>
          <p:spPr>
            <a:xfrm>
              <a:off x="3143251" y="4656138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1"/>
            <p:cNvSpPr/>
            <p:nvPr/>
          </p:nvSpPr>
          <p:spPr>
            <a:xfrm>
              <a:off x="3211513" y="5410200"/>
              <a:ext cx="203200" cy="530225"/>
            </a:xfrm>
            <a:custGeom>
              <a:rect b="b" l="l" r="r" t="t"/>
              <a:pathLst>
                <a:path extrusionOk="0" h="135" w="52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" name="Google Shape;23;p21"/>
          <p:cNvGrpSpPr/>
          <p:nvPr/>
        </p:nvGrpSpPr>
        <p:grpSpPr>
          <a:xfrm>
            <a:off x="27222" y="-786"/>
            <a:ext cx="2356674" cy="6854039"/>
            <a:chOff x="6627813" y="194833"/>
            <a:chExt cx="1952625" cy="5678918"/>
          </a:xfrm>
        </p:grpSpPr>
        <p:sp>
          <p:nvSpPr>
            <p:cNvPr id="24" name="Google Shape;24;p21"/>
            <p:cNvSpPr/>
            <p:nvPr/>
          </p:nvSpPr>
          <p:spPr>
            <a:xfrm>
              <a:off x="6627813" y="194833"/>
              <a:ext cx="409575" cy="3646488"/>
            </a:xfrm>
            <a:custGeom>
              <a:rect b="b" l="l" r="r" t="t"/>
              <a:pathLst>
                <a:path extrusionOk="0" h="920" w="103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1"/>
            <p:cNvSpPr/>
            <p:nvPr/>
          </p:nvSpPr>
          <p:spPr>
            <a:xfrm>
              <a:off x="7061201" y="3771900"/>
              <a:ext cx="350838" cy="1309688"/>
            </a:xfrm>
            <a:custGeom>
              <a:rect b="b" l="l" r="r" t="t"/>
              <a:pathLst>
                <a:path extrusionOk="0" h="330" w="88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1"/>
            <p:cNvSpPr/>
            <p:nvPr/>
          </p:nvSpPr>
          <p:spPr>
            <a:xfrm>
              <a:off x="7439026" y="5053013"/>
              <a:ext cx="357188" cy="820738"/>
            </a:xfrm>
            <a:custGeom>
              <a:rect b="b" l="l" r="r" t="t"/>
              <a:pathLst>
                <a:path extrusionOk="0" h="207" w="9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1"/>
            <p:cNvSpPr/>
            <p:nvPr/>
          </p:nvSpPr>
          <p:spPr>
            <a:xfrm>
              <a:off x="7037388" y="3811588"/>
              <a:ext cx="457200" cy="1852613"/>
            </a:xfrm>
            <a:custGeom>
              <a:rect b="b" l="l" r="r" t="t"/>
              <a:pathLst>
                <a:path extrusionOk="0" h="467" w="115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1"/>
            <p:cNvSpPr/>
            <p:nvPr/>
          </p:nvSpPr>
          <p:spPr>
            <a:xfrm>
              <a:off x="6992938" y="1263650"/>
              <a:ext cx="144463" cy="2508250"/>
            </a:xfrm>
            <a:custGeom>
              <a:rect b="b" l="l" r="r" t="t"/>
              <a:pathLst>
                <a:path extrusionOk="0" h="633" w="36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1"/>
            <p:cNvSpPr/>
            <p:nvPr/>
          </p:nvSpPr>
          <p:spPr>
            <a:xfrm>
              <a:off x="7526338" y="5640388"/>
              <a:ext cx="111125" cy="233363"/>
            </a:xfrm>
            <a:custGeom>
              <a:rect b="b" l="l" r="r" t="t"/>
              <a:pathLst>
                <a:path extrusionOk="0" h="59" w="28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1"/>
            <p:cNvSpPr/>
            <p:nvPr/>
          </p:nvSpPr>
          <p:spPr>
            <a:xfrm>
              <a:off x="7021513" y="3598863"/>
              <a:ext cx="68263" cy="423863"/>
            </a:xfrm>
            <a:custGeom>
              <a:rect b="b" l="l" r="r" t="t"/>
              <a:pathLst>
                <a:path extrusionOk="0" h="107" w="1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1"/>
            <p:cNvSpPr/>
            <p:nvPr/>
          </p:nvSpPr>
          <p:spPr>
            <a:xfrm>
              <a:off x="7412038" y="2801938"/>
              <a:ext cx="1168400" cy="2251075"/>
            </a:xfrm>
            <a:custGeom>
              <a:rect b="b" l="l" r="r" t="t"/>
              <a:pathLst>
                <a:path extrusionOk="0" h="568" w="294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1"/>
            <p:cNvSpPr/>
            <p:nvPr/>
          </p:nvSpPr>
          <p:spPr>
            <a:xfrm>
              <a:off x="7494588" y="5664200"/>
              <a:ext cx="100013" cy="209550"/>
            </a:xfrm>
            <a:custGeom>
              <a:rect b="b" l="l" r="r" t="t"/>
              <a:pathLst>
                <a:path extrusionOk="0" h="53" w="25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1"/>
            <p:cNvSpPr/>
            <p:nvPr/>
          </p:nvSpPr>
          <p:spPr>
            <a:xfrm>
              <a:off x="7412038" y="5081588"/>
              <a:ext cx="114300" cy="558800"/>
            </a:xfrm>
            <a:custGeom>
              <a:rect b="b" l="l" r="r" t="t"/>
              <a:pathLst>
                <a:path extrusionOk="0" h="141" w="29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1"/>
            <p:cNvSpPr/>
            <p:nvPr/>
          </p:nvSpPr>
          <p:spPr>
            <a:xfrm>
              <a:off x="7412038" y="4978400"/>
              <a:ext cx="31750" cy="188913"/>
            </a:xfrm>
            <a:custGeom>
              <a:rect b="b" l="l" r="r" t="t"/>
              <a:pathLst>
                <a:path extrusionOk="0" h="48" w="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1"/>
            <p:cNvSpPr/>
            <p:nvPr/>
          </p:nvSpPr>
          <p:spPr>
            <a:xfrm>
              <a:off x="7439026" y="5434013"/>
              <a:ext cx="174625" cy="439738"/>
            </a:xfrm>
            <a:custGeom>
              <a:rect b="b" l="l" r="r" t="t"/>
              <a:pathLst>
                <a:path extrusionOk="0" h="111" w="44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2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21"/>
          <p:cNvSpPr txBox="1"/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" name="Google Shape;38;p21"/>
          <p:cNvSpPr txBox="1"/>
          <p:nvPr>
            <p:ph idx="1" type="body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b="0" i="0" sz="18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b="0" i="0" sz="16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b="0" i="0" sz="14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b="0" i="0" sz="12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9" name="Google Shape;39;p21"/>
          <p:cNvSpPr txBox="1"/>
          <p:nvPr>
            <p:ph idx="10" type="dt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0" name="Google Shape;40;p21"/>
          <p:cNvSpPr txBox="1"/>
          <p:nvPr>
            <p:ph idx="11" type="ftr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1" name="Google Shape;41;p21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1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"/>
          <p:cNvSpPr txBox="1"/>
          <p:nvPr>
            <p:ph type="title"/>
          </p:nvPr>
        </p:nvSpPr>
        <p:spPr>
          <a:xfrm>
            <a:off x="0" y="0"/>
            <a:ext cx="12192000" cy="1939636"/>
          </a:xfrm>
          <a:prstGeom prst="rect">
            <a:avLst/>
          </a:prstGeom>
          <a:solidFill>
            <a:srgbClr val="FAE5C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6E3F0C"/>
              </a:buClr>
              <a:buSzPts val="2800"/>
              <a:buFont typeface="Century Gothic"/>
              <a:buNone/>
            </a:pPr>
            <a:r>
              <a:rPr lang="en-US" sz="2800">
                <a:solidFill>
                  <a:srgbClr val="6E3F0C"/>
                </a:solidFill>
              </a:rPr>
              <a:t>THE 7</a:t>
            </a:r>
            <a:r>
              <a:rPr baseline="30000" lang="en-US" sz="2800">
                <a:solidFill>
                  <a:srgbClr val="6E3F0C"/>
                </a:solidFill>
              </a:rPr>
              <a:t>th</a:t>
            </a:r>
            <a:r>
              <a:rPr lang="en-US" sz="2800">
                <a:solidFill>
                  <a:srgbClr val="6E3F0C"/>
                </a:solidFill>
              </a:rPr>
              <a:t> INTERNATIONAL (VIRTUAL) WORKSHOP ON UI GREENMETRIC WORLD UNIVERSITY RANKINGS</a:t>
            </a:r>
            <a:br>
              <a:rPr lang="en-US" sz="2800">
                <a:solidFill>
                  <a:srgbClr val="6E3F0C"/>
                </a:solidFill>
              </a:rPr>
            </a:br>
            <a:r>
              <a:rPr lang="en-US" sz="2800">
                <a:solidFill>
                  <a:srgbClr val="6E3F0C"/>
                </a:solidFill>
              </a:rPr>
              <a:t> 24-26 August 2020 </a:t>
            </a:r>
            <a:br>
              <a:rPr lang="en-US" sz="2800">
                <a:solidFill>
                  <a:srgbClr val="6E3F0C"/>
                </a:solidFill>
              </a:rPr>
            </a:br>
            <a:r>
              <a:rPr lang="en-US" sz="2800">
                <a:solidFill>
                  <a:srgbClr val="6E3F0C"/>
                </a:solidFill>
              </a:rPr>
              <a:t>Universiti Putra Malaysia, Malaysia</a:t>
            </a:r>
            <a:endParaRPr b="1" sz="2800">
              <a:solidFill>
                <a:srgbClr val="6E3F0C"/>
              </a:solidFill>
            </a:endParaRPr>
          </a:p>
        </p:txBody>
      </p:sp>
      <p:sp>
        <p:nvSpPr>
          <p:cNvPr id="169" name="Google Shape;169;p1"/>
          <p:cNvSpPr txBox="1"/>
          <p:nvPr>
            <p:ph idx="1" type="body"/>
          </p:nvPr>
        </p:nvSpPr>
        <p:spPr>
          <a:xfrm>
            <a:off x="-64655" y="1939636"/>
            <a:ext cx="12339782" cy="4918364"/>
          </a:xfrm>
          <a:prstGeom prst="rect">
            <a:avLst/>
          </a:prstGeom>
          <a:solidFill>
            <a:srgbClr val="E2E8D9"/>
          </a:solidFill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US" sz="3200">
                <a:solidFill>
                  <a:srgbClr val="315949"/>
                </a:solidFill>
              </a:rPr>
              <a:t>KBAD- A Real Time Opportunity for Sustainability Education in COVID-19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 sz="3200">
              <a:solidFill>
                <a:srgbClr val="315949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800">
                <a:solidFill>
                  <a:srgbClr val="7B230B"/>
                </a:solidFill>
              </a:rPr>
              <a:t>Prof. Selina Nargis, Dr. Muhammad Rehan Dastagir</a:t>
            </a:r>
            <a:r>
              <a:rPr baseline="30000" lang="en-US" sz="1800">
                <a:solidFill>
                  <a:srgbClr val="7B230B"/>
                </a:solidFill>
              </a:rPr>
              <a:t>*</a:t>
            </a:r>
            <a:r>
              <a:rPr lang="en-US" sz="1800">
                <a:solidFill>
                  <a:srgbClr val="7B230B"/>
                </a:solidFill>
              </a:rPr>
              <a:t>, Dr. Ferdous Ahmed, Dr. Sayma Akhter, Prof. Mohammed Ataur Rahm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i="1" lang="en-US" sz="1600"/>
              <a:t>IUBAT Institute of SDG Studies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i="1" lang="en-US" sz="1600"/>
              <a:t>IUBAT—International University of Business Agriculture and Technology,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i="1" lang="en-US" sz="1600"/>
              <a:t>Dhaka, Bangladesh  </a:t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i="1" sz="1600">
              <a:solidFill>
                <a:srgbClr val="315949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i="1" lang="en-US" sz="1600">
                <a:solidFill>
                  <a:srgbClr val="7B230B"/>
                </a:solidFill>
              </a:rPr>
              <a:t>*Email of the corresponding author: rdastagir@iubat.edu</a:t>
            </a:r>
            <a:endParaRPr i="1" sz="1600">
              <a:solidFill>
                <a:srgbClr val="7B230B"/>
              </a:solidFill>
            </a:endParaRPr>
          </a:p>
        </p:txBody>
      </p:sp>
      <p:sp>
        <p:nvSpPr>
          <p:cNvPr id="170" name="Google Shape;170;p1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User\Desktop\download.jpg" id="171" name="Google Shape;171;p1"/>
          <p:cNvPicPr preferRelativeResize="0"/>
          <p:nvPr/>
        </p:nvPicPr>
        <p:blipFill rotWithShape="1">
          <a:blip r:embed="rId3">
            <a:alphaModFix/>
          </a:blip>
          <a:srcRect b="0" l="0" r="0" t="11765"/>
          <a:stretch/>
        </p:blipFill>
        <p:spPr>
          <a:xfrm>
            <a:off x="1624444" y="4516581"/>
            <a:ext cx="821656" cy="6712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"/>
          <p:cNvSpPr txBox="1"/>
          <p:nvPr>
            <p:ph type="title"/>
          </p:nvPr>
        </p:nvSpPr>
        <p:spPr>
          <a:xfrm>
            <a:off x="2592925" y="624110"/>
            <a:ext cx="9518210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entury Gothic"/>
              <a:buNone/>
            </a:pPr>
            <a:r>
              <a:rPr b="1" lang="en-US" sz="3200">
                <a:solidFill>
                  <a:srgbClr val="0070C0"/>
                </a:solidFill>
              </a:rPr>
              <a:t>Step 1: Outreach of Education in Rural Areas</a:t>
            </a:r>
            <a:endParaRPr b="1" sz="3200">
              <a:solidFill>
                <a:srgbClr val="0070C0"/>
              </a:solidFill>
            </a:endParaRPr>
          </a:p>
        </p:txBody>
      </p:sp>
      <p:sp>
        <p:nvSpPr>
          <p:cNvPr id="239" name="Google Shape;239;p10"/>
          <p:cNvSpPr txBox="1"/>
          <p:nvPr>
            <p:ph idx="1" type="body"/>
          </p:nvPr>
        </p:nvSpPr>
        <p:spPr>
          <a:xfrm>
            <a:off x="2592925" y="1264555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342900" rtl="0"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1470" lvl="0" marL="342900" rtl="0" algn="l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en-US" sz="2400"/>
              <a:t>KBAD is to Produce at least </a:t>
            </a:r>
            <a:r>
              <a:rPr b="1" lang="en-US" sz="2400"/>
              <a:t>One Skilled Graduate</a:t>
            </a:r>
            <a:r>
              <a:rPr lang="en-US" sz="2400"/>
              <a:t> from Each 87,963 Villages of Bangladesh</a:t>
            </a:r>
            <a:endParaRPr/>
          </a:p>
          <a:p>
            <a:pPr indent="-331470" lvl="0" marL="342900" rtl="0" algn="l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en-US" sz="2400"/>
              <a:t>Educated &amp; Skilled individuals will pull-up Family, Neighbors &amp; Village Community</a:t>
            </a:r>
            <a:endParaRPr/>
          </a:p>
          <a:p>
            <a:pPr indent="-331470" lvl="0" marL="342900" rtl="0" algn="l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en-US" sz="2400"/>
              <a:t>Family bondage is strong in the country</a:t>
            </a:r>
            <a:r>
              <a:rPr b="1" lang="en-US" sz="2400"/>
              <a:t> </a:t>
            </a:r>
            <a:r>
              <a:rPr lang="en-US" sz="2400"/>
              <a:t>as</a:t>
            </a:r>
            <a:r>
              <a:rPr b="1" lang="en-US" sz="2400"/>
              <a:t> “ Garlic effects”</a:t>
            </a:r>
            <a:endParaRPr/>
          </a:p>
          <a:p>
            <a:pPr indent="-331470" lvl="0" marL="342900" rtl="0" algn="l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en-US" sz="2400"/>
              <a:t>University Education Extension Unit (UEEU) is working on it  </a:t>
            </a:r>
            <a:endParaRPr/>
          </a:p>
          <a:p>
            <a:pPr indent="-190500" lvl="0" marL="342900" rtl="0" algn="l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240" name="Google Shape;240;p10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mage result for garlic" id="241" name="Google Shape;24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33731" y="4777273"/>
            <a:ext cx="2477404" cy="2080727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 txBox="1"/>
          <p:nvPr>
            <p:ph type="title"/>
          </p:nvPr>
        </p:nvSpPr>
        <p:spPr>
          <a:xfrm>
            <a:off x="2592925" y="624110"/>
            <a:ext cx="94808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entury Gothic"/>
              <a:buNone/>
            </a:pPr>
            <a:r>
              <a:rPr b="1" lang="en-US" sz="3100">
                <a:solidFill>
                  <a:srgbClr val="0070C0"/>
                </a:solidFill>
              </a:rPr>
              <a:t>Step 2: Mentoring students with specialized curricula</a:t>
            </a:r>
            <a:r>
              <a:rPr lang="en-US" sz="3100"/>
              <a:t> </a:t>
            </a:r>
            <a:br>
              <a:rPr lang="en-US"/>
            </a:br>
            <a:endParaRPr/>
          </a:p>
        </p:txBody>
      </p:sp>
      <p:sp>
        <p:nvSpPr>
          <p:cNvPr id="247" name="Google Shape;247;p11"/>
          <p:cNvSpPr txBox="1"/>
          <p:nvPr>
            <p:ph idx="1" type="body"/>
          </p:nvPr>
        </p:nvSpPr>
        <p:spPr>
          <a:xfrm>
            <a:off x="2592925" y="16764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Due to shortage of skilled teachers, facilities and teaching materials quality education is lacking in primary and secondary education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Rural students needs special grooming to be retained at university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IUBAT offers 13 credits English, 7 credits Mathematics, 5 credits for ART-Art of Living, 3 credits for Basic Computer Skills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Offering basic courses has proven successful to retain rural students and decrease students drop out</a:t>
            </a:r>
            <a:endParaRPr sz="2400"/>
          </a:p>
        </p:txBody>
      </p:sp>
      <p:sp>
        <p:nvSpPr>
          <p:cNvPr id="248" name="Google Shape;248;p11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2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entury Gothic"/>
              <a:buNone/>
            </a:pPr>
            <a:r>
              <a:rPr b="1" lang="en-US" sz="2800">
                <a:solidFill>
                  <a:srgbClr val="0070C0"/>
                </a:solidFill>
              </a:rPr>
              <a:t>Step 3: Education Financing </a:t>
            </a:r>
            <a:endParaRPr b="1" sz="2800">
              <a:solidFill>
                <a:srgbClr val="0070C0"/>
              </a:solidFill>
            </a:endParaRPr>
          </a:p>
        </p:txBody>
      </p:sp>
      <p:sp>
        <p:nvSpPr>
          <p:cNvPr id="254" name="Google Shape;254;p12"/>
          <p:cNvSpPr txBox="1"/>
          <p:nvPr>
            <p:ph idx="1" type="body"/>
          </p:nvPr>
        </p:nvSpPr>
        <p:spPr>
          <a:xfrm>
            <a:off x="2477245" y="16764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Financial assistance available for the meritorious and needy students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It does not emphasized on the return capacity or the parental income of the applicants</a:t>
            </a:r>
            <a:endParaRPr sz="24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The students do not need to pay back during their study period at university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A highest CGPA student gets full 100% scholarship and additional 15% tuition fee waiver is provided to female students</a:t>
            </a:r>
            <a:endParaRPr sz="2400"/>
          </a:p>
        </p:txBody>
      </p:sp>
      <p:sp>
        <p:nvSpPr>
          <p:cNvPr id="255" name="Google Shape;255;p12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entury Gothic"/>
              <a:buNone/>
            </a:pPr>
            <a:r>
              <a:rPr b="1" lang="en-US" sz="3200">
                <a:solidFill>
                  <a:srgbClr val="0070C0"/>
                </a:solidFill>
              </a:rPr>
              <a:t>KBAD Success Story:  </a:t>
            </a:r>
            <a:endParaRPr b="1" sz="3200">
              <a:solidFill>
                <a:srgbClr val="0070C0"/>
              </a:solidFill>
            </a:endParaRPr>
          </a:p>
        </p:txBody>
      </p:sp>
      <p:sp>
        <p:nvSpPr>
          <p:cNvPr id="261" name="Google Shape;261;p13"/>
          <p:cNvSpPr txBox="1"/>
          <p:nvPr>
            <p:ph idx="1" type="body"/>
          </p:nvPr>
        </p:nvSpPr>
        <p:spPr>
          <a:xfrm>
            <a:off x="2592925" y="1723053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In this program 8,890 graduates and 491 post graduates have been studied (2008-2019)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Each year nearly 1000 students get scholarship, tuition fee waiver or financial assistance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In the COVID-19, an additional 15% tuition fee waiver has been given to all, registration fee deduction 50%, 6 USD funding to all students for mobile data </a:t>
            </a:r>
            <a:endParaRPr sz="24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A total 1.5 crore Taka or 177,200.85 USD has been granted in the pandemic time </a:t>
            </a:r>
            <a:endParaRPr sz="2400"/>
          </a:p>
        </p:txBody>
      </p:sp>
      <p:sp>
        <p:nvSpPr>
          <p:cNvPr id="262" name="Google Shape;262;p13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4"/>
          <p:cNvSpPr txBox="1"/>
          <p:nvPr>
            <p:ph type="title"/>
          </p:nvPr>
        </p:nvSpPr>
        <p:spPr>
          <a:xfrm>
            <a:off x="2592925" y="624110"/>
            <a:ext cx="8911687" cy="943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b="1" lang="en-US" sz="2700"/>
              <a:t>Table-1: Financial support for needy students in 2018</a:t>
            </a:r>
            <a:br>
              <a:rPr lang="en-US"/>
            </a:br>
            <a:endParaRPr/>
          </a:p>
        </p:txBody>
      </p:sp>
      <p:graphicFrame>
        <p:nvGraphicFramePr>
          <p:cNvPr id="268" name="Google Shape;268;p14"/>
          <p:cNvGraphicFramePr/>
          <p:nvPr/>
        </p:nvGraphicFramePr>
        <p:xfrm>
          <a:off x="2592924" y="2164701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{3FAF63D7-4C01-41B5-B593-CD6B266C2FE6}</a:tableStyleId>
              </a:tblPr>
              <a:tblGrid>
                <a:gridCol w="5582200"/>
                <a:gridCol w="3329500"/>
              </a:tblGrid>
              <a:tr h="664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Financial Support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Amount in BDT (millions) 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3657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/>
                        <a:t>Merit  Scholarship (Tuition fee waiver)</a:t>
                      </a:r>
                      <a:endParaRPr b="0" i="0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164.9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3657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/>
                        <a:t>Loan (Interest free)</a:t>
                      </a:r>
                      <a:endParaRPr b="0" i="0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20.0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751075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/>
                        <a:t>Special Scholarships 71 (No of students)</a:t>
                      </a:r>
                      <a:endParaRPr b="0" i="0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0.66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9697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/>
                        <a:t>Total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185.56 m BDT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 u="none" cap="none" strike="noStrike"/>
                        <a:t>2.2 m  USD</a:t>
                      </a:r>
                      <a:endParaRPr b="1"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269" name="Google Shape;269;p14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5"/>
          <p:cNvSpPr txBox="1"/>
          <p:nvPr>
            <p:ph type="title"/>
          </p:nvPr>
        </p:nvSpPr>
        <p:spPr>
          <a:xfrm>
            <a:off x="1949113" y="4637314"/>
            <a:ext cx="9266283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None/>
            </a:pPr>
            <a:r>
              <a:rPr lang="en-US" sz="2400"/>
              <a:t>Fig 2: Gender equity among students of IUBAT ( 15% more scholarship for female) </a:t>
            </a:r>
            <a:br>
              <a:rPr lang="en-US" sz="2800"/>
            </a:br>
            <a:endParaRPr sz="2800"/>
          </a:p>
        </p:txBody>
      </p:sp>
      <p:sp>
        <p:nvSpPr>
          <p:cNvPr id="275" name="Google Shape;275;p15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76" name="Google Shape;276;p15"/>
          <p:cNvGraphicFramePr/>
          <p:nvPr/>
        </p:nvGraphicFramePr>
        <p:xfrm>
          <a:off x="3130745" y="970344"/>
          <a:ext cx="4986888" cy="3466770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"/>
          <p:cNvSpPr txBox="1"/>
          <p:nvPr>
            <p:ph type="title"/>
          </p:nvPr>
        </p:nvSpPr>
        <p:spPr>
          <a:xfrm>
            <a:off x="2570023" y="5222547"/>
            <a:ext cx="9428013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 sz="2400"/>
              <a:t>Fig. 3: Employability status of IUBAT graduates</a:t>
            </a:r>
            <a:br>
              <a:rPr lang="en-US" sz="2400"/>
            </a:br>
            <a:r>
              <a:rPr lang="en-US" sz="2200"/>
              <a:t>Degree programs offer in Agriculture, Business, Engineering, Economics, Tourism, Nursing, English</a:t>
            </a:r>
            <a:br>
              <a:rPr lang="en-US"/>
            </a:br>
            <a:endParaRPr/>
          </a:p>
        </p:txBody>
      </p:sp>
      <p:sp>
        <p:nvSpPr>
          <p:cNvPr id="282" name="Google Shape;282;p16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Users\Hp\Desktop\kbad.png" id="283" name="Google Shape;283;p16"/>
          <p:cNvPicPr preferRelativeResize="0"/>
          <p:nvPr/>
        </p:nvPicPr>
        <p:blipFill rotWithShape="1">
          <a:blip r:embed="rId3">
            <a:alphaModFix/>
          </a:blip>
          <a:srcRect b="2617" l="2087" r="2121" t="1837"/>
          <a:stretch/>
        </p:blipFill>
        <p:spPr>
          <a:xfrm>
            <a:off x="3312367" y="289250"/>
            <a:ext cx="5393094" cy="463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7"/>
          <p:cNvSpPr txBox="1"/>
          <p:nvPr>
            <p:ph type="title"/>
          </p:nvPr>
        </p:nvSpPr>
        <p:spPr>
          <a:xfrm>
            <a:off x="2210369" y="6069843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entury Gothic"/>
              <a:buNone/>
            </a:pPr>
            <a:r>
              <a:rPr lang="en-US" sz="2200"/>
              <a:t>Fig 4: Area coverages of KBAD having students studied at IUBAT</a:t>
            </a:r>
            <a:br>
              <a:rPr lang="en-US" sz="2200"/>
            </a:br>
            <a:r>
              <a:rPr lang="en-US" sz="2200"/>
              <a:t>							Only 15 is left </a:t>
            </a:r>
            <a:br>
              <a:rPr lang="en-US"/>
            </a:br>
            <a:endParaRPr/>
          </a:p>
        </p:txBody>
      </p:sp>
      <p:sp>
        <p:nvSpPr>
          <p:cNvPr id="289" name="Google Shape;289;p17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0" name="Google Shape;29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7013" y="0"/>
            <a:ext cx="4725460" cy="6115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8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6" name="Google Shape;296;p18"/>
          <p:cNvSpPr txBox="1"/>
          <p:nvPr>
            <p:ph type="title"/>
          </p:nvPr>
        </p:nvSpPr>
        <p:spPr>
          <a:xfrm>
            <a:off x="1955615" y="329899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Jacques Francois Shadow"/>
              <a:buNone/>
            </a:pPr>
            <a:r>
              <a:rPr lang="en-US" sz="2800">
                <a:latin typeface="Jacques Francois Shadow"/>
                <a:ea typeface="Jacques Francois Shadow"/>
                <a:cs typeface="Jacques Francois Shadow"/>
                <a:sym typeface="Jacques Francois Shadow"/>
              </a:rPr>
              <a:t>KBAD -a Flagship Project of UNU &amp; RCE</a:t>
            </a:r>
            <a:endParaRPr/>
          </a:p>
        </p:txBody>
      </p:sp>
      <p:pic>
        <p:nvPicPr>
          <p:cNvPr descr="D:\Pictures\Sustainability\unnamed.jpg" id="297" name="Google Shape;29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53310" y="970344"/>
            <a:ext cx="9144000" cy="55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9"/>
          <p:cNvSpPr txBox="1"/>
          <p:nvPr>
            <p:ph type="title"/>
          </p:nvPr>
        </p:nvSpPr>
        <p:spPr>
          <a:xfrm>
            <a:off x="2592925" y="329899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entury Gothic"/>
              <a:buNone/>
            </a:pPr>
            <a:r>
              <a:rPr b="1" lang="en-US" sz="3200">
                <a:solidFill>
                  <a:srgbClr val="0070C0"/>
                </a:solidFill>
              </a:rPr>
              <a:t>KBAD vs Commercial Banking  </a:t>
            </a:r>
            <a:endParaRPr b="1" sz="3200">
              <a:solidFill>
                <a:srgbClr val="0070C0"/>
              </a:solidFill>
            </a:endParaRPr>
          </a:p>
        </p:txBody>
      </p:sp>
      <p:sp>
        <p:nvSpPr>
          <p:cNvPr id="303" name="Google Shape;303;p19"/>
          <p:cNvSpPr txBox="1"/>
          <p:nvPr>
            <p:ph idx="1" type="body"/>
          </p:nvPr>
        </p:nvSpPr>
        <p:spPr>
          <a:xfrm>
            <a:off x="2506085" y="1496291"/>
            <a:ext cx="954737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KBAD does not consider high parental income or security deposit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It maintains student database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Its not proven as risky, KBAD has high loan return percentage over 90% 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 </a:t>
            </a:r>
            <a:endParaRPr sz="2400"/>
          </a:p>
        </p:txBody>
      </p:sp>
      <p:sp>
        <p:nvSpPr>
          <p:cNvPr id="304" name="Google Shape;304;p19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"/>
          <p:cNvSpPr txBox="1"/>
          <p:nvPr>
            <p:ph idx="1" type="body"/>
          </p:nvPr>
        </p:nvSpPr>
        <p:spPr>
          <a:xfrm>
            <a:off x="847436" y="137304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ct val="100000"/>
              <a:buChar char="🠶"/>
            </a:pPr>
            <a:r>
              <a:rPr lang="en-US" sz="2800"/>
              <a:t>Tertiary education is the highest level of education of a country</a:t>
            </a:r>
            <a:endParaRPr/>
          </a:p>
          <a:p>
            <a:pPr indent="-178435" lvl="0" marL="342900" rtl="0" algn="l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en-US" sz="2800"/>
              <a:t>Tertiary education is not equally accessible to all in the world </a:t>
            </a:r>
            <a:endParaRPr/>
          </a:p>
          <a:p>
            <a:pPr indent="-178435" lvl="0" marL="342900" rtl="0" algn="l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en-US" sz="2800"/>
              <a:t>The is the shortcoming of higher education addressed in SDG-4.3 </a:t>
            </a:r>
            <a:endParaRPr/>
          </a:p>
          <a:p>
            <a:pPr indent="-178435" lvl="0" marL="342900" rtl="0" algn="l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100000"/>
              <a:buChar char="🠶"/>
            </a:pPr>
            <a:r>
              <a:rPr lang="en-US" sz="2800"/>
              <a:t>The COVID-19 pandemic situation worsen this target of students’ enrolment, drop-out and overall quality in education </a:t>
            </a:r>
            <a:endParaRPr/>
          </a:p>
          <a:p>
            <a:pPr indent="-237172" lvl="0" marL="342900" rtl="0" algn="l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77" name="Google Shape;177;p2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8" name="Google Shape;178;p2"/>
          <p:cNvSpPr txBox="1"/>
          <p:nvPr/>
        </p:nvSpPr>
        <p:spPr>
          <a:xfrm>
            <a:off x="1958109" y="350981"/>
            <a:ext cx="313112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Introduction</a:t>
            </a:r>
            <a:r>
              <a:rPr b="0" i="0" lang="en-US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0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entury Gothic"/>
              <a:buNone/>
            </a:pPr>
            <a:r>
              <a:rPr b="1" lang="en-US" sz="3200">
                <a:solidFill>
                  <a:srgbClr val="0070C0"/>
                </a:solidFill>
              </a:rPr>
              <a:t>Conclusion </a:t>
            </a:r>
            <a:endParaRPr b="1" sz="3200">
              <a:solidFill>
                <a:srgbClr val="0070C0"/>
              </a:solidFill>
            </a:endParaRPr>
          </a:p>
        </p:txBody>
      </p:sp>
      <p:sp>
        <p:nvSpPr>
          <p:cNvPr id="310" name="Google Shape;310;p20"/>
          <p:cNvSpPr txBox="1"/>
          <p:nvPr>
            <p:ph idx="1" type="body"/>
          </p:nvPr>
        </p:nvSpPr>
        <p:spPr>
          <a:xfrm>
            <a:off x="2410691" y="1653308"/>
            <a:ext cx="9781309" cy="52046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Bangladesh in a major transition of socio-economic state </a:t>
            </a:r>
            <a:endParaRPr sz="24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The government is highly committed of SDG targets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The intake of students in the tertiary level has been increased though the quality and affordability of education is under consideration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IUBAT showed a pathway to achieve the accessibility of higher education to all through KBAD program </a:t>
            </a:r>
            <a:endParaRPr sz="24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This was the vision of Prof. Miyan. 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11" name="Google Shape;311;p20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"/>
          <p:cNvSpPr txBox="1"/>
          <p:nvPr>
            <p:ph type="title"/>
          </p:nvPr>
        </p:nvSpPr>
        <p:spPr>
          <a:xfrm>
            <a:off x="2297361" y="245420"/>
            <a:ext cx="903565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entury Gothic"/>
              <a:buNone/>
            </a:pPr>
            <a:r>
              <a:rPr b="1" lang="en-US" sz="2400">
                <a:solidFill>
                  <a:srgbClr val="0070C0"/>
                </a:solidFill>
              </a:rPr>
              <a:t>University enrollment increased in Bangladesh though lagged behind in the South Asian region ( World Bank, 2016)</a:t>
            </a:r>
            <a:endParaRPr b="1" sz="2400">
              <a:solidFill>
                <a:srgbClr val="0070C0"/>
              </a:solidFill>
            </a:endParaRPr>
          </a:p>
        </p:txBody>
      </p:sp>
      <p:pic>
        <p:nvPicPr>
          <p:cNvPr id="184" name="Google Shape;184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6405" y="1450397"/>
            <a:ext cx="5105528" cy="305694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6" name="Google Shape;186;p3"/>
          <p:cNvSpPr txBox="1"/>
          <p:nvPr/>
        </p:nvSpPr>
        <p:spPr>
          <a:xfrm>
            <a:off x="2087418" y="4941455"/>
            <a:ext cx="8894618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reasons behind are: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Lacking quality education among secondary students finds difficulty in       continuation of tertiary education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Urban centric development creating distance from rural students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Higher cost of Education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"/>
          <p:cNvSpPr txBox="1"/>
          <p:nvPr>
            <p:ph type="title"/>
          </p:nvPr>
        </p:nvSpPr>
        <p:spPr>
          <a:xfrm>
            <a:off x="2417434" y="245419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entury Gothic"/>
              <a:buNone/>
            </a:pPr>
            <a:r>
              <a:rPr b="1" lang="en-US" sz="2800">
                <a:solidFill>
                  <a:srgbClr val="0070C0"/>
                </a:solidFill>
              </a:rPr>
              <a:t>Scenarios of Bangladesh </a:t>
            </a:r>
            <a:endParaRPr b="1" sz="2800">
              <a:solidFill>
                <a:srgbClr val="0070C0"/>
              </a:solidFill>
            </a:endParaRPr>
          </a:p>
        </p:txBody>
      </p:sp>
      <p:sp>
        <p:nvSpPr>
          <p:cNvPr id="192" name="Google Shape;192;p4"/>
          <p:cNvSpPr txBox="1"/>
          <p:nvPr>
            <p:ph idx="1" type="body"/>
          </p:nvPr>
        </p:nvSpPr>
        <p:spPr>
          <a:xfrm>
            <a:off x="2417434" y="1228437"/>
            <a:ext cx="9390352" cy="50245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600"/>
              <a:buChar char="🠶"/>
            </a:pPr>
            <a:r>
              <a:rPr lang="en-US" sz="2600"/>
              <a:t>There are 53 public and 107 private universities in the country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600"/>
              <a:buChar char="🠶"/>
            </a:pPr>
            <a:r>
              <a:rPr lang="en-US" sz="2600"/>
              <a:t>Private universities are in rise due to limited in number of seats in public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600"/>
              <a:buChar char="🠶"/>
            </a:pPr>
            <a:r>
              <a:rPr lang="en-US" sz="2600"/>
              <a:t>Cost of private universities is high for the middle class  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600"/>
              <a:buChar char="🠶"/>
            </a:pPr>
            <a:r>
              <a:rPr lang="en-US" sz="2600"/>
              <a:t>Distribution of private universities are uneven and capital centric ( 51 in Dhaka division)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600"/>
              <a:buChar char="🠶"/>
            </a:pPr>
            <a:r>
              <a:rPr lang="en-US" sz="2600"/>
              <a:t>Although Bangladesh has a high student enrolment in schools ( Primary 98%), the quality of education low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600"/>
              <a:buChar char="🠶"/>
            </a:pPr>
            <a:r>
              <a:rPr lang="en-US" sz="2600"/>
              <a:t> A weak background in English, mathematics and critical thinking made the students incompetent for tertiary education  </a:t>
            </a:r>
            <a:endParaRPr/>
          </a:p>
          <a:p>
            <a:pPr indent="-177800" lvl="0" marL="342900" rtl="0" algn="l"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2600"/>
          </a:p>
          <a:p>
            <a:pPr indent="-190500" lvl="0" marL="34290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93" name="Google Shape;193;p4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"/>
          <p:cNvSpPr txBox="1"/>
          <p:nvPr>
            <p:ph type="title"/>
          </p:nvPr>
        </p:nvSpPr>
        <p:spPr>
          <a:xfrm>
            <a:off x="2592925" y="147337"/>
            <a:ext cx="9219630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entury Gothic"/>
              <a:buNone/>
            </a:pPr>
            <a:r>
              <a:rPr b="1" lang="en-US" sz="3200">
                <a:solidFill>
                  <a:srgbClr val="0070C0"/>
                </a:solidFill>
              </a:rPr>
              <a:t>Tertiary Education</a:t>
            </a:r>
            <a:br>
              <a:rPr b="1" lang="en-US" sz="3200">
                <a:solidFill>
                  <a:srgbClr val="0070C0"/>
                </a:solidFill>
              </a:rPr>
            </a:br>
            <a:r>
              <a:rPr b="1" lang="en-US" sz="3200">
                <a:solidFill>
                  <a:srgbClr val="0070C0"/>
                </a:solidFill>
              </a:rPr>
              <a:t>the question of equal access for all? </a:t>
            </a:r>
            <a:endParaRPr b="1" sz="3200">
              <a:solidFill>
                <a:srgbClr val="0070C0"/>
              </a:solidFill>
            </a:endParaRPr>
          </a:p>
        </p:txBody>
      </p:sp>
      <p:sp>
        <p:nvSpPr>
          <p:cNvPr id="199" name="Google Shape;199;p5"/>
          <p:cNvSpPr txBox="1"/>
          <p:nvPr>
            <p:ph idx="1" type="body"/>
          </p:nvPr>
        </p:nvSpPr>
        <p:spPr>
          <a:xfrm>
            <a:off x="2592925" y="1527110"/>
            <a:ext cx="9462226" cy="533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🠶"/>
            </a:pPr>
            <a:r>
              <a:rPr lang="en-US" sz="2400">
                <a:latin typeface="Century Gothic"/>
                <a:ea typeface="Century Gothic"/>
                <a:cs typeface="Century Gothic"/>
                <a:sym typeface="Century Gothic"/>
              </a:rPr>
              <a:t>SDG Target 4.3: By 2030, </a:t>
            </a:r>
            <a:r>
              <a:rPr b="1" lang="en-US" sz="24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ensure equal </a:t>
            </a:r>
            <a:r>
              <a:rPr lang="en-US" sz="2400">
                <a:latin typeface="Century Gothic"/>
                <a:ea typeface="Century Gothic"/>
                <a:cs typeface="Century Gothic"/>
                <a:sym typeface="Century Gothic"/>
              </a:rPr>
              <a:t>access for all women and men to </a:t>
            </a:r>
            <a:r>
              <a:rPr b="1" lang="en-US" sz="24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affordable and quality </a:t>
            </a:r>
            <a:r>
              <a:rPr lang="en-US" sz="2400">
                <a:latin typeface="Century Gothic"/>
                <a:ea typeface="Century Gothic"/>
                <a:cs typeface="Century Gothic"/>
                <a:sym typeface="Century Gothic"/>
              </a:rPr>
              <a:t>technical, vocational and tertiary education, including university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en-US" sz="2400">
                <a:latin typeface="Century Gothic"/>
                <a:ea typeface="Century Gothic"/>
                <a:cs typeface="Century Gothic"/>
                <a:sym typeface="Century Gothic"/>
              </a:rPr>
              <a:t>SDG Target 4.4: By 2030, substantially </a:t>
            </a:r>
            <a:r>
              <a:rPr b="1" lang="en-US" sz="24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increase</a:t>
            </a:r>
            <a:r>
              <a:rPr lang="en-US" sz="2400">
                <a:latin typeface="Century Gothic"/>
                <a:ea typeface="Century Gothic"/>
                <a:cs typeface="Century Gothic"/>
                <a:sym typeface="Century Gothic"/>
              </a:rPr>
              <a:t> the number of </a:t>
            </a:r>
            <a:r>
              <a:rPr b="1" lang="en-US" sz="24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youth</a:t>
            </a:r>
            <a:r>
              <a:rPr lang="en-US" sz="2400">
                <a:latin typeface="Century Gothic"/>
                <a:ea typeface="Century Gothic"/>
                <a:cs typeface="Century Gothic"/>
                <a:sym typeface="Century Gothic"/>
              </a:rPr>
              <a:t> and adults who have relevant skills, including technical and vocational skills, for employment, decent jobs and entrepreneurship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Char char="🠶"/>
            </a:pPr>
            <a:r>
              <a:rPr lang="en-US" sz="2400">
                <a:latin typeface="Century Gothic"/>
                <a:ea typeface="Century Gothic"/>
                <a:cs typeface="Century Gothic"/>
                <a:sym typeface="Century Gothic"/>
              </a:rPr>
              <a:t>SDG Target 4.7: By 2030, ensure that </a:t>
            </a:r>
            <a:r>
              <a:rPr b="1" lang="en-US" sz="240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learners </a:t>
            </a:r>
            <a:r>
              <a:rPr lang="en-US" sz="2400">
                <a:latin typeface="Century Gothic"/>
                <a:ea typeface="Century Gothic"/>
                <a:cs typeface="Century Gothic"/>
                <a:sym typeface="Century Gothic"/>
              </a:rPr>
              <a:t>acquire the knowledge and skills needed to promote sustainable development, including, among others, through education for sustainable development and sustainable lifestyles, human rights, gender equality, promotion of a culture of peace and non-violence, global citizenship and appreciation of cultural diversity and of culture’s contribution to sustainable development</a:t>
            </a:r>
            <a:endParaRPr/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342900" rtl="0" algn="l"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00" name="Google Shape;200;p5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6"/>
          <p:cNvSpPr txBox="1"/>
          <p:nvPr>
            <p:ph type="title"/>
          </p:nvPr>
        </p:nvSpPr>
        <p:spPr>
          <a:xfrm>
            <a:off x="1930451" y="43134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entury Gothic"/>
              <a:buNone/>
            </a:pPr>
            <a:r>
              <a:rPr b="1" lang="en-US" sz="3200">
                <a:solidFill>
                  <a:srgbClr val="0070C0"/>
                </a:solidFill>
              </a:rPr>
              <a:t>For Equal Access of Tertiary Education </a:t>
            </a:r>
            <a:endParaRPr b="1" sz="3200">
              <a:solidFill>
                <a:srgbClr val="0070C0"/>
              </a:solidFill>
            </a:endParaRPr>
          </a:p>
        </p:txBody>
      </p:sp>
      <p:sp>
        <p:nvSpPr>
          <p:cNvPr id="206" name="Google Shape;206;p6"/>
          <p:cNvSpPr txBox="1"/>
          <p:nvPr>
            <p:ph idx="1" type="body"/>
          </p:nvPr>
        </p:nvSpPr>
        <p:spPr>
          <a:xfrm>
            <a:off x="2934445" y="4951445"/>
            <a:ext cx="4205264" cy="684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University should work as  </a:t>
            </a:r>
            <a:endParaRPr sz="2400"/>
          </a:p>
        </p:txBody>
      </p:sp>
      <p:sp>
        <p:nvSpPr>
          <p:cNvPr id="207" name="Google Shape;207;p6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8" name="Google Shape;20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27583" y="1905000"/>
            <a:ext cx="3638906" cy="2046885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9" name="Google Shape;209;p6"/>
          <p:cNvSpPr txBox="1"/>
          <p:nvPr/>
        </p:nvSpPr>
        <p:spPr>
          <a:xfrm>
            <a:off x="2934445" y="2647592"/>
            <a:ext cx="4112900" cy="684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🠶"/>
            </a:pPr>
            <a:r>
              <a:rPr lang="en-US" sz="2400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University should not be </a:t>
            </a:r>
            <a:endParaRPr sz="2400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0" name="Google Shape;21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59304" y="4337425"/>
            <a:ext cx="2562225" cy="17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entury Gothic"/>
              <a:buNone/>
            </a:pPr>
            <a:r>
              <a:rPr b="1" lang="en-US" sz="3200">
                <a:solidFill>
                  <a:srgbClr val="0070C0"/>
                </a:solidFill>
              </a:rPr>
              <a:t>IUBAT is working for Equal Access of Tertiary Education through KBAD</a:t>
            </a:r>
            <a:endParaRPr b="1" sz="3200">
              <a:solidFill>
                <a:srgbClr val="0070C0"/>
              </a:solidFill>
            </a:endParaRPr>
          </a:p>
        </p:txBody>
      </p:sp>
      <p:sp>
        <p:nvSpPr>
          <p:cNvPr id="216" name="Google Shape;216;p7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7" name="Google Shape;217;p7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b="1" lang="en-US" sz="2600">
                <a:solidFill>
                  <a:srgbClr val="315949"/>
                </a:solidFill>
              </a:rPr>
              <a:t>KBAD</a:t>
            </a:r>
            <a:r>
              <a:rPr lang="en-US" sz="2600">
                <a:solidFill>
                  <a:srgbClr val="315949"/>
                </a:solidFill>
              </a:rPr>
              <a:t> means </a:t>
            </a:r>
            <a:r>
              <a:rPr b="1" lang="en-US" sz="2600">
                <a:solidFill>
                  <a:srgbClr val="315949"/>
                </a:solidFill>
              </a:rPr>
              <a:t>Knowledge Based Area Development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en-US" sz="2600"/>
              <a:t>A Concept Postulated by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600"/>
              <a:t>			</a:t>
            </a:r>
            <a:r>
              <a:rPr b="1" lang="en-US" sz="2600"/>
              <a:t>Professor M Alimullah Miyan </a:t>
            </a:r>
            <a:r>
              <a:rPr lang="en-US" sz="2800"/>
              <a:t>in 2003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b="1" lang="en-US" sz="3900"/>
              <a:t>			</a:t>
            </a:r>
            <a:r>
              <a:rPr lang="en-US" sz="2800"/>
              <a:t>Published in 2008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en-US" sz="2600"/>
              <a:t> A Step Towards Community Self-Reliance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en-US" sz="2600"/>
              <a:t> A UN Flagship Project for Lifelong Learning &amp; ESD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 sz="2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2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http://rce-network.org/portal/sites/default/files/small_logo.png" id="218" name="Google Shape;21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24865" y="4990323"/>
            <a:ext cx="2895600" cy="137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ver" id="223" name="Google Shape;223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1" y="0"/>
            <a:ext cx="4724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8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1.jpg" id="225" name="Google Shape;22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8400" y="0"/>
            <a:ext cx="44196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8"/>
          <p:cNvSpPr txBox="1"/>
          <p:nvPr/>
        </p:nvSpPr>
        <p:spPr>
          <a:xfrm>
            <a:off x="6477000" y="5181600"/>
            <a:ext cx="4191000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Jacques Francois Shadow"/>
              <a:ea typeface="Jacques Francois Shadow"/>
              <a:cs typeface="Jacques Francois Shadow"/>
              <a:sym typeface="Jacques Francois Shado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Jacques Francois Shadow"/>
              <a:ea typeface="Jacques Francois Shadow"/>
              <a:cs typeface="Jacques Francois Shadow"/>
              <a:sym typeface="Jacques Francois Shado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rPr>
              <a:t>Professor M Alimullah Miyan the Proponent of KBAD</a:t>
            </a:r>
            <a:endParaRPr b="1"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"/>
          <p:cNvSpPr txBox="1"/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entury Gothic"/>
              <a:buNone/>
            </a:pPr>
            <a:r>
              <a:rPr b="1" lang="en-US" sz="3200">
                <a:solidFill>
                  <a:srgbClr val="0070C0"/>
                </a:solidFill>
              </a:rPr>
              <a:t>How KBAD Works? </a:t>
            </a:r>
            <a:endParaRPr b="1" sz="3200">
              <a:solidFill>
                <a:srgbClr val="0070C0"/>
              </a:solidFill>
            </a:endParaRPr>
          </a:p>
        </p:txBody>
      </p:sp>
      <p:sp>
        <p:nvSpPr>
          <p:cNvPr id="232" name="Google Shape;232;p9"/>
          <p:cNvSpPr txBox="1"/>
          <p:nvPr>
            <p:ph idx="1" type="body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🠶"/>
            </a:pPr>
            <a:r>
              <a:rPr lang="en-US" sz="2400"/>
              <a:t>Three Steps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Outreach of Education in Rural Areas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Mentoring students with specialized curricula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Education Financing </a:t>
            </a:r>
            <a:endParaRPr sz="2400"/>
          </a:p>
        </p:txBody>
      </p:sp>
      <p:sp>
        <p:nvSpPr>
          <p:cNvPr id="233" name="Google Shape;233;p9"/>
          <p:cNvSpPr txBox="1"/>
          <p:nvPr>
            <p:ph idx="12" type="sldNum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isp">
  <a:themeElements>
    <a:clrScheme name="Wisp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2021-08-14T07:45:57Z</dcterms:created>
  <dc:creator>Windows User</dc:creator>
</cp:coreProperties>
</file>