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3"/>
  </p:notesMasterIdLst>
  <p:handoutMasterIdLst>
    <p:handoutMasterId r:id="rId44"/>
  </p:handoutMasterIdLst>
  <p:sldIdLst>
    <p:sldId id="256" r:id="rId3"/>
    <p:sldId id="275" r:id="rId4"/>
    <p:sldId id="341" r:id="rId5"/>
    <p:sldId id="344" r:id="rId6"/>
    <p:sldId id="346" r:id="rId7"/>
    <p:sldId id="348" r:id="rId8"/>
    <p:sldId id="353" r:id="rId9"/>
    <p:sldId id="347" r:id="rId10"/>
    <p:sldId id="349" r:id="rId11"/>
    <p:sldId id="350" r:id="rId12"/>
    <p:sldId id="352" r:id="rId13"/>
    <p:sldId id="351" r:id="rId14"/>
    <p:sldId id="354" r:id="rId15"/>
    <p:sldId id="345" r:id="rId16"/>
    <p:sldId id="360" r:id="rId17"/>
    <p:sldId id="334" r:id="rId18"/>
    <p:sldId id="343" r:id="rId19"/>
    <p:sldId id="355" r:id="rId20"/>
    <p:sldId id="356" r:id="rId21"/>
    <p:sldId id="314" r:id="rId22"/>
    <p:sldId id="318" r:id="rId23"/>
    <p:sldId id="319" r:id="rId24"/>
    <p:sldId id="328" r:id="rId25"/>
    <p:sldId id="305" r:id="rId26"/>
    <p:sldId id="310" r:id="rId27"/>
    <p:sldId id="338" r:id="rId28"/>
    <p:sldId id="339" r:id="rId29"/>
    <p:sldId id="336" r:id="rId30"/>
    <p:sldId id="337" r:id="rId31"/>
    <p:sldId id="357" r:id="rId32"/>
    <p:sldId id="358" r:id="rId33"/>
    <p:sldId id="359" r:id="rId34"/>
    <p:sldId id="307" r:id="rId35"/>
    <p:sldId id="363" r:id="rId36"/>
    <p:sldId id="308" r:id="rId37"/>
    <p:sldId id="309" r:id="rId38"/>
    <p:sldId id="367" r:id="rId39"/>
    <p:sldId id="366" r:id="rId40"/>
    <p:sldId id="365" r:id="rId41"/>
    <p:sldId id="330" r:id="rId4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600FF"/>
    <a:srgbClr val="666699"/>
    <a:srgbClr val="3333CC"/>
    <a:srgbClr val="333399"/>
    <a:srgbClr val="FAF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5274" autoAdjust="0"/>
  </p:normalViewPr>
  <p:slideViewPr>
    <p:cSldViewPr>
      <p:cViewPr varScale="1">
        <p:scale>
          <a:sx n="76" d="100"/>
          <a:sy n="76" d="100"/>
        </p:scale>
        <p:origin x="126" y="792"/>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CB5D52-DD43-A049-BC1E-D70E58283EE3}" type="doc">
      <dgm:prSet loTypeId="urn:microsoft.com/office/officeart/2005/8/layout/hierarchy1" loCatId="" qsTypeId="urn:microsoft.com/office/officeart/2005/8/quickstyle/simple1" qsCatId="simple" csTypeId="urn:microsoft.com/office/officeart/2005/8/colors/colorful1" csCatId="colorful" phldr="1"/>
      <dgm:spPr/>
      <dgm:t>
        <a:bodyPr/>
        <a:lstStyle/>
        <a:p>
          <a:endParaRPr lang="en-US"/>
        </a:p>
      </dgm:t>
    </dgm:pt>
    <dgm:pt modelId="{9E2FCD04-BA7A-1643-BB29-03CC3CE2293D}">
      <dgm:prSet phldrT="[Text]" custT="1"/>
      <dgm:spPr/>
      <dgm:t>
        <a:bodyPr/>
        <a:lstStyle/>
        <a:p>
          <a:r>
            <a:rPr lang="en-US" sz="1200" b="1" i="0" dirty="0" smtClean="0">
              <a:solidFill>
                <a:schemeClr val="tx1"/>
              </a:solidFill>
              <a:latin typeface="+mn-lt"/>
            </a:rPr>
            <a:t>RCE Kuching Committee</a:t>
          </a:r>
          <a:endParaRPr lang="en-US" sz="1200" b="1" i="0" dirty="0">
            <a:solidFill>
              <a:schemeClr val="tx1"/>
            </a:solidFill>
            <a:latin typeface="+mn-lt"/>
          </a:endParaRPr>
        </a:p>
      </dgm:t>
    </dgm:pt>
    <dgm:pt modelId="{113BF374-C226-B24E-9B49-28D39632DFB3}" type="parTrans" cxnId="{0FBD0DE8-870F-484F-9FD1-EE2D8CE0B8E7}">
      <dgm:prSet/>
      <dgm:spPr/>
      <dgm:t>
        <a:bodyPr/>
        <a:lstStyle/>
        <a:p>
          <a:endParaRPr lang="en-US" sz="1200" b="1" i="0">
            <a:solidFill>
              <a:schemeClr val="tx1"/>
            </a:solidFill>
            <a:latin typeface="+mn-lt"/>
          </a:endParaRPr>
        </a:p>
      </dgm:t>
    </dgm:pt>
    <dgm:pt modelId="{2329A051-A110-C14B-A443-D8EBDBCE87A0}" type="sibTrans" cxnId="{0FBD0DE8-870F-484F-9FD1-EE2D8CE0B8E7}">
      <dgm:prSet/>
      <dgm:spPr/>
      <dgm:t>
        <a:bodyPr/>
        <a:lstStyle/>
        <a:p>
          <a:endParaRPr lang="en-US" sz="1200" b="1" i="0">
            <a:solidFill>
              <a:schemeClr val="tx1"/>
            </a:solidFill>
            <a:latin typeface="+mn-lt"/>
          </a:endParaRPr>
        </a:p>
      </dgm:t>
    </dgm:pt>
    <dgm:pt modelId="{69A67D09-DE5F-114F-929F-D6CD0E2EDFAF}">
      <dgm:prSet phldrT="[Text]" custT="1"/>
      <dgm:spPr/>
      <dgm:t>
        <a:bodyPr/>
        <a:lstStyle/>
        <a:p>
          <a:r>
            <a:rPr lang="en-US" sz="1200" b="1" i="0" dirty="0" smtClean="0">
              <a:solidFill>
                <a:schemeClr val="tx1"/>
              </a:solidFill>
              <a:latin typeface="+mn-lt"/>
            </a:rPr>
            <a:t>Chairperson</a:t>
          </a:r>
          <a:endParaRPr lang="en-US" sz="1200" b="1" i="0" dirty="0">
            <a:solidFill>
              <a:schemeClr val="tx1"/>
            </a:solidFill>
            <a:latin typeface="+mn-lt"/>
          </a:endParaRPr>
        </a:p>
      </dgm:t>
    </dgm:pt>
    <dgm:pt modelId="{0BF1155D-D237-DB45-907A-AC21DD3A8CA3}" type="parTrans" cxnId="{62BB145C-7550-DC4A-B038-E72500190857}">
      <dgm:prSet/>
      <dgm:spPr/>
      <dgm:t>
        <a:bodyPr/>
        <a:lstStyle/>
        <a:p>
          <a:endParaRPr lang="en-US" sz="1200" b="1" i="0">
            <a:solidFill>
              <a:schemeClr val="tx1"/>
            </a:solidFill>
            <a:latin typeface="+mn-lt"/>
          </a:endParaRPr>
        </a:p>
      </dgm:t>
    </dgm:pt>
    <dgm:pt modelId="{D3DFF4BC-2413-DC41-A7AB-BF6F567C67CB}" type="sibTrans" cxnId="{62BB145C-7550-DC4A-B038-E72500190857}">
      <dgm:prSet/>
      <dgm:spPr/>
      <dgm:t>
        <a:bodyPr/>
        <a:lstStyle/>
        <a:p>
          <a:endParaRPr lang="en-US" sz="1200" b="1" i="0">
            <a:solidFill>
              <a:schemeClr val="tx1"/>
            </a:solidFill>
            <a:latin typeface="+mn-lt"/>
          </a:endParaRPr>
        </a:p>
      </dgm:t>
    </dgm:pt>
    <dgm:pt modelId="{A1A42D8E-5FE7-5644-9B00-C136C788D5EB}">
      <dgm:prSet phldrT="[Text]" custT="1"/>
      <dgm:spPr/>
      <dgm:t>
        <a:bodyPr/>
        <a:lstStyle/>
        <a:p>
          <a:r>
            <a:rPr lang="en-US" sz="1200" b="1" i="0" dirty="0" smtClean="0">
              <a:solidFill>
                <a:schemeClr val="tx1"/>
              </a:solidFill>
              <a:latin typeface="+mn-lt"/>
            </a:rPr>
            <a:t>Vice-Chair</a:t>
          </a:r>
          <a:endParaRPr lang="en-US" sz="1200" b="1" i="0" dirty="0">
            <a:solidFill>
              <a:schemeClr val="tx1"/>
            </a:solidFill>
            <a:latin typeface="+mn-lt"/>
          </a:endParaRPr>
        </a:p>
      </dgm:t>
    </dgm:pt>
    <dgm:pt modelId="{0E8119B2-EC3D-954C-913D-CFA4D695EFE9}" type="parTrans" cxnId="{8499D5A9-7535-AC49-94D1-9B785071D567}">
      <dgm:prSet/>
      <dgm:spPr/>
      <dgm:t>
        <a:bodyPr/>
        <a:lstStyle/>
        <a:p>
          <a:endParaRPr lang="en-US" sz="1200" b="1" i="0">
            <a:solidFill>
              <a:schemeClr val="tx1"/>
            </a:solidFill>
            <a:latin typeface="+mn-lt"/>
          </a:endParaRPr>
        </a:p>
      </dgm:t>
    </dgm:pt>
    <dgm:pt modelId="{ACCBE2F0-C392-7747-906F-86123CC64FFE}" type="sibTrans" cxnId="{8499D5A9-7535-AC49-94D1-9B785071D567}">
      <dgm:prSet/>
      <dgm:spPr/>
      <dgm:t>
        <a:bodyPr/>
        <a:lstStyle/>
        <a:p>
          <a:endParaRPr lang="en-US" sz="1200" b="1" i="0">
            <a:solidFill>
              <a:schemeClr val="tx1"/>
            </a:solidFill>
            <a:latin typeface="+mn-lt"/>
          </a:endParaRPr>
        </a:p>
      </dgm:t>
    </dgm:pt>
    <dgm:pt modelId="{ADB8D1C9-69EE-EE47-946E-74E447DF9704}">
      <dgm:prSet phldrT="[Text]" custT="1"/>
      <dgm:spPr/>
      <dgm:t>
        <a:bodyPr/>
        <a:lstStyle/>
        <a:p>
          <a:r>
            <a:rPr lang="en-US" sz="1200" b="1" i="0" dirty="0" smtClean="0">
              <a:solidFill>
                <a:schemeClr val="tx1"/>
              </a:solidFill>
              <a:latin typeface="+mn-lt"/>
            </a:rPr>
            <a:t>Secretariat</a:t>
          </a:r>
          <a:endParaRPr lang="en-US" sz="1200" b="1" i="0" dirty="0">
            <a:solidFill>
              <a:schemeClr val="tx1"/>
            </a:solidFill>
            <a:latin typeface="+mn-lt"/>
          </a:endParaRPr>
        </a:p>
      </dgm:t>
    </dgm:pt>
    <dgm:pt modelId="{6F2C9493-FDC8-1145-BF3A-09E7AC51CA93}" type="parTrans" cxnId="{7E762398-F7DB-994B-9F7C-6FBEB43128A8}">
      <dgm:prSet/>
      <dgm:spPr/>
      <dgm:t>
        <a:bodyPr/>
        <a:lstStyle/>
        <a:p>
          <a:endParaRPr lang="en-US" sz="1200" b="1" i="0">
            <a:solidFill>
              <a:schemeClr val="tx1"/>
            </a:solidFill>
            <a:latin typeface="+mn-lt"/>
          </a:endParaRPr>
        </a:p>
      </dgm:t>
    </dgm:pt>
    <dgm:pt modelId="{05A16506-6CF7-574F-A257-D415B4B3286F}" type="sibTrans" cxnId="{7E762398-F7DB-994B-9F7C-6FBEB43128A8}">
      <dgm:prSet/>
      <dgm:spPr/>
      <dgm:t>
        <a:bodyPr/>
        <a:lstStyle/>
        <a:p>
          <a:endParaRPr lang="en-US" sz="1200" b="1" i="0">
            <a:solidFill>
              <a:schemeClr val="tx1"/>
            </a:solidFill>
            <a:latin typeface="+mn-lt"/>
          </a:endParaRPr>
        </a:p>
      </dgm:t>
    </dgm:pt>
    <dgm:pt modelId="{D0860134-293E-374A-B767-4410DB3957E0}">
      <dgm:prSet phldrT="[Text]" custT="1"/>
      <dgm:spPr/>
      <dgm:t>
        <a:bodyPr/>
        <a:lstStyle/>
        <a:p>
          <a:r>
            <a:rPr lang="en-US" sz="1200" b="1" i="0" dirty="0" err="1" smtClean="0">
              <a:solidFill>
                <a:schemeClr val="tx1"/>
              </a:solidFill>
              <a:latin typeface="+mn-lt"/>
            </a:rPr>
            <a:t>Assoc</a:t>
          </a:r>
          <a:r>
            <a:rPr lang="en-US" sz="1200" b="1" i="0" dirty="0" smtClean="0">
              <a:solidFill>
                <a:schemeClr val="tx1"/>
              </a:solidFill>
              <a:latin typeface="+mn-lt"/>
            </a:rPr>
            <a:t> Prof </a:t>
          </a:r>
          <a:r>
            <a:rPr lang="en-US" sz="1200" b="1" i="0" dirty="0" err="1" smtClean="0">
              <a:solidFill>
                <a:schemeClr val="tx1"/>
              </a:solidFill>
              <a:latin typeface="+mn-lt"/>
            </a:rPr>
            <a:t>Dr</a:t>
          </a:r>
          <a:r>
            <a:rPr lang="en-US" sz="1200" b="1" i="0" dirty="0" smtClean="0">
              <a:solidFill>
                <a:schemeClr val="tx1"/>
              </a:solidFill>
              <a:latin typeface="+mn-lt"/>
            </a:rPr>
            <a:t> Yeong SW</a:t>
          </a:r>
          <a:endParaRPr lang="en-US" sz="1200" b="1" i="0" dirty="0">
            <a:solidFill>
              <a:schemeClr val="tx1"/>
            </a:solidFill>
            <a:latin typeface="+mn-lt"/>
          </a:endParaRPr>
        </a:p>
      </dgm:t>
    </dgm:pt>
    <dgm:pt modelId="{D6FE526E-A562-1C42-B13D-5CD1CE423958}" type="parTrans" cxnId="{12F96796-9FD4-224B-9995-1220120A7414}">
      <dgm:prSet/>
      <dgm:spPr/>
      <dgm:t>
        <a:bodyPr/>
        <a:lstStyle/>
        <a:p>
          <a:endParaRPr lang="en-US"/>
        </a:p>
      </dgm:t>
    </dgm:pt>
    <dgm:pt modelId="{7BCD2AAF-93B5-424E-9A39-CC18695DC656}" type="sibTrans" cxnId="{12F96796-9FD4-224B-9995-1220120A7414}">
      <dgm:prSet/>
      <dgm:spPr/>
      <dgm:t>
        <a:bodyPr/>
        <a:lstStyle/>
        <a:p>
          <a:endParaRPr lang="en-US"/>
        </a:p>
      </dgm:t>
    </dgm:pt>
    <dgm:pt modelId="{FFDEA73D-42DD-D94F-85F3-9EE2D63F0381}">
      <dgm:prSet phldrT="[Text]" custT="1"/>
      <dgm:spPr/>
      <dgm:t>
        <a:bodyPr/>
        <a:lstStyle/>
        <a:p>
          <a:r>
            <a:rPr lang="en-US" sz="1200" b="1" i="0" dirty="0" smtClean="0">
              <a:solidFill>
                <a:schemeClr val="tx1"/>
              </a:solidFill>
              <a:latin typeface="+mn-lt"/>
            </a:rPr>
            <a:t>Madam </a:t>
          </a:r>
          <a:r>
            <a:rPr lang="en-US" sz="1200" b="1" i="0" dirty="0" err="1" smtClean="0">
              <a:solidFill>
                <a:schemeClr val="tx1"/>
              </a:solidFill>
              <a:latin typeface="+mn-lt"/>
            </a:rPr>
            <a:t>Mukvinder</a:t>
          </a:r>
          <a:r>
            <a:rPr lang="en-US" sz="1200" b="1" i="0" dirty="0" smtClean="0">
              <a:solidFill>
                <a:schemeClr val="tx1"/>
              </a:solidFill>
              <a:latin typeface="+mn-lt"/>
            </a:rPr>
            <a:t> </a:t>
          </a:r>
          <a:r>
            <a:rPr lang="en-US" sz="1200" b="1" i="0" dirty="0" err="1" smtClean="0">
              <a:solidFill>
                <a:schemeClr val="tx1"/>
              </a:solidFill>
              <a:latin typeface="+mn-lt"/>
            </a:rPr>
            <a:t>Sandhu</a:t>
          </a:r>
          <a:endParaRPr lang="en-US" sz="1200" b="1" i="0" dirty="0">
            <a:solidFill>
              <a:schemeClr val="tx1"/>
            </a:solidFill>
            <a:latin typeface="+mn-lt"/>
          </a:endParaRPr>
        </a:p>
      </dgm:t>
    </dgm:pt>
    <dgm:pt modelId="{BAEFADB5-D91A-8D4A-94DE-72D3BF4EFAF1}" type="parTrans" cxnId="{26232CA9-BB4D-3B48-831B-4790512B608C}">
      <dgm:prSet/>
      <dgm:spPr/>
      <dgm:t>
        <a:bodyPr/>
        <a:lstStyle/>
        <a:p>
          <a:endParaRPr lang="en-US"/>
        </a:p>
      </dgm:t>
    </dgm:pt>
    <dgm:pt modelId="{E20FCECD-04FC-2648-8FEC-CB9AA77229E5}" type="sibTrans" cxnId="{26232CA9-BB4D-3B48-831B-4790512B608C}">
      <dgm:prSet/>
      <dgm:spPr/>
      <dgm:t>
        <a:bodyPr/>
        <a:lstStyle/>
        <a:p>
          <a:endParaRPr lang="en-US"/>
        </a:p>
      </dgm:t>
    </dgm:pt>
    <dgm:pt modelId="{9F702459-1AF2-CC4A-83EC-7471E69B971D}">
      <dgm:prSet phldrT="[Text]" custT="1"/>
      <dgm:spPr/>
      <dgm:t>
        <a:bodyPr/>
        <a:lstStyle/>
        <a:p>
          <a:r>
            <a:rPr lang="en-US" sz="1200" b="1" i="0" dirty="0" smtClean="0">
              <a:solidFill>
                <a:schemeClr val="tx1"/>
              </a:solidFill>
              <a:latin typeface="+mn-lt"/>
            </a:rPr>
            <a:t>Ting </a:t>
          </a:r>
          <a:r>
            <a:rPr lang="en-US" sz="1200" b="1" i="0" dirty="0" err="1" smtClean="0">
              <a:solidFill>
                <a:schemeClr val="tx1"/>
              </a:solidFill>
              <a:latin typeface="+mn-lt"/>
            </a:rPr>
            <a:t>Nyik</a:t>
          </a:r>
          <a:r>
            <a:rPr lang="en-US" sz="1200" b="1" i="0" dirty="0" smtClean="0">
              <a:solidFill>
                <a:schemeClr val="tx1"/>
              </a:solidFill>
              <a:latin typeface="+mn-lt"/>
            </a:rPr>
            <a:t> </a:t>
          </a:r>
          <a:r>
            <a:rPr lang="en-US" sz="1200" b="1" i="0" dirty="0" err="1" smtClean="0">
              <a:solidFill>
                <a:schemeClr val="tx1"/>
              </a:solidFill>
              <a:latin typeface="+mn-lt"/>
            </a:rPr>
            <a:t>Eing</a:t>
          </a:r>
          <a:endParaRPr lang="en-US" sz="1200" b="1" i="0" dirty="0">
            <a:solidFill>
              <a:schemeClr val="tx1"/>
            </a:solidFill>
            <a:latin typeface="+mn-lt"/>
          </a:endParaRPr>
        </a:p>
      </dgm:t>
    </dgm:pt>
    <dgm:pt modelId="{26FEFBA1-B6B3-DC4D-9C8F-2EDFD7FC3174}" type="parTrans" cxnId="{200D9C91-2439-D74A-91A6-C187FE2203F6}">
      <dgm:prSet/>
      <dgm:spPr/>
      <dgm:t>
        <a:bodyPr/>
        <a:lstStyle/>
        <a:p>
          <a:endParaRPr lang="en-US"/>
        </a:p>
      </dgm:t>
    </dgm:pt>
    <dgm:pt modelId="{A5EDF461-AE8A-E542-8616-34F43A5AD4C5}" type="sibTrans" cxnId="{200D9C91-2439-D74A-91A6-C187FE2203F6}">
      <dgm:prSet/>
      <dgm:spPr/>
      <dgm:t>
        <a:bodyPr/>
        <a:lstStyle/>
        <a:p>
          <a:endParaRPr lang="en-US"/>
        </a:p>
      </dgm:t>
    </dgm:pt>
    <dgm:pt modelId="{A8BC15BB-CC75-7444-8694-18A8DB5781F5}">
      <dgm:prSet phldrT="[Text]" custT="1"/>
      <dgm:spPr/>
      <dgm:t>
        <a:bodyPr/>
        <a:lstStyle/>
        <a:p>
          <a:r>
            <a:rPr lang="en-US" sz="1200" b="1" i="0" dirty="0" err="1" smtClean="0">
              <a:solidFill>
                <a:schemeClr val="tx1"/>
              </a:solidFill>
              <a:latin typeface="+mn-lt"/>
            </a:rPr>
            <a:t>Genevie</a:t>
          </a:r>
          <a:r>
            <a:rPr lang="en-US" sz="1200" b="1" i="0" dirty="0" smtClean="0">
              <a:solidFill>
                <a:schemeClr val="tx1"/>
              </a:solidFill>
              <a:latin typeface="+mn-lt"/>
            </a:rPr>
            <a:t> Rural </a:t>
          </a:r>
          <a:r>
            <a:rPr lang="en-US" sz="1200" b="1" i="0" dirty="0" err="1" smtClean="0">
              <a:solidFill>
                <a:schemeClr val="tx1"/>
              </a:solidFill>
              <a:latin typeface="+mn-lt"/>
            </a:rPr>
            <a:t>Mikal</a:t>
          </a:r>
          <a:endParaRPr lang="en-US" sz="1200" b="1" i="0" dirty="0">
            <a:solidFill>
              <a:schemeClr val="tx1"/>
            </a:solidFill>
            <a:latin typeface="+mn-lt"/>
          </a:endParaRPr>
        </a:p>
      </dgm:t>
    </dgm:pt>
    <dgm:pt modelId="{D6C7AE71-3AE1-114F-8E41-2E976397D1B0}" type="parTrans" cxnId="{0A78F322-5059-9E45-9E4C-198B5178642E}">
      <dgm:prSet/>
      <dgm:spPr/>
      <dgm:t>
        <a:bodyPr/>
        <a:lstStyle/>
        <a:p>
          <a:endParaRPr lang="en-US"/>
        </a:p>
      </dgm:t>
    </dgm:pt>
    <dgm:pt modelId="{3210F7B2-D2AE-DA49-A162-0FCAF3CE3DA6}" type="sibTrans" cxnId="{0A78F322-5059-9E45-9E4C-198B5178642E}">
      <dgm:prSet/>
      <dgm:spPr/>
      <dgm:t>
        <a:bodyPr/>
        <a:lstStyle/>
        <a:p>
          <a:endParaRPr lang="en-US"/>
        </a:p>
      </dgm:t>
    </dgm:pt>
    <dgm:pt modelId="{578BEE0D-D948-4043-82DD-2B30487EBD8D}">
      <dgm:prSet phldrT="[Text]" custT="1"/>
      <dgm:spPr/>
      <dgm:t>
        <a:bodyPr/>
        <a:lstStyle/>
        <a:p>
          <a:r>
            <a:rPr lang="en-US" sz="1200" b="1" i="0" dirty="0" smtClean="0">
              <a:solidFill>
                <a:schemeClr val="tx1"/>
              </a:solidFill>
              <a:latin typeface="+mn-lt"/>
            </a:rPr>
            <a:t>Stakeholder-Advisory Committee</a:t>
          </a:r>
          <a:endParaRPr lang="en-US" sz="1200" b="1" i="0" dirty="0">
            <a:solidFill>
              <a:schemeClr val="tx1"/>
            </a:solidFill>
            <a:latin typeface="+mn-lt"/>
          </a:endParaRPr>
        </a:p>
      </dgm:t>
    </dgm:pt>
    <dgm:pt modelId="{0B24AF61-07D0-E346-B8A3-149523E5CC94}" type="parTrans" cxnId="{091F721D-C86A-3941-98F4-421172323A85}">
      <dgm:prSet/>
      <dgm:spPr/>
      <dgm:t>
        <a:bodyPr/>
        <a:lstStyle/>
        <a:p>
          <a:endParaRPr lang="en-US"/>
        </a:p>
      </dgm:t>
    </dgm:pt>
    <dgm:pt modelId="{A3344028-D686-424B-A3BA-1EC4A8D3226C}" type="sibTrans" cxnId="{091F721D-C86A-3941-98F4-421172323A85}">
      <dgm:prSet/>
      <dgm:spPr/>
      <dgm:t>
        <a:bodyPr/>
        <a:lstStyle/>
        <a:p>
          <a:endParaRPr lang="en-US"/>
        </a:p>
      </dgm:t>
    </dgm:pt>
    <dgm:pt modelId="{E130E00E-D0EE-164D-B8C6-F78D0DF365AF}" type="pres">
      <dgm:prSet presAssocID="{2ACB5D52-DD43-A049-BC1E-D70E58283EE3}" presName="hierChild1" presStyleCnt="0">
        <dgm:presLayoutVars>
          <dgm:chPref val="1"/>
          <dgm:dir/>
          <dgm:animOne val="branch"/>
          <dgm:animLvl val="lvl"/>
          <dgm:resizeHandles/>
        </dgm:presLayoutVars>
      </dgm:prSet>
      <dgm:spPr/>
      <dgm:t>
        <a:bodyPr/>
        <a:lstStyle/>
        <a:p>
          <a:endParaRPr lang="en-US"/>
        </a:p>
      </dgm:t>
    </dgm:pt>
    <dgm:pt modelId="{02909313-81DC-014A-8627-AF0A97B5BA56}" type="pres">
      <dgm:prSet presAssocID="{9E2FCD04-BA7A-1643-BB29-03CC3CE2293D}" presName="hierRoot1" presStyleCnt="0"/>
      <dgm:spPr/>
    </dgm:pt>
    <dgm:pt modelId="{4FE40211-4967-404F-930A-3E86EAF96FD1}" type="pres">
      <dgm:prSet presAssocID="{9E2FCD04-BA7A-1643-BB29-03CC3CE2293D}" presName="composite" presStyleCnt="0"/>
      <dgm:spPr/>
    </dgm:pt>
    <dgm:pt modelId="{380B01B4-27D8-4941-B16A-01880968C0E2}" type="pres">
      <dgm:prSet presAssocID="{9E2FCD04-BA7A-1643-BB29-03CC3CE2293D}" presName="background" presStyleLbl="node0" presStyleIdx="0" presStyleCnt="1"/>
      <dgm:spPr/>
    </dgm:pt>
    <dgm:pt modelId="{9A62E6AC-9435-214A-AE36-9980D0660EDC}" type="pres">
      <dgm:prSet presAssocID="{9E2FCD04-BA7A-1643-BB29-03CC3CE2293D}" presName="text" presStyleLbl="fgAcc0" presStyleIdx="0" presStyleCnt="1" custLinFactNeighborX="-431" custLinFactNeighborY="9503">
        <dgm:presLayoutVars>
          <dgm:chPref val="3"/>
        </dgm:presLayoutVars>
      </dgm:prSet>
      <dgm:spPr/>
      <dgm:t>
        <a:bodyPr/>
        <a:lstStyle/>
        <a:p>
          <a:endParaRPr lang="en-US"/>
        </a:p>
      </dgm:t>
    </dgm:pt>
    <dgm:pt modelId="{631B50BB-6D5E-B348-B8A2-C4760F104910}" type="pres">
      <dgm:prSet presAssocID="{9E2FCD04-BA7A-1643-BB29-03CC3CE2293D}" presName="hierChild2" presStyleCnt="0"/>
      <dgm:spPr/>
    </dgm:pt>
    <dgm:pt modelId="{B0A64284-A3DC-5C42-AD3F-F274944EFAB3}" type="pres">
      <dgm:prSet presAssocID="{0BF1155D-D237-DB45-907A-AC21DD3A8CA3}" presName="Name10" presStyleLbl="parChTrans1D2" presStyleIdx="0" presStyleCnt="4"/>
      <dgm:spPr/>
      <dgm:t>
        <a:bodyPr/>
        <a:lstStyle/>
        <a:p>
          <a:endParaRPr lang="en-US"/>
        </a:p>
      </dgm:t>
    </dgm:pt>
    <dgm:pt modelId="{B435BA7D-2402-DF42-8513-5E373261C639}" type="pres">
      <dgm:prSet presAssocID="{69A67D09-DE5F-114F-929F-D6CD0E2EDFAF}" presName="hierRoot2" presStyleCnt="0"/>
      <dgm:spPr/>
    </dgm:pt>
    <dgm:pt modelId="{9283BC9D-6AAD-1B4E-A135-54EB0243A7D2}" type="pres">
      <dgm:prSet presAssocID="{69A67D09-DE5F-114F-929F-D6CD0E2EDFAF}" presName="composite2" presStyleCnt="0"/>
      <dgm:spPr/>
    </dgm:pt>
    <dgm:pt modelId="{99D8C96C-98BF-EC45-8C7B-C26AC762514C}" type="pres">
      <dgm:prSet presAssocID="{69A67D09-DE5F-114F-929F-D6CD0E2EDFAF}" presName="background2" presStyleLbl="node2" presStyleIdx="0" presStyleCnt="4"/>
      <dgm:spPr/>
    </dgm:pt>
    <dgm:pt modelId="{B8AAA680-9C00-904D-BB23-44335C64B301}" type="pres">
      <dgm:prSet presAssocID="{69A67D09-DE5F-114F-929F-D6CD0E2EDFAF}" presName="text2" presStyleLbl="fgAcc2" presStyleIdx="0" presStyleCnt="4">
        <dgm:presLayoutVars>
          <dgm:chPref val="3"/>
        </dgm:presLayoutVars>
      </dgm:prSet>
      <dgm:spPr/>
      <dgm:t>
        <a:bodyPr/>
        <a:lstStyle/>
        <a:p>
          <a:endParaRPr lang="en-US"/>
        </a:p>
      </dgm:t>
    </dgm:pt>
    <dgm:pt modelId="{D32C03C5-5142-0445-8BEE-9F307EC55566}" type="pres">
      <dgm:prSet presAssocID="{69A67D09-DE5F-114F-929F-D6CD0E2EDFAF}" presName="hierChild3" presStyleCnt="0"/>
      <dgm:spPr/>
    </dgm:pt>
    <dgm:pt modelId="{A98F12C3-F87E-6F4B-AD57-84259A54A773}" type="pres">
      <dgm:prSet presAssocID="{D6FE526E-A562-1C42-B13D-5CD1CE423958}" presName="Name17" presStyleLbl="parChTrans1D3" presStyleIdx="0" presStyleCnt="4"/>
      <dgm:spPr/>
      <dgm:t>
        <a:bodyPr/>
        <a:lstStyle/>
        <a:p>
          <a:endParaRPr lang="en-US"/>
        </a:p>
      </dgm:t>
    </dgm:pt>
    <dgm:pt modelId="{4238A127-76C7-624D-A7F2-E9D2944DC277}" type="pres">
      <dgm:prSet presAssocID="{D0860134-293E-374A-B767-4410DB3957E0}" presName="hierRoot3" presStyleCnt="0"/>
      <dgm:spPr/>
    </dgm:pt>
    <dgm:pt modelId="{0AF79032-06A1-F046-8980-E989500E5EF7}" type="pres">
      <dgm:prSet presAssocID="{D0860134-293E-374A-B767-4410DB3957E0}" presName="composite3" presStyleCnt="0"/>
      <dgm:spPr/>
    </dgm:pt>
    <dgm:pt modelId="{707C99F9-4F21-B94F-A303-90D0F69DCD52}" type="pres">
      <dgm:prSet presAssocID="{D0860134-293E-374A-B767-4410DB3957E0}" presName="background3" presStyleLbl="node3" presStyleIdx="0" presStyleCnt="4"/>
      <dgm:spPr/>
    </dgm:pt>
    <dgm:pt modelId="{A220955D-DB2E-1146-B918-ADC96A5320A4}" type="pres">
      <dgm:prSet presAssocID="{D0860134-293E-374A-B767-4410DB3957E0}" presName="text3" presStyleLbl="fgAcc3" presStyleIdx="0" presStyleCnt="4">
        <dgm:presLayoutVars>
          <dgm:chPref val="3"/>
        </dgm:presLayoutVars>
      </dgm:prSet>
      <dgm:spPr/>
      <dgm:t>
        <a:bodyPr/>
        <a:lstStyle/>
        <a:p>
          <a:endParaRPr lang="en-US"/>
        </a:p>
      </dgm:t>
    </dgm:pt>
    <dgm:pt modelId="{8316FCF1-F1A3-F04A-AF0A-0E5A79107078}" type="pres">
      <dgm:prSet presAssocID="{D0860134-293E-374A-B767-4410DB3957E0}" presName="hierChild4" presStyleCnt="0"/>
      <dgm:spPr/>
    </dgm:pt>
    <dgm:pt modelId="{8EAA5BAD-C299-524A-85D7-44212FF5846F}" type="pres">
      <dgm:prSet presAssocID="{0E8119B2-EC3D-954C-913D-CFA4D695EFE9}" presName="Name10" presStyleLbl="parChTrans1D2" presStyleIdx="1" presStyleCnt="4"/>
      <dgm:spPr/>
      <dgm:t>
        <a:bodyPr/>
        <a:lstStyle/>
        <a:p>
          <a:endParaRPr lang="en-US"/>
        </a:p>
      </dgm:t>
    </dgm:pt>
    <dgm:pt modelId="{DB43EA83-88FA-DE49-B97D-DE5211232B66}" type="pres">
      <dgm:prSet presAssocID="{A1A42D8E-5FE7-5644-9B00-C136C788D5EB}" presName="hierRoot2" presStyleCnt="0"/>
      <dgm:spPr/>
    </dgm:pt>
    <dgm:pt modelId="{4A41B438-BD4A-534E-BF83-E89DF136A0DD}" type="pres">
      <dgm:prSet presAssocID="{A1A42D8E-5FE7-5644-9B00-C136C788D5EB}" presName="composite2" presStyleCnt="0"/>
      <dgm:spPr/>
    </dgm:pt>
    <dgm:pt modelId="{6057A4BE-C0FF-B440-B7CD-9C60ED2C620F}" type="pres">
      <dgm:prSet presAssocID="{A1A42D8E-5FE7-5644-9B00-C136C788D5EB}" presName="background2" presStyleLbl="node2" presStyleIdx="1" presStyleCnt="4"/>
      <dgm:spPr/>
    </dgm:pt>
    <dgm:pt modelId="{4CFE3ADC-6F3D-7C41-B38F-E31FEC252BE5}" type="pres">
      <dgm:prSet presAssocID="{A1A42D8E-5FE7-5644-9B00-C136C788D5EB}" presName="text2" presStyleLbl="fgAcc2" presStyleIdx="1" presStyleCnt="4">
        <dgm:presLayoutVars>
          <dgm:chPref val="3"/>
        </dgm:presLayoutVars>
      </dgm:prSet>
      <dgm:spPr/>
      <dgm:t>
        <a:bodyPr/>
        <a:lstStyle/>
        <a:p>
          <a:endParaRPr lang="en-US"/>
        </a:p>
      </dgm:t>
    </dgm:pt>
    <dgm:pt modelId="{643604E8-D695-3644-8293-73A55F59CBB3}" type="pres">
      <dgm:prSet presAssocID="{A1A42D8E-5FE7-5644-9B00-C136C788D5EB}" presName="hierChild3" presStyleCnt="0"/>
      <dgm:spPr/>
    </dgm:pt>
    <dgm:pt modelId="{72B45A8A-963D-004F-8281-8A52AF937C24}" type="pres">
      <dgm:prSet presAssocID="{BAEFADB5-D91A-8D4A-94DE-72D3BF4EFAF1}" presName="Name17" presStyleLbl="parChTrans1D3" presStyleIdx="1" presStyleCnt="4"/>
      <dgm:spPr/>
      <dgm:t>
        <a:bodyPr/>
        <a:lstStyle/>
        <a:p>
          <a:endParaRPr lang="en-US"/>
        </a:p>
      </dgm:t>
    </dgm:pt>
    <dgm:pt modelId="{08FCE36E-702A-6C44-BC1E-56DC5302EB17}" type="pres">
      <dgm:prSet presAssocID="{FFDEA73D-42DD-D94F-85F3-9EE2D63F0381}" presName="hierRoot3" presStyleCnt="0"/>
      <dgm:spPr/>
    </dgm:pt>
    <dgm:pt modelId="{29999EDE-1EBF-CB40-B3D4-4AC49F877CAB}" type="pres">
      <dgm:prSet presAssocID="{FFDEA73D-42DD-D94F-85F3-9EE2D63F0381}" presName="composite3" presStyleCnt="0"/>
      <dgm:spPr/>
    </dgm:pt>
    <dgm:pt modelId="{195A7AA7-75E5-794A-A5BB-66F6CF04E729}" type="pres">
      <dgm:prSet presAssocID="{FFDEA73D-42DD-D94F-85F3-9EE2D63F0381}" presName="background3" presStyleLbl="node3" presStyleIdx="1" presStyleCnt="4"/>
      <dgm:spPr/>
    </dgm:pt>
    <dgm:pt modelId="{9CF44C91-209F-8D4A-A7CB-12669ECA51C9}" type="pres">
      <dgm:prSet presAssocID="{FFDEA73D-42DD-D94F-85F3-9EE2D63F0381}" presName="text3" presStyleLbl="fgAcc3" presStyleIdx="1" presStyleCnt="4">
        <dgm:presLayoutVars>
          <dgm:chPref val="3"/>
        </dgm:presLayoutVars>
      </dgm:prSet>
      <dgm:spPr/>
      <dgm:t>
        <a:bodyPr/>
        <a:lstStyle/>
        <a:p>
          <a:endParaRPr lang="en-US"/>
        </a:p>
      </dgm:t>
    </dgm:pt>
    <dgm:pt modelId="{5B957678-9FA9-F74C-93E8-A1EBA6D84C52}" type="pres">
      <dgm:prSet presAssocID="{FFDEA73D-42DD-D94F-85F3-9EE2D63F0381}" presName="hierChild4" presStyleCnt="0"/>
      <dgm:spPr/>
    </dgm:pt>
    <dgm:pt modelId="{FB633255-B338-C242-95A6-08F358282552}" type="pres">
      <dgm:prSet presAssocID="{6F2C9493-FDC8-1145-BF3A-09E7AC51CA93}" presName="Name10" presStyleLbl="parChTrans1D2" presStyleIdx="2" presStyleCnt="4"/>
      <dgm:spPr/>
      <dgm:t>
        <a:bodyPr/>
        <a:lstStyle/>
        <a:p>
          <a:endParaRPr lang="en-US"/>
        </a:p>
      </dgm:t>
    </dgm:pt>
    <dgm:pt modelId="{90E414B5-2ABA-4A4B-A5A1-0EDF2E682223}" type="pres">
      <dgm:prSet presAssocID="{ADB8D1C9-69EE-EE47-946E-74E447DF9704}" presName="hierRoot2" presStyleCnt="0"/>
      <dgm:spPr/>
    </dgm:pt>
    <dgm:pt modelId="{7E6BA142-B19C-5942-BD98-88F9502879B2}" type="pres">
      <dgm:prSet presAssocID="{ADB8D1C9-69EE-EE47-946E-74E447DF9704}" presName="composite2" presStyleCnt="0"/>
      <dgm:spPr/>
    </dgm:pt>
    <dgm:pt modelId="{180F6945-0CDF-E642-991D-8BEB8B6941ED}" type="pres">
      <dgm:prSet presAssocID="{ADB8D1C9-69EE-EE47-946E-74E447DF9704}" presName="background2" presStyleLbl="node2" presStyleIdx="2" presStyleCnt="4"/>
      <dgm:spPr/>
    </dgm:pt>
    <dgm:pt modelId="{0B717489-70C4-5D40-B4F1-5F35F4031155}" type="pres">
      <dgm:prSet presAssocID="{ADB8D1C9-69EE-EE47-946E-74E447DF9704}" presName="text2" presStyleLbl="fgAcc2" presStyleIdx="2" presStyleCnt="4">
        <dgm:presLayoutVars>
          <dgm:chPref val="3"/>
        </dgm:presLayoutVars>
      </dgm:prSet>
      <dgm:spPr/>
      <dgm:t>
        <a:bodyPr/>
        <a:lstStyle/>
        <a:p>
          <a:endParaRPr lang="en-US"/>
        </a:p>
      </dgm:t>
    </dgm:pt>
    <dgm:pt modelId="{8D087835-E0DD-8243-B3F1-2C7438618E76}" type="pres">
      <dgm:prSet presAssocID="{ADB8D1C9-69EE-EE47-946E-74E447DF9704}" presName="hierChild3" presStyleCnt="0"/>
      <dgm:spPr/>
    </dgm:pt>
    <dgm:pt modelId="{BF6498FD-89BD-344C-A078-B9EF6F888E59}" type="pres">
      <dgm:prSet presAssocID="{26FEFBA1-B6B3-DC4D-9C8F-2EDFD7FC3174}" presName="Name17" presStyleLbl="parChTrans1D3" presStyleIdx="2" presStyleCnt="4"/>
      <dgm:spPr/>
      <dgm:t>
        <a:bodyPr/>
        <a:lstStyle/>
        <a:p>
          <a:endParaRPr lang="en-US"/>
        </a:p>
      </dgm:t>
    </dgm:pt>
    <dgm:pt modelId="{0F7BE048-8625-294F-8D9C-E4B79B61C026}" type="pres">
      <dgm:prSet presAssocID="{9F702459-1AF2-CC4A-83EC-7471E69B971D}" presName="hierRoot3" presStyleCnt="0"/>
      <dgm:spPr/>
    </dgm:pt>
    <dgm:pt modelId="{F2B8D0A7-A50D-4F47-9C0F-7DFC3723A632}" type="pres">
      <dgm:prSet presAssocID="{9F702459-1AF2-CC4A-83EC-7471E69B971D}" presName="composite3" presStyleCnt="0"/>
      <dgm:spPr/>
    </dgm:pt>
    <dgm:pt modelId="{122FEA3C-C284-7548-B4DB-EEC32A4CC8DC}" type="pres">
      <dgm:prSet presAssocID="{9F702459-1AF2-CC4A-83EC-7471E69B971D}" presName="background3" presStyleLbl="node3" presStyleIdx="2" presStyleCnt="4"/>
      <dgm:spPr/>
    </dgm:pt>
    <dgm:pt modelId="{389EC30D-CD72-CB4B-AB47-06B541631F44}" type="pres">
      <dgm:prSet presAssocID="{9F702459-1AF2-CC4A-83EC-7471E69B971D}" presName="text3" presStyleLbl="fgAcc3" presStyleIdx="2" presStyleCnt="4">
        <dgm:presLayoutVars>
          <dgm:chPref val="3"/>
        </dgm:presLayoutVars>
      </dgm:prSet>
      <dgm:spPr/>
      <dgm:t>
        <a:bodyPr/>
        <a:lstStyle/>
        <a:p>
          <a:endParaRPr lang="en-US"/>
        </a:p>
      </dgm:t>
    </dgm:pt>
    <dgm:pt modelId="{9617044A-FEB4-B544-BA4E-84B891E2711E}" type="pres">
      <dgm:prSet presAssocID="{9F702459-1AF2-CC4A-83EC-7471E69B971D}" presName="hierChild4" presStyleCnt="0"/>
      <dgm:spPr/>
    </dgm:pt>
    <dgm:pt modelId="{46ED8FB0-3C05-344A-8005-3B8EB7FA33A3}" type="pres">
      <dgm:prSet presAssocID="{D6C7AE71-3AE1-114F-8E41-2E976397D1B0}" presName="Name17" presStyleLbl="parChTrans1D3" presStyleIdx="3" presStyleCnt="4"/>
      <dgm:spPr/>
      <dgm:t>
        <a:bodyPr/>
        <a:lstStyle/>
        <a:p>
          <a:endParaRPr lang="en-US"/>
        </a:p>
      </dgm:t>
    </dgm:pt>
    <dgm:pt modelId="{F24606EC-86B0-4144-9C42-58E2208199E5}" type="pres">
      <dgm:prSet presAssocID="{A8BC15BB-CC75-7444-8694-18A8DB5781F5}" presName="hierRoot3" presStyleCnt="0"/>
      <dgm:spPr/>
    </dgm:pt>
    <dgm:pt modelId="{7953890D-8AE0-B24E-B216-E4ABDAF09AE6}" type="pres">
      <dgm:prSet presAssocID="{A8BC15BB-CC75-7444-8694-18A8DB5781F5}" presName="composite3" presStyleCnt="0"/>
      <dgm:spPr/>
    </dgm:pt>
    <dgm:pt modelId="{3ACF07E1-ABCF-2347-9FA4-981E7F53B85B}" type="pres">
      <dgm:prSet presAssocID="{A8BC15BB-CC75-7444-8694-18A8DB5781F5}" presName="background3" presStyleLbl="node3" presStyleIdx="3" presStyleCnt="4"/>
      <dgm:spPr/>
    </dgm:pt>
    <dgm:pt modelId="{FF6A6ECC-FFB0-E144-B75C-565A0F563241}" type="pres">
      <dgm:prSet presAssocID="{A8BC15BB-CC75-7444-8694-18A8DB5781F5}" presName="text3" presStyleLbl="fgAcc3" presStyleIdx="3" presStyleCnt="4">
        <dgm:presLayoutVars>
          <dgm:chPref val="3"/>
        </dgm:presLayoutVars>
      </dgm:prSet>
      <dgm:spPr/>
      <dgm:t>
        <a:bodyPr/>
        <a:lstStyle/>
        <a:p>
          <a:endParaRPr lang="en-US"/>
        </a:p>
      </dgm:t>
    </dgm:pt>
    <dgm:pt modelId="{64375B48-D4EA-354D-B0E6-04CBEE1DF66B}" type="pres">
      <dgm:prSet presAssocID="{A8BC15BB-CC75-7444-8694-18A8DB5781F5}" presName="hierChild4" presStyleCnt="0"/>
      <dgm:spPr/>
    </dgm:pt>
    <dgm:pt modelId="{D32A17BE-F07F-CB46-9153-7BEDDF39872C}" type="pres">
      <dgm:prSet presAssocID="{0B24AF61-07D0-E346-B8A3-149523E5CC94}" presName="Name10" presStyleLbl="parChTrans1D2" presStyleIdx="3" presStyleCnt="4"/>
      <dgm:spPr/>
      <dgm:t>
        <a:bodyPr/>
        <a:lstStyle/>
        <a:p>
          <a:endParaRPr lang="en-US"/>
        </a:p>
      </dgm:t>
    </dgm:pt>
    <dgm:pt modelId="{BAD26C38-1939-BC42-B8ED-614659293374}" type="pres">
      <dgm:prSet presAssocID="{578BEE0D-D948-4043-82DD-2B30487EBD8D}" presName="hierRoot2" presStyleCnt="0"/>
      <dgm:spPr/>
    </dgm:pt>
    <dgm:pt modelId="{F6F3D74B-CDC4-1E41-94AC-5B250C06E42F}" type="pres">
      <dgm:prSet presAssocID="{578BEE0D-D948-4043-82DD-2B30487EBD8D}" presName="composite2" presStyleCnt="0"/>
      <dgm:spPr/>
    </dgm:pt>
    <dgm:pt modelId="{7182CB2E-FF08-AD47-8BEA-6FD5971B1116}" type="pres">
      <dgm:prSet presAssocID="{578BEE0D-D948-4043-82DD-2B30487EBD8D}" presName="background2" presStyleLbl="node2" presStyleIdx="3" presStyleCnt="4"/>
      <dgm:spPr/>
    </dgm:pt>
    <dgm:pt modelId="{6091F3D6-4FA9-024D-96A9-BA67A93F27A3}" type="pres">
      <dgm:prSet presAssocID="{578BEE0D-D948-4043-82DD-2B30487EBD8D}" presName="text2" presStyleLbl="fgAcc2" presStyleIdx="3" presStyleCnt="4">
        <dgm:presLayoutVars>
          <dgm:chPref val="3"/>
        </dgm:presLayoutVars>
      </dgm:prSet>
      <dgm:spPr/>
      <dgm:t>
        <a:bodyPr/>
        <a:lstStyle/>
        <a:p>
          <a:endParaRPr lang="en-US"/>
        </a:p>
      </dgm:t>
    </dgm:pt>
    <dgm:pt modelId="{FB02CF07-1219-9C46-915D-4C849433BA9B}" type="pres">
      <dgm:prSet presAssocID="{578BEE0D-D948-4043-82DD-2B30487EBD8D}" presName="hierChild3" presStyleCnt="0"/>
      <dgm:spPr/>
    </dgm:pt>
  </dgm:ptLst>
  <dgm:cxnLst>
    <dgm:cxn modelId="{190A5E6B-05EF-EE4F-B7C6-62DF095660F2}" type="presOf" srcId="{0E8119B2-EC3D-954C-913D-CFA4D695EFE9}" destId="{8EAA5BAD-C299-524A-85D7-44212FF5846F}" srcOrd="0" destOrd="0" presId="urn:microsoft.com/office/officeart/2005/8/layout/hierarchy1"/>
    <dgm:cxn modelId="{200D9C91-2439-D74A-91A6-C187FE2203F6}" srcId="{ADB8D1C9-69EE-EE47-946E-74E447DF9704}" destId="{9F702459-1AF2-CC4A-83EC-7471E69B971D}" srcOrd="0" destOrd="0" parTransId="{26FEFBA1-B6B3-DC4D-9C8F-2EDFD7FC3174}" sibTransId="{A5EDF461-AE8A-E542-8616-34F43A5AD4C5}"/>
    <dgm:cxn modelId="{09C89EE6-E2D2-AD4C-B9EF-C81224E7A61B}" type="presOf" srcId="{2ACB5D52-DD43-A049-BC1E-D70E58283EE3}" destId="{E130E00E-D0EE-164D-B8C6-F78D0DF365AF}" srcOrd="0" destOrd="0" presId="urn:microsoft.com/office/officeart/2005/8/layout/hierarchy1"/>
    <dgm:cxn modelId="{0A78F322-5059-9E45-9E4C-198B5178642E}" srcId="{ADB8D1C9-69EE-EE47-946E-74E447DF9704}" destId="{A8BC15BB-CC75-7444-8694-18A8DB5781F5}" srcOrd="1" destOrd="0" parTransId="{D6C7AE71-3AE1-114F-8E41-2E976397D1B0}" sibTransId="{3210F7B2-D2AE-DA49-A162-0FCAF3CE3DA6}"/>
    <dgm:cxn modelId="{BF251D84-9728-D24C-9556-A51380213DB8}" type="presOf" srcId="{0B24AF61-07D0-E346-B8A3-149523E5CC94}" destId="{D32A17BE-F07F-CB46-9153-7BEDDF39872C}" srcOrd="0" destOrd="0" presId="urn:microsoft.com/office/officeart/2005/8/layout/hierarchy1"/>
    <dgm:cxn modelId="{59140058-DE52-AC47-A1B9-5087DBAD5D54}" type="presOf" srcId="{A1A42D8E-5FE7-5644-9B00-C136C788D5EB}" destId="{4CFE3ADC-6F3D-7C41-B38F-E31FEC252BE5}" srcOrd="0" destOrd="0" presId="urn:microsoft.com/office/officeart/2005/8/layout/hierarchy1"/>
    <dgm:cxn modelId="{A278BAF4-9B01-A249-B196-1B710DE92D43}" type="presOf" srcId="{D6FE526E-A562-1C42-B13D-5CD1CE423958}" destId="{A98F12C3-F87E-6F4B-AD57-84259A54A773}" srcOrd="0" destOrd="0" presId="urn:microsoft.com/office/officeart/2005/8/layout/hierarchy1"/>
    <dgm:cxn modelId="{12F96796-9FD4-224B-9995-1220120A7414}" srcId="{69A67D09-DE5F-114F-929F-D6CD0E2EDFAF}" destId="{D0860134-293E-374A-B767-4410DB3957E0}" srcOrd="0" destOrd="0" parTransId="{D6FE526E-A562-1C42-B13D-5CD1CE423958}" sibTransId="{7BCD2AAF-93B5-424E-9A39-CC18695DC656}"/>
    <dgm:cxn modelId="{0FBD0DE8-870F-484F-9FD1-EE2D8CE0B8E7}" srcId="{2ACB5D52-DD43-A049-BC1E-D70E58283EE3}" destId="{9E2FCD04-BA7A-1643-BB29-03CC3CE2293D}" srcOrd="0" destOrd="0" parTransId="{113BF374-C226-B24E-9B49-28D39632DFB3}" sibTransId="{2329A051-A110-C14B-A443-D8EBDBCE87A0}"/>
    <dgm:cxn modelId="{7E762398-F7DB-994B-9F7C-6FBEB43128A8}" srcId="{9E2FCD04-BA7A-1643-BB29-03CC3CE2293D}" destId="{ADB8D1C9-69EE-EE47-946E-74E447DF9704}" srcOrd="2" destOrd="0" parTransId="{6F2C9493-FDC8-1145-BF3A-09E7AC51CA93}" sibTransId="{05A16506-6CF7-574F-A257-D415B4B3286F}"/>
    <dgm:cxn modelId="{F5B26382-D015-B748-B34F-A360FD328A86}" type="presOf" srcId="{26FEFBA1-B6B3-DC4D-9C8F-2EDFD7FC3174}" destId="{BF6498FD-89BD-344C-A078-B9EF6F888E59}" srcOrd="0" destOrd="0" presId="urn:microsoft.com/office/officeart/2005/8/layout/hierarchy1"/>
    <dgm:cxn modelId="{83ADC938-F955-6741-8DE2-D45EB3A392C9}" type="presOf" srcId="{A8BC15BB-CC75-7444-8694-18A8DB5781F5}" destId="{FF6A6ECC-FFB0-E144-B75C-565A0F563241}" srcOrd="0" destOrd="0" presId="urn:microsoft.com/office/officeart/2005/8/layout/hierarchy1"/>
    <dgm:cxn modelId="{AFE2F745-A22D-574C-B7A4-EEEEF7C2C1C3}" type="presOf" srcId="{D0860134-293E-374A-B767-4410DB3957E0}" destId="{A220955D-DB2E-1146-B918-ADC96A5320A4}" srcOrd="0" destOrd="0" presId="urn:microsoft.com/office/officeart/2005/8/layout/hierarchy1"/>
    <dgm:cxn modelId="{26232CA9-BB4D-3B48-831B-4790512B608C}" srcId="{A1A42D8E-5FE7-5644-9B00-C136C788D5EB}" destId="{FFDEA73D-42DD-D94F-85F3-9EE2D63F0381}" srcOrd="0" destOrd="0" parTransId="{BAEFADB5-D91A-8D4A-94DE-72D3BF4EFAF1}" sibTransId="{E20FCECD-04FC-2648-8FEC-CB9AA77229E5}"/>
    <dgm:cxn modelId="{A0B2B00D-C010-0A47-B6E9-30656BC76888}" type="presOf" srcId="{9E2FCD04-BA7A-1643-BB29-03CC3CE2293D}" destId="{9A62E6AC-9435-214A-AE36-9980D0660EDC}" srcOrd="0" destOrd="0" presId="urn:microsoft.com/office/officeart/2005/8/layout/hierarchy1"/>
    <dgm:cxn modelId="{B2F07DB5-E115-A24D-87F9-FD0BDF539F87}" type="presOf" srcId="{9F702459-1AF2-CC4A-83EC-7471E69B971D}" destId="{389EC30D-CD72-CB4B-AB47-06B541631F44}" srcOrd="0" destOrd="0" presId="urn:microsoft.com/office/officeart/2005/8/layout/hierarchy1"/>
    <dgm:cxn modelId="{0AA2C2AB-60B3-BC4A-A942-92BB7416049B}" type="presOf" srcId="{6F2C9493-FDC8-1145-BF3A-09E7AC51CA93}" destId="{FB633255-B338-C242-95A6-08F358282552}" srcOrd="0" destOrd="0" presId="urn:microsoft.com/office/officeart/2005/8/layout/hierarchy1"/>
    <dgm:cxn modelId="{56D276C8-58A0-C840-B181-EA350E9B02A8}" type="presOf" srcId="{578BEE0D-D948-4043-82DD-2B30487EBD8D}" destId="{6091F3D6-4FA9-024D-96A9-BA67A93F27A3}" srcOrd="0" destOrd="0" presId="urn:microsoft.com/office/officeart/2005/8/layout/hierarchy1"/>
    <dgm:cxn modelId="{0AA318CD-5109-2744-A921-8808BC0588FD}" type="presOf" srcId="{0BF1155D-D237-DB45-907A-AC21DD3A8CA3}" destId="{B0A64284-A3DC-5C42-AD3F-F274944EFAB3}" srcOrd="0" destOrd="0" presId="urn:microsoft.com/office/officeart/2005/8/layout/hierarchy1"/>
    <dgm:cxn modelId="{D99D8FDA-1E47-D44C-8D73-6ED0ABB14F8A}" type="presOf" srcId="{69A67D09-DE5F-114F-929F-D6CD0E2EDFAF}" destId="{B8AAA680-9C00-904D-BB23-44335C64B301}" srcOrd="0" destOrd="0" presId="urn:microsoft.com/office/officeart/2005/8/layout/hierarchy1"/>
    <dgm:cxn modelId="{D460E1A9-9F99-3B45-A0D3-C5DF56008042}" type="presOf" srcId="{FFDEA73D-42DD-D94F-85F3-9EE2D63F0381}" destId="{9CF44C91-209F-8D4A-A7CB-12669ECA51C9}" srcOrd="0" destOrd="0" presId="urn:microsoft.com/office/officeart/2005/8/layout/hierarchy1"/>
    <dgm:cxn modelId="{C70D4AA9-753D-D74F-A42E-B0481BC723C3}" type="presOf" srcId="{D6C7AE71-3AE1-114F-8E41-2E976397D1B0}" destId="{46ED8FB0-3C05-344A-8005-3B8EB7FA33A3}" srcOrd="0" destOrd="0" presId="urn:microsoft.com/office/officeart/2005/8/layout/hierarchy1"/>
    <dgm:cxn modelId="{091F721D-C86A-3941-98F4-421172323A85}" srcId="{9E2FCD04-BA7A-1643-BB29-03CC3CE2293D}" destId="{578BEE0D-D948-4043-82DD-2B30487EBD8D}" srcOrd="3" destOrd="0" parTransId="{0B24AF61-07D0-E346-B8A3-149523E5CC94}" sibTransId="{A3344028-D686-424B-A3BA-1EC4A8D3226C}"/>
    <dgm:cxn modelId="{8499D5A9-7535-AC49-94D1-9B785071D567}" srcId="{9E2FCD04-BA7A-1643-BB29-03CC3CE2293D}" destId="{A1A42D8E-5FE7-5644-9B00-C136C788D5EB}" srcOrd="1" destOrd="0" parTransId="{0E8119B2-EC3D-954C-913D-CFA4D695EFE9}" sibTransId="{ACCBE2F0-C392-7747-906F-86123CC64FFE}"/>
    <dgm:cxn modelId="{62BB145C-7550-DC4A-B038-E72500190857}" srcId="{9E2FCD04-BA7A-1643-BB29-03CC3CE2293D}" destId="{69A67D09-DE5F-114F-929F-D6CD0E2EDFAF}" srcOrd="0" destOrd="0" parTransId="{0BF1155D-D237-DB45-907A-AC21DD3A8CA3}" sibTransId="{D3DFF4BC-2413-DC41-A7AB-BF6F567C67CB}"/>
    <dgm:cxn modelId="{A5B8137F-4DF0-8146-B5C3-0AF4DE487C92}" type="presOf" srcId="{BAEFADB5-D91A-8D4A-94DE-72D3BF4EFAF1}" destId="{72B45A8A-963D-004F-8281-8A52AF937C24}" srcOrd="0" destOrd="0" presId="urn:microsoft.com/office/officeart/2005/8/layout/hierarchy1"/>
    <dgm:cxn modelId="{8B888C4D-6070-3543-8A09-DAD7AF96D998}" type="presOf" srcId="{ADB8D1C9-69EE-EE47-946E-74E447DF9704}" destId="{0B717489-70C4-5D40-B4F1-5F35F4031155}" srcOrd="0" destOrd="0" presId="urn:microsoft.com/office/officeart/2005/8/layout/hierarchy1"/>
    <dgm:cxn modelId="{012F7B8A-51F1-C148-9C4A-B49CC70047CC}" type="presParOf" srcId="{E130E00E-D0EE-164D-B8C6-F78D0DF365AF}" destId="{02909313-81DC-014A-8627-AF0A97B5BA56}" srcOrd="0" destOrd="0" presId="urn:microsoft.com/office/officeart/2005/8/layout/hierarchy1"/>
    <dgm:cxn modelId="{470D5D8D-51F9-EA42-8C33-6E42487BA48C}" type="presParOf" srcId="{02909313-81DC-014A-8627-AF0A97B5BA56}" destId="{4FE40211-4967-404F-930A-3E86EAF96FD1}" srcOrd="0" destOrd="0" presId="urn:microsoft.com/office/officeart/2005/8/layout/hierarchy1"/>
    <dgm:cxn modelId="{390F1B0F-6F59-EC41-8074-42052C8A7228}" type="presParOf" srcId="{4FE40211-4967-404F-930A-3E86EAF96FD1}" destId="{380B01B4-27D8-4941-B16A-01880968C0E2}" srcOrd="0" destOrd="0" presId="urn:microsoft.com/office/officeart/2005/8/layout/hierarchy1"/>
    <dgm:cxn modelId="{6F51527F-9F7F-3143-8B1C-917A6917140C}" type="presParOf" srcId="{4FE40211-4967-404F-930A-3E86EAF96FD1}" destId="{9A62E6AC-9435-214A-AE36-9980D0660EDC}" srcOrd="1" destOrd="0" presId="urn:microsoft.com/office/officeart/2005/8/layout/hierarchy1"/>
    <dgm:cxn modelId="{BE5D16EE-9A78-E841-8BCE-2C0E46424411}" type="presParOf" srcId="{02909313-81DC-014A-8627-AF0A97B5BA56}" destId="{631B50BB-6D5E-B348-B8A2-C4760F104910}" srcOrd="1" destOrd="0" presId="urn:microsoft.com/office/officeart/2005/8/layout/hierarchy1"/>
    <dgm:cxn modelId="{6F1D75C6-C86E-9749-AB16-252F488CBB1C}" type="presParOf" srcId="{631B50BB-6D5E-B348-B8A2-C4760F104910}" destId="{B0A64284-A3DC-5C42-AD3F-F274944EFAB3}" srcOrd="0" destOrd="0" presId="urn:microsoft.com/office/officeart/2005/8/layout/hierarchy1"/>
    <dgm:cxn modelId="{C37B29C8-E4F4-3C44-895E-9EB5F1D603B3}" type="presParOf" srcId="{631B50BB-6D5E-B348-B8A2-C4760F104910}" destId="{B435BA7D-2402-DF42-8513-5E373261C639}" srcOrd="1" destOrd="0" presId="urn:microsoft.com/office/officeart/2005/8/layout/hierarchy1"/>
    <dgm:cxn modelId="{10F198F7-65CE-DB48-A4E9-625354404582}" type="presParOf" srcId="{B435BA7D-2402-DF42-8513-5E373261C639}" destId="{9283BC9D-6AAD-1B4E-A135-54EB0243A7D2}" srcOrd="0" destOrd="0" presId="urn:microsoft.com/office/officeart/2005/8/layout/hierarchy1"/>
    <dgm:cxn modelId="{7DDAC6DA-48EB-3246-9B5E-D9FBF6699DD1}" type="presParOf" srcId="{9283BC9D-6AAD-1B4E-A135-54EB0243A7D2}" destId="{99D8C96C-98BF-EC45-8C7B-C26AC762514C}" srcOrd="0" destOrd="0" presId="urn:microsoft.com/office/officeart/2005/8/layout/hierarchy1"/>
    <dgm:cxn modelId="{B3218EEE-E873-CF4B-8B31-86C420706831}" type="presParOf" srcId="{9283BC9D-6AAD-1B4E-A135-54EB0243A7D2}" destId="{B8AAA680-9C00-904D-BB23-44335C64B301}" srcOrd="1" destOrd="0" presId="urn:microsoft.com/office/officeart/2005/8/layout/hierarchy1"/>
    <dgm:cxn modelId="{0E634AF9-65F3-D447-AA7E-4D40916A2750}" type="presParOf" srcId="{B435BA7D-2402-DF42-8513-5E373261C639}" destId="{D32C03C5-5142-0445-8BEE-9F307EC55566}" srcOrd="1" destOrd="0" presId="urn:microsoft.com/office/officeart/2005/8/layout/hierarchy1"/>
    <dgm:cxn modelId="{0A35FE0E-D2B0-8946-AEC9-E3EDC0EA3323}" type="presParOf" srcId="{D32C03C5-5142-0445-8BEE-9F307EC55566}" destId="{A98F12C3-F87E-6F4B-AD57-84259A54A773}" srcOrd="0" destOrd="0" presId="urn:microsoft.com/office/officeart/2005/8/layout/hierarchy1"/>
    <dgm:cxn modelId="{C2D278E7-2966-AF45-BF78-18318822DDFF}" type="presParOf" srcId="{D32C03C5-5142-0445-8BEE-9F307EC55566}" destId="{4238A127-76C7-624D-A7F2-E9D2944DC277}" srcOrd="1" destOrd="0" presId="urn:microsoft.com/office/officeart/2005/8/layout/hierarchy1"/>
    <dgm:cxn modelId="{F79639A4-E4EA-E94B-B8FF-1D8BFBCD9415}" type="presParOf" srcId="{4238A127-76C7-624D-A7F2-E9D2944DC277}" destId="{0AF79032-06A1-F046-8980-E989500E5EF7}" srcOrd="0" destOrd="0" presId="urn:microsoft.com/office/officeart/2005/8/layout/hierarchy1"/>
    <dgm:cxn modelId="{A0279649-B02B-D841-8BC6-418032473151}" type="presParOf" srcId="{0AF79032-06A1-F046-8980-E989500E5EF7}" destId="{707C99F9-4F21-B94F-A303-90D0F69DCD52}" srcOrd="0" destOrd="0" presId="urn:microsoft.com/office/officeart/2005/8/layout/hierarchy1"/>
    <dgm:cxn modelId="{A5B13F97-5B16-FB42-9608-769C176CDA97}" type="presParOf" srcId="{0AF79032-06A1-F046-8980-E989500E5EF7}" destId="{A220955D-DB2E-1146-B918-ADC96A5320A4}" srcOrd="1" destOrd="0" presId="urn:microsoft.com/office/officeart/2005/8/layout/hierarchy1"/>
    <dgm:cxn modelId="{4F779C5B-F3E8-1443-ADF2-2C762A0EFF9C}" type="presParOf" srcId="{4238A127-76C7-624D-A7F2-E9D2944DC277}" destId="{8316FCF1-F1A3-F04A-AF0A-0E5A79107078}" srcOrd="1" destOrd="0" presId="urn:microsoft.com/office/officeart/2005/8/layout/hierarchy1"/>
    <dgm:cxn modelId="{A12F1EA1-6C4E-B44A-94B8-68586BCB0798}" type="presParOf" srcId="{631B50BB-6D5E-B348-B8A2-C4760F104910}" destId="{8EAA5BAD-C299-524A-85D7-44212FF5846F}" srcOrd="2" destOrd="0" presId="urn:microsoft.com/office/officeart/2005/8/layout/hierarchy1"/>
    <dgm:cxn modelId="{E838D4A9-D4CC-754A-8482-89946695A554}" type="presParOf" srcId="{631B50BB-6D5E-B348-B8A2-C4760F104910}" destId="{DB43EA83-88FA-DE49-B97D-DE5211232B66}" srcOrd="3" destOrd="0" presId="urn:microsoft.com/office/officeart/2005/8/layout/hierarchy1"/>
    <dgm:cxn modelId="{6AADA1F2-5821-6341-8437-639F50A65DAF}" type="presParOf" srcId="{DB43EA83-88FA-DE49-B97D-DE5211232B66}" destId="{4A41B438-BD4A-534E-BF83-E89DF136A0DD}" srcOrd="0" destOrd="0" presId="urn:microsoft.com/office/officeart/2005/8/layout/hierarchy1"/>
    <dgm:cxn modelId="{40BA6672-25BA-384D-AFC0-43F0558BE710}" type="presParOf" srcId="{4A41B438-BD4A-534E-BF83-E89DF136A0DD}" destId="{6057A4BE-C0FF-B440-B7CD-9C60ED2C620F}" srcOrd="0" destOrd="0" presId="urn:microsoft.com/office/officeart/2005/8/layout/hierarchy1"/>
    <dgm:cxn modelId="{9CC973B6-A9DF-E845-8DEF-3668FBEB6539}" type="presParOf" srcId="{4A41B438-BD4A-534E-BF83-E89DF136A0DD}" destId="{4CFE3ADC-6F3D-7C41-B38F-E31FEC252BE5}" srcOrd="1" destOrd="0" presId="urn:microsoft.com/office/officeart/2005/8/layout/hierarchy1"/>
    <dgm:cxn modelId="{FB00625B-A53A-0542-80F5-08CD23148418}" type="presParOf" srcId="{DB43EA83-88FA-DE49-B97D-DE5211232B66}" destId="{643604E8-D695-3644-8293-73A55F59CBB3}" srcOrd="1" destOrd="0" presId="urn:microsoft.com/office/officeart/2005/8/layout/hierarchy1"/>
    <dgm:cxn modelId="{59A4139B-C4BB-9D4A-846B-64C884B874C8}" type="presParOf" srcId="{643604E8-D695-3644-8293-73A55F59CBB3}" destId="{72B45A8A-963D-004F-8281-8A52AF937C24}" srcOrd="0" destOrd="0" presId="urn:microsoft.com/office/officeart/2005/8/layout/hierarchy1"/>
    <dgm:cxn modelId="{DE44349C-AB91-754D-9899-CBB9AAB89035}" type="presParOf" srcId="{643604E8-D695-3644-8293-73A55F59CBB3}" destId="{08FCE36E-702A-6C44-BC1E-56DC5302EB17}" srcOrd="1" destOrd="0" presId="urn:microsoft.com/office/officeart/2005/8/layout/hierarchy1"/>
    <dgm:cxn modelId="{C2B6D91C-8C40-C54B-8AD9-5E7BE7C8D73C}" type="presParOf" srcId="{08FCE36E-702A-6C44-BC1E-56DC5302EB17}" destId="{29999EDE-1EBF-CB40-B3D4-4AC49F877CAB}" srcOrd="0" destOrd="0" presId="urn:microsoft.com/office/officeart/2005/8/layout/hierarchy1"/>
    <dgm:cxn modelId="{E5090E33-0165-4B4C-9EED-51409BDCDE89}" type="presParOf" srcId="{29999EDE-1EBF-CB40-B3D4-4AC49F877CAB}" destId="{195A7AA7-75E5-794A-A5BB-66F6CF04E729}" srcOrd="0" destOrd="0" presId="urn:microsoft.com/office/officeart/2005/8/layout/hierarchy1"/>
    <dgm:cxn modelId="{64A40E41-B9EC-9D42-9EF6-6251248E588D}" type="presParOf" srcId="{29999EDE-1EBF-CB40-B3D4-4AC49F877CAB}" destId="{9CF44C91-209F-8D4A-A7CB-12669ECA51C9}" srcOrd="1" destOrd="0" presId="urn:microsoft.com/office/officeart/2005/8/layout/hierarchy1"/>
    <dgm:cxn modelId="{EB372F82-0C45-924A-9F10-A8F57D628203}" type="presParOf" srcId="{08FCE36E-702A-6C44-BC1E-56DC5302EB17}" destId="{5B957678-9FA9-F74C-93E8-A1EBA6D84C52}" srcOrd="1" destOrd="0" presId="urn:microsoft.com/office/officeart/2005/8/layout/hierarchy1"/>
    <dgm:cxn modelId="{4F1A36E9-4F7B-7842-84D6-3EC79E4C2EA4}" type="presParOf" srcId="{631B50BB-6D5E-B348-B8A2-C4760F104910}" destId="{FB633255-B338-C242-95A6-08F358282552}" srcOrd="4" destOrd="0" presId="urn:microsoft.com/office/officeart/2005/8/layout/hierarchy1"/>
    <dgm:cxn modelId="{F425BE5E-0B16-1E4C-8ED1-27E96FCF20BA}" type="presParOf" srcId="{631B50BB-6D5E-B348-B8A2-C4760F104910}" destId="{90E414B5-2ABA-4A4B-A5A1-0EDF2E682223}" srcOrd="5" destOrd="0" presId="urn:microsoft.com/office/officeart/2005/8/layout/hierarchy1"/>
    <dgm:cxn modelId="{291E2F44-1228-FF4E-8E84-20AD074F40EF}" type="presParOf" srcId="{90E414B5-2ABA-4A4B-A5A1-0EDF2E682223}" destId="{7E6BA142-B19C-5942-BD98-88F9502879B2}" srcOrd="0" destOrd="0" presId="urn:microsoft.com/office/officeart/2005/8/layout/hierarchy1"/>
    <dgm:cxn modelId="{5B9243DF-DACA-024E-8349-34C7FD311BB4}" type="presParOf" srcId="{7E6BA142-B19C-5942-BD98-88F9502879B2}" destId="{180F6945-0CDF-E642-991D-8BEB8B6941ED}" srcOrd="0" destOrd="0" presId="urn:microsoft.com/office/officeart/2005/8/layout/hierarchy1"/>
    <dgm:cxn modelId="{3D5875EC-CFAE-F946-B990-403FD42F47A4}" type="presParOf" srcId="{7E6BA142-B19C-5942-BD98-88F9502879B2}" destId="{0B717489-70C4-5D40-B4F1-5F35F4031155}" srcOrd="1" destOrd="0" presId="urn:microsoft.com/office/officeart/2005/8/layout/hierarchy1"/>
    <dgm:cxn modelId="{0E72FFF9-35CC-7B49-8CA2-651716AF2191}" type="presParOf" srcId="{90E414B5-2ABA-4A4B-A5A1-0EDF2E682223}" destId="{8D087835-E0DD-8243-B3F1-2C7438618E76}" srcOrd="1" destOrd="0" presId="urn:microsoft.com/office/officeart/2005/8/layout/hierarchy1"/>
    <dgm:cxn modelId="{04356D7B-1290-2A4A-9B2A-02EC06BE5166}" type="presParOf" srcId="{8D087835-E0DD-8243-B3F1-2C7438618E76}" destId="{BF6498FD-89BD-344C-A078-B9EF6F888E59}" srcOrd="0" destOrd="0" presId="urn:microsoft.com/office/officeart/2005/8/layout/hierarchy1"/>
    <dgm:cxn modelId="{725A51FA-7466-7641-8AE4-D5F84D861FF1}" type="presParOf" srcId="{8D087835-E0DD-8243-B3F1-2C7438618E76}" destId="{0F7BE048-8625-294F-8D9C-E4B79B61C026}" srcOrd="1" destOrd="0" presId="urn:microsoft.com/office/officeart/2005/8/layout/hierarchy1"/>
    <dgm:cxn modelId="{6AAE7145-4B56-F94C-9AED-9149C50AADFD}" type="presParOf" srcId="{0F7BE048-8625-294F-8D9C-E4B79B61C026}" destId="{F2B8D0A7-A50D-4F47-9C0F-7DFC3723A632}" srcOrd="0" destOrd="0" presId="urn:microsoft.com/office/officeart/2005/8/layout/hierarchy1"/>
    <dgm:cxn modelId="{F04F6115-E771-454D-AF10-741D81F49534}" type="presParOf" srcId="{F2B8D0A7-A50D-4F47-9C0F-7DFC3723A632}" destId="{122FEA3C-C284-7548-B4DB-EEC32A4CC8DC}" srcOrd="0" destOrd="0" presId="urn:microsoft.com/office/officeart/2005/8/layout/hierarchy1"/>
    <dgm:cxn modelId="{B53398FD-1722-1E4F-B8F1-3DA63CFDE6AB}" type="presParOf" srcId="{F2B8D0A7-A50D-4F47-9C0F-7DFC3723A632}" destId="{389EC30D-CD72-CB4B-AB47-06B541631F44}" srcOrd="1" destOrd="0" presId="urn:microsoft.com/office/officeart/2005/8/layout/hierarchy1"/>
    <dgm:cxn modelId="{A8747E38-5D38-5944-8918-9C2C2796A3FF}" type="presParOf" srcId="{0F7BE048-8625-294F-8D9C-E4B79B61C026}" destId="{9617044A-FEB4-B544-BA4E-84B891E2711E}" srcOrd="1" destOrd="0" presId="urn:microsoft.com/office/officeart/2005/8/layout/hierarchy1"/>
    <dgm:cxn modelId="{A5B10A71-5397-D34F-B66D-F8D68E0CE452}" type="presParOf" srcId="{8D087835-E0DD-8243-B3F1-2C7438618E76}" destId="{46ED8FB0-3C05-344A-8005-3B8EB7FA33A3}" srcOrd="2" destOrd="0" presId="urn:microsoft.com/office/officeart/2005/8/layout/hierarchy1"/>
    <dgm:cxn modelId="{EF0A64CC-53F1-8049-AD8F-DA40540EF44D}" type="presParOf" srcId="{8D087835-E0DD-8243-B3F1-2C7438618E76}" destId="{F24606EC-86B0-4144-9C42-58E2208199E5}" srcOrd="3" destOrd="0" presId="urn:microsoft.com/office/officeart/2005/8/layout/hierarchy1"/>
    <dgm:cxn modelId="{16E90761-4FF3-9245-AEC0-4D9CBC5A62FB}" type="presParOf" srcId="{F24606EC-86B0-4144-9C42-58E2208199E5}" destId="{7953890D-8AE0-B24E-B216-E4ABDAF09AE6}" srcOrd="0" destOrd="0" presId="urn:microsoft.com/office/officeart/2005/8/layout/hierarchy1"/>
    <dgm:cxn modelId="{046BF57C-EE9D-A641-B596-FB32F76BE015}" type="presParOf" srcId="{7953890D-8AE0-B24E-B216-E4ABDAF09AE6}" destId="{3ACF07E1-ABCF-2347-9FA4-981E7F53B85B}" srcOrd="0" destOrd="0" presId="urn:microsoft.com/office/officeart/2005/8/layout/hierarchy1"/>
    <dgm:cxn modelId="{32DF2673-F038-814C-8E8C-0AE74BB86771}" type="presParOf" srcId="{7953890D-8AE0-B24E-B216-E4ABDAF09AE6}" destId="{FF6A6ECC-FFB0-E144-B75C-565A0F563241}" srcOrd="1" destOrd="0" presId="urn:microsoft.com/office/officeart/2005/8/layout/hierarchy1"/>
    <dgm:cxn modelId="{5742D740-812F-9446-84F2-57D06794C425}" type="presParOf" srcId="{F24606EC-86B0-4144-9C42-58E2208199E5}" destId="{64375B48-D4EA-354D-B0E6-04CBEE1DF66B}" srcOrd="1" destOrd="0" presId="urn:microsoft.com/office/officeart/2005/8/layout/hierarchy1"/>
    <dgm:cxn modelId="{343250C9-0C46-5A41-B02A-D0E129FA06C9}" type="presParOf" srcId="{631B50BB-6D5E-B348-B8A2-C4760F104910}" destId="{D32A17BE-F07F-CB46-9153-7BEDDF39872C}" srcOrd="6" destOrd="0" presId="urn:microsoft.com/office/officeart/2005/8/layout/hierarchy1"/>
    <dgm:cxn modelId="{944D780E-1489-7040-B018-27A2E46ABB59}" type="presParOf" srcId="{631B50BB-6D5E-B348-B8A2-C4760F104910}" destId="{BAD26C38-1939-BC42-B8ED-614659293374}" srcOrd="7" destOrd="0" presId="urn:microsoft.com/office/officeart/2005/8/layout/hierarchy1"/>
    <dgm:cxn modelId="{1BC3A78C-D83C-FC45-B024-CBC08770BAD9}" type="presParOf" srcId="{BAD26C38-1939-BC42-B8ED-614659293374}" destId="{F6F3D74B-CDC4-1E41-94AC-5B250C06E42F}" srcOrd="0" destOrd="0" presId="urn:microsoft.com/office/officeart/2005/8/layout/hierarchy1"/>
    <dgm:cxn modelId="{0EE612EA-BC6D-C847-94BC-B003555545CC}" type="presParOf" srcId="{F6F3D74B-CDC4-1E41-94AC-5B250C06E42F}" destId="{7182CB2E-FF08-AD47-8BEA-6FD5971B1116}" srcOrd="0" destOrd="0" presId="urn:microsoft.com/office/officeart/2005/8/layout/hierarchy1"/>
    <dgm:cxn modelId="{51BBDF68-F6AE-A44C-8797-38CA066AACC5}" type="presParOf" srcId="{F6F3D74B-CDC4-1E41-94AC-5B250C06E42F}" destId="{6091F3D6-4FA9-024D-96A9-BA67A93F27A3}" srcOrd="1" destOrd="0" presId="urn:microsoft.com/office/officeart/2005/8/layout/hierarchy1"/>
    <dgm:cxn modelId="{60230E15-0788-C04B-8948-60596EA0E8AB}" type="presParOf" srcId="{BAD26C38-1939-BC42-B8ED-614659293374}" destId="{FB02CF07-1219-9C46-915D-4C849433BA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BBB8C8-9B31-894D-B3BD-98E6D1556EC9}"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A96413B2-277C-F045-B1F5-01CABA61C441}">
      <dgm:prSet phldrT="[Text]"/>
      <dgm:spPr/>
      <dgm:t>
        <a:bodyPr/>
        <a:lstStyle/>
        <a:p>
          <a:r>
            <a:rPr lang="en-US" dirty="0" err="1" smtClean="0"/>
            <a:t>Programmes</a:t>
          </a:r>
          <a:endParaRPr lang="en-US" dirty="0"/>
        </a:p>
      </dgm:t>
    </dgm:pt>
    <dgm:pt modelId="{28242D21-A272-5F40-82A5-4BFE08A201E0}" type="parTrans" cxnId="{5B877580-A5DB-CC4E-B0A1-46E8A0B97A98}">
      <dgm:prSet/>
      <dgm:spPr/>
      <dgm:t>
        <a:bodyPr/>
        <a:lstStyle/>
        <a:p>
          <a:endParaRPr lang="en-US"/>
        </a:p>
      </dgm:t>
    </dgm:pt>
    <dgm:pt modelId="{71CBEB41-AECA-4D49-924F-24F2777C0C92}" type="sibTrans" cxnId="{5B877580-A5DB-CC4E-B0A1-46E8A0B97A98}">
      <dgm:prSet/>
      <dgm:spPr/>
      <dgm:t>
        <a:bodyPr/>
        <a:lstStyle/>
        <a:p>
          <a:endParaRPr lang="en-US"/>
        </a:p>
      </dgm:t>
    </dgm:pt>
    <dgm:pt modelId="{24E1E36B-3BF4-174C-B39B-540CE73D9A1D}">
      <dgm:prSet phldrT="[Text]"/>
      <dgm:spPr/>
      <dgm:t>
        <a:bodyPr/>
        <a:lstStyle/>
        <a:p>
          <a:r>
            <a:rPr lang="en-US" dirty="0" smtClean="0"/>
            <a:t>Regional workshop/ conferences/ meeting</a:t>
          </a:r>
          <a:endParaRPr lang="en-US" dirty="0"/>
        </a:p>
      </dgm:t>
    </dgm:pt>
    <dgm:pt modelId="{C9B7A340-B4A7-2B4C-B1C8-823163695F6B}" type="parTrans" cxnId="{49DF9EE9-B6E3-D74A-8490-98F378F5504B}">
      <dgm:prSet/>
      <dgm:spPr/>
      <dgm:t>
        <a:bodyPr/>
        <a:lstStyle/>
        <a:p>
          <a:endParaRPr lang="en-US"/>
        </a:p>
      </dgm:t>
    </dgm:pt>
    <dgm:pt modelId="{1BB426FA-E621-244E-B94A-6458CBB816FC}" type="sibTrans" cxnId="{49DF9EE9-B6E3-D74A-8490-98F378F5504B}">
      <dgm:prSet/>
      <dgm:spPr/>
      <dgm:t>
        <a:bodyPr/>
        <a:lstStyle/>
        <a:p>
          <a:endParaRPr lang="en-US"/>
        </a:p>
      </dgm:t>
    </dgm:pt>
    <dgm:pt modelId="{295A4EC8-E284-5649-B285-A9667F2009CA}">
      <dgm:prSet phldrT="[Text]"/>
      <dgm:spPr/>
      <dgm:t>
        <a:bodyPr/>
        <a:lstStyle/>
        <a:p>
          <a:r>
            <a:rPr lang="en-US" dirty="0" smtClean="0"/>
            <a:t>Education and Research</a:t>
          </a:r>
          <a:endParaRPr lang="en-US" dirty="0"/>
        </a:p>
      </dgm:t>
    </dgm:pt>
    <dgm:pt modelId="{FB212919-E461-CE48-BA93-2E0536F65468}" type="parTrans" cxnId="{2D868423-9827-794F-B2AF-F926B43ABC91}">
      <dgm:prSet/>
      <dgm:spPr/>
      <dgm:t>
        <a:bodyPr/>
        <a:lstStyle/>
        <a:p>
          <a:endParaRPr lang="en-US"/>
        </a:p>
      </dgm:t>
    </dgm:pt>
    <dgm:pt modelId="{31ADA5C9-97BC-5346-8331-CDA7CA66C2EC}" type="sibTrans" cxnId="{2D868423-9827-794F-B2AF-F926B43ABC91}">
      <dgm:prSet/>
      <dgm:spPr/>
      <dgm:t>
        <a:bodyPr/>
        <a:lstStyle/>
        <a:p>
          <a:endParaRPr lang="en-US"/>
        </a:p>
      </dgm:t>
    </dgm:pt>
    <dgm:pt modelId="{C4E25A05-4F77-654C-AD26-DAB214B102DE}">
      <dgm:prSet phldrT="[Text]"/>
      <dgm:spPr/>
      <dgm:t>
        <a:bodyPr/>
        <a:lstStyle/>
        <a:p>
          <a:r>
            <a:rPr lang="en-US" dirty="0" smtClean="0"/>
            <a:t>RCE-SDG Ambassador </a:t>
          </a:r>
          <a:r>
            <a:rPr lang="en-US" dirty="0" err="1" smtClean="0"/>
            <a:t>Programme</a:t>
          </a:r>
          <a:endParaRPr lang="en-US" dirty="0"/>
        </a:p>
      </dgm:t>
    </dgm:pt>
    <dgm:pt modelId="{B9B52DE2-61F2-104A-A464-AB7DF4DFAE09}" type="parTrans" cxnId="{2A196653-B4B7-EA4E-8A30-F1605E7A8A56}">
      <dgm:prSet/>
      <dgm:spPr/>
      <dgm:t>
        <a:bodyPr/>
        <a:lstStyle/>
        <a:p>
          <a:endParaRPr lang="en-US"/>
        </a:p>
      </dgm:t>
    </dgm:pt>
    <dgm:pt modelId="{77C72415-D9E3-9646-BA6A-0065A0960742}" type="sibTrans" cxnId="{2A196653-B4B7-EA4E-8A30-F1605E7A8A56}">
      <dgm:prSet/>
      <dgm:spPr/>
      <dgm:t>
        <a:bodyPr/>
        <a:lstStyle/>
        <a:p>
          <a:endParaRPr lang="en-US"/>
        </a:p>
      </dgm:t>
    </dgm:pt>
    <dgm:pt modelId="{718ECDC3-3F58-9A42-A634-A91B81DB87E6}">
      <dgm:prSet phldrT="[Text]"/>
      <dgm:spPr/>
      <dgm:t>
        <a:bodyPr/>
        <a:lstStyle/>
        <a:p>
          <a:r>
            <a:rPr lang="en-US" dirty="0" smtClean="0"/>
            <a:t>Project on water quality, sustainable fishing and eco-tourism</a:t>
          </a:r>
          <a:endParaRPr lang="en-US" dirty="0"/>
        </a:p>
      </dgm:t>
    </dgm:pt>
    <dgm:pt modelId="{3745D148-0549-B645-925B-DC0EF97B1173}" type="parTrans" cxnId="{14009F1B-EF0F-7F4D-8FDF-F63A584AE449}">
      <dgm:prSet/>
      <dgm:spPr/>
      <dgm:t>
        <a:bodyPr/>
        <a:lstStyle/>
        <a:p>
          <a:endParaRPr lang="en-US"/>
        </a:p>
      </dgm:t>
    </dgm:pt>
    <dgm:pt modelId="{E51E8206-1107-E543-9311-087CDA533CF3}" type="sibTrans" cxnId="{14009F1B-EF0F-7F4D-8FDF-F63A584AE449}">
      <dgm:prSet/>
      <dgm:spPr/>
      <dgm:t>
        <a:bodyPr/>
        <a:lstStyle/>
        <a:p>
          <a:endParaRPr lang="en-US"/>
        </a:p>
      </dgm:t>
    </dgm:pt>
    <dgm:pt modelId="{1A08522B-AF1C-FE41-A16C-1C1466C48DCE}">
      <dgm:prSet phldrT="[Text]"/>
      <dgm:spPr/>
      <dgm:t>
        <a:bodyPr/>
        <a:lstStyle/>
        <a:p>
          <a:r>
            <a:rPr lang="en-US" dirty="0" smtClean="0"/>
            <a:t>Outreach &amp; Engagement</a:t>
          </a:r>
          <a:endParaRPr lang="en-US" dirty="0"/>
        </a:p>
      </dgm:t>
    </dgm:pt>
    <dgm:pt modelId="{731303F3-7A10-2940-9890-B871A95CFEFC}" type="parTrans" cxnId="{5EDE2574-4C9A-2540-A311-1A4C8324D906}">
      <dgm:prSet/>
      <dgm:spPr/>
      <dgm:t>
        <a:bodyPr/>
        <a:lstStyle/>
        <a:p>
          <a:endParaRPr lang="en-US"/>
        </a:p>
      </dgm:t>
    </dgm:pt>
    <dgm:pt modelId="{80D1F415-BDDC-DA47-B918-786CD473139A}" type="sibTrans" cxnId="{5EDE2574-4C9A-2540-A311-1A4C8324D906}">
      <dgm:prSet/>
      <dgm:spPr/>
      <dgm:t>
        <a:bodyPr/>
        <a:lstStyle/>
        <a:p>
          <a:endParaRPr lang="en-US"/>
        </a:p>
      </dgm:t>
    </dgm:pt>
    <dgm:pt modelId="{5B4B3DEC-ABD4-8A4F-AD70-7A2900901026}">
      <dgm:prSet phldrT="[Text]"/>
      <dgm:spPr/>
      <dgm:t>
        <a:bodyPr/>
        <a:lstStyle/>
        <a:p>
          <a:r>
            <a:rPr lang="en-US" dirty="0" smtClean="0"/>
            <a:t>Fund raising projects</a:t>
          </a:r>
          <a:endParaRPr lang="en-US" dirty="0"/>
        </a:p>
      </dgm:t>
    </dgm:pt>
    <dgm:pt modelId="{BA06BD3B-7ACC-E141-B131-57EE0F7F33DE}" type="parTrans" cxnId="{4E7DB7D8-1E0C-A140-8D20-49DFE370D1AD}">
      <dgm:prSet/>
      <dgm:spPr/>
      <dgm:t>
        <a:bodyPr/>
        <a:lstStyle/>
        <a:p>
          <a:endParaRPr lang="en-US"/>
        </a:p>
      </dgm:t>
    </dgm:pt>
    <dgm:pt modelId="{022FB3AA-27AC-F142-B2D5-B86145131D90}" type="sibTrans" cxnId="{4E7DB7D8-1E0C-A140-8D20-49DFE370D1AD}">
      <dgm:prSet/>
      <dgm:spPr/>
      <dgm:t>
        <a:bodyPr/>
        <a:lstStyle/>
        <a:p>
          <a:endParaRPr lang="en-US"/>
        </a:p>
      </dgm:t>
    </dgm:pt>
    <dgm:pt modelId="{9F09D208-5539-5C4E-A555-B1721B5E05C0}">
      <dgm:prSet phldrT="[Text]"/>
      <dgm:spPr/>
      <dgm:t>
        <a:bodyPr/>
        <a:lstStyle/>
        <a:p>
          <a:r>
            <a:rPr lang="en-US" dirty="0" smtClean="0"/>
            <a:t>Evaluation &amp; Review</a:t>
          </a:r>
          <a:endParaRPr lang="en-US" dirty="0"/>
        </a:p>
      </dgm:t>
    </dgm:pt>
    <dgm:pt modelId="{918F23B2-B36A-0E40-96AC-D78AC7284C24}" type="parTrans" cxnId="{FCE90E8C-6131-274F-9907-84CBE6BFF5D2}">
      <dgm:prSet/>
      <dgm:spPr/>
      <dgm:t>
        <a:bodyPr/>
        <a:lstStyle/>
        <a:p>
          <a:endParaRPr lang="en-US"/>
        </a:p>
      </dgm:t>
    </dgm:pt>
    <dgm:pt modelId="{CA706FE2-0896-BA44-B8D3-B99B01F66E9A}" type="sibTrans" cxnId="{FCE90E8C-6131-274F-9907-84CBE6BFF5D2}">
      <dgm:prSet/>
      <dgm:spPr/>
      <dgm:t>
        <a:bodyPr/>
        <a:lstStyle/>
        <a:p>
          <a:endParaRPr lang="en-US"/>
        </a:p>
      </dgm:t>
    </dgm:pt>
    <dgm:pt modelId="{5E0CBB49-CD9C-4C44-85DC-0B507AB5995C}">
      <dgm:prSet phldrT="[Text]"/>
      <dgm:spPr/>
      <dgm:t>
        <a:bodyPr/>
        <a:lstStyle/>
        <a:p>
          <a:r>
            <a:rPr lang="en-US" dirty="0" smtClean="0"/>
            <a:t>Publicity &amp; communication</a:t>
          </a:r>
          <a:endParaRPr lang="en-US" dirty="0"/>
        </a:p>
      </dgm:t>
    </dgm:pt>
    <dgm:pt modelId="{5C43BDBF-0F1B-CF49-8636-6CDCB4487DC2}" type="parTrans" cxnId="{16C22BF2-EAF5-8F48-BCA5-1FDD1BEF977A}">
      <dgm:prSet/>
      <dgm:spPr/>
      <dgm:t>
        <a:bodyPr/>
        <a:lstStyle/>
        <a:p>
          <a:endParaRPr lang="en-US"/>
        </a:p>
      </dgm:t>
    </dgm:pt>
    <dgm:pt modelId="{9C25CD82-BA3F-1645-BCD0-9F3EC69B1FE0}" type="sibTrans" cxnId="{16C22BF2-EAF5-8F48-BCA5-1FDD1BEF977A}">
      <dgm:prSet/>
      <dgm:spPr/>
      <dgm:t>
        <a:bodyPr/>
        <a:lstStyle/>
        <a:p>
          <a:endParaRPr lang="en-US"/>
        </a:p>
      </dgm:t>
    </dgm:pt>
    <dgm:pt modelId="{C7FE7EB8-B056-8342-B8BD-4D13F78E54F3}">
      <dgm:prSet phldrT="[Text]"/>
      <dgm:spPr/>
      <dgm:t>
        <a:bodyPr/>
        <a:lstStyle/>
        <a:p>
          <a:r>
            <a:rPr lang="en-US" dirty="0" smtClean="0"/>
            <a:t>Stakeholder meetings</a:t>
          </a:r>
          <a:endParaRPr lang="en-US" dirty="0"/>
        </a:p>
      </dgm:t>
    </dgm:pt>
    <dgm:pt modelId="{54AD10C2-741A-394A-8477-883D9458C287}" type="parTrans" cxnId="{586838FA-53A1-C248-91D1-06E496C812A8}">
      <dgm:prSet/>
      <dgm:spPr/>
      <dgm:t>
        <a:bodyPr/>
        <a:lstStyle/>
        <a:p>
          <a:endParaRPr lang="en-US"/>
        </a:p>
      </dgm:t>
    </dgm:pt>
    <dgm:pt modelId="{D9AC0A6F-5AFD-7A4D-A471-F13D43A5FF16}" type="sibTrans" cxnId="{586838FA-53A1-C248-91D1-06E496C812A8}">
      <dgm:prSet/>
      <dgm:spPr/>
      <dgm:t>
        <a:bodyPr/>
        <a:lstStyle/>
        <a:p>
          <a:endParaRPr lang="en-US"/>
        </a:p>
      </dgm:t>
    </dgm:pt>
    <dgm:pt modelId="{ED440456-62BE-2D42-9DBE-BEE3B779D38A}">
      <dgm:prSet phldrT="[Text]"/>
      <dgm:spPr/>
      <dgm:t>
        <a:bodyPr/>
        <a:lstStyle/>
        <a:p>
          <a:r>
            <a:rPr lang="en-US" dirty="0" smtClean="0"/>
            <a:t>Reports</a:t>
          </a:r>
          <a:endParaRPr lang="en-US" dirty="0"/>
        </a:p>
      </dgm:t>
    </dgm:pt>
    <dgm:pt modelId="{0DB74A0E-FE64-E647-8D23-74BA3A47C071}" type="parTrans" cxnId="{FE67E03F-3D1D-5B4C-9DD3-095405BFEE1E}">
      <dgm:prSet/>
      <dgm:spPr/>
      <dgm:t>
        <a:bodyPr/>
        <a:lstStyle/>
        <a:p>
          <a:endParaRPr lang="en-US"/>
        </a:p>
      </dgm:t>
    </dgm:pt>
    <dgm:pt modelId="{FB611551-853E-0446-BD5C-DCE9FB0702C7}" type="sibTrans" cxnId="{FE67E03F-3D1D-5B4C-9DD3-095405BFEE1E}">
      <dgm:prSet/>
      <dgm:spPr/>
      <dgm:t>
        <a:bodyPr/>
        <a:lstStyle/>
        <a:p>
          <a:endParaRPr lang="en-US"/>
        </a:p>
      </dgm:t>
    </dgm:pt>
    <dgm:pt modelId="{1285F0E3-5167-3A4A-A481-1A2ED131FC49}">
      <dgm:prSet phldrT="[Text]"/>
      <dgm:spPr/>
      <dgm:t>
        <a:bodyPr/>
        <a:lstStyle/>
        <a:p>
          <a:r>
            <a:rPr lang="en-US" dirty="0" smtClean="0"/>
            <a:t>Info and data collection</a:t>
          </a:r>
          <a:endParaRPr lang="en-US" dirty="0"/>
        </a:p>
      </dgm:t>
    </dgm:pt>
    <dgm:pt modelId="{5A387135-ABD1-EB4C-90BE-2A82BE6B26A8}" type="parTrans" cxnId="{6866151A-08D8-614F-BD07-FA9989E04E65}">
      <dgm:prSet/>
      <dgm:spPr/>
      <dgm:t>
        <a:bodyPr/>
        <a:lstStyle/>
        <a:p>
          <a:endParaRPr lang="en-US"/>
        </a:p>
      </dgm:t>
    </dgm:pt>
    <dgm:pt modelId="{858CF309-4FD7-604E-AB0B-01C257F3A464}" type="sibTrans" cxnId="{6866151A-08D8-614F-BD07-FA9989E04E65}">
      <dgm:prSet/>
      <dgm:spPr/>
      <dgm:t>
        <a:bodyPr/>
        <a:lstStyle/>
        <a:p>
          <a:endParaRPr lang="en-US"/>
        </a:p>
      </dgm:t>
    </dgm:pt>
    <dgm:pt modelId="{A89CF737-AB90-7A41-BF49-1954A01D0C57}">
      <dgm:prSet phldrT="[Text]"/>
      <dgm:spPr/>
      <dgm:t>
        <a:bodyPr/>
        <a:lstStyle/>
        <a:p>
          <a:r>
            <a:rPr lang="en-US" dirty="0" smtClean="0"/>
            <a:t>Evaluate &amp; </a:t>
          </a:r>
          <a:r>
            <a:rPr lang="en-US" dirty="0" err="1" smtClean="0"/>
            <a:t>analyse</a:t>
          </a:r>
          <a:r>
            <a:rPr lang="en-US" dirty="0" smtClean="0"/>
            <a:t> to ensure projects meet objectives</a:t>
          </a:r>
          <a:endParaRPr lang="en-US" dirty="0"/>
        </a:p>
      </dgm:t>
    </dgm:pt>
    <dgm:pt modelId="{E7A1718A-903F-C24F-A7CE-4410F2B59359}" type="parTrans" cxnId="{C3F0AB3B-4EC4-5642-B31F-B23120706685}">
      <dgm:prSet/>
      <dgm:spPr/>
      <dgm:t>
        <a:bodyPr/>
        <a:lstStyle/>
        <a:p>
          <a:endParaRPr lang="en-US"/>
        </a:p>
      </dgm:t>
    </dgm:pt>
    <dgm:pt modelId="{414E1830-F293-EE4C-A288-B37583E07380}" type="sibTrans" cxnId="{C3F0AB3B-4EC4-5642-B31F-B23120706685}">
      <dgm:prSet/>
      <dgm:spPr/>
      <dgm:t>
        <a:bodyPr/>
        <a:lstStyle/>
        <a:p>
          <a:endParaRPr lang="en-US"/>
        </a:p>
      </dgm:t>
    </dgm:pt>
    <dgm:pt modelId="{6A5B83B9-45F3-C948-8343-850173CAD77E}" type="pres">
      <dgm:prSet presAssocID="{8CBBB8C8-9B31-894D-B3BD-98E6D1556EC9}" presName="Name0" presStyleCnt="0">
        <dgm:presLayoutVars>
          <dgm:dir/>
          <dgm:animLvl val="lvl"/>
          <dgm:resizeHandles val="exact"/>
        </dgm:presLayoutVars>
      </dgm:prSet>
      <dgm:spPr/>
      <dgm:t>
        <a:bodyPr/>
        <a:lstStyle/>
        <a:p>
          <a:endParaRPr lang="en-US"/>
        </a:p>
      </dgm:t>
    </dgm:pt>
    <dgm:pt modelId="{CD8E5511-AB9F-DF40-AD17-D0DC7A547275}" type="pres">
      <dgm:prSet presAssocID="{A96413B2-277C-F045-B1F5-01CABA61C441}" presName="composite" presStyleCnt="0"/>
      <dgm:spPr/>
    </dgm:pt>
    <dgm:pt modelId="{F9DE98C4-44DC-9241-8ACA-C46A85C1B71A}" type="pres">
      <dgm:prSet presAssocID="{A96413B2-277C-F045-B1F5-01CABA61C441}" presName="parTx" presStyleLbl="alignNode1" presStyleIdx="0" presStyleCnt="4">
        <dgm:presLayoutVars>
          <dgm:chMax val="0"/>
          <dgm:chPref val="0"/>
          <dgm:bulletEnabled val="1"/>
        </dgm:presLayoutVars>
      </dgm:prSet>
      <dgm:spPr/>
      <dgm:t>
        <a:bodyPr/>
        <a:lstStyle/>
        <a:p>
          <a:endParaRPr lang="en-US"/>
        </a:p>
      </dgm:t>
    </dgm:pt>
    <dgm:pt modelId="{639DB864-DCB3-D148-B20B-A0D884B10DDE}" type="pres">
      <dgm:prSet presAssocID="{A96413B2-277C-F045-B1F5-01CABA61C441}" presName="desTx" presStyleLbl="alignAccFollowNode1" presStyleIdx="0" presStyleCnt="4">
        <dgm:presLayoutVars>
          <dgm:bulletEnabled val="1"/>
        </dgm:presLayoutVars>
      </dgm:prSet>
      <dgm:spPr/>
      <dgm:t>
        <a:bodyPr/>
        <a:lstStyle/>
        <a:p>
          <a:endParaRPr lang="en-US"/>
        </a:p>
      </dgm:t>
    </dgm:pt>
    <dgm:pt modelId="{7E4CCE25-6508-B649-8526-5A2946D27A65}" type="pres">
      <dgm:prSet presAssocID="{71CBEB41-AECA-4D49-924F-24F2777C0C92}" presName="space" presStyleCnt="0"/>
      <dgm:spPr/>
    </dgm:pt>
    <dgm:pt modelId="{0A741CF4-4545-2C4F-94D1-5C99E5C34A43}" type="pres">
      <dgm:prSet presAssocID="{295A4EC8-E284-5649-B285-A9667F2009CA}" presName="composite" presStyleCnt="0"/>
      <dgm:spPr/>
    </dgm:pt>
    <dgm:pt modelId="{92F8B379-AFE6-BC47-91AC-882DF2360684}" type="pres">
      <dgm:prSet presAssocID="{295A4EC8-E284-5649-B285-A9667F2009CA}" presName="parTx" presStyleLbl="alignNode1" presStyleIdx="1" presStyleCnt="4">
        <dgm:presLayoutVars>
          <dgm:chMax val="0"/>
          <dgm:chPref val="0"/>
          <dgm:bulletEnabled val="1"/>
        </dgm:presLayoutVars>
      </dgm:prSet>
      <dgm:spPr/>
      <dgm:t>
        <a:bodyPr/>
        <a:lstStyle/>
        <a:p>
          <a:endParaRPr lang="en-US"/>
        </a:p>
      </dgm:t>
    </dgm:pt>
    <dgm:pt modelId="{C51D2AD8-38AD-4A4F-98B6-3DB2AA8C053E}" type="pres">
      <dgm:prSet presAssocID="{295A4EC8-E284-5649-B285-A9667F2009CA}" presName="desTx" presStyleLbl="alignAccFollowNode1" presStyleIdx="1" presStyleCnt="4">
        <dgm:presLayoutVars>
          <dgm:bulletEnabled val="1"/>
        </dgm:presLayoutVars>
      </dgm:prSet>
      <dgm:spPr/>
      <dgm:t>
        <a:bodyPr/>
        <a:lstStyle/>
        <a:p>
          <a:endParaRPr lang="en-US"/>
        </a:p>
      </dgm:t>
    </dgm:pt>
    <dgm:pt modelId="{FF69B8BF-D94E-B449-8206-859EF4431133}" type="pres">
      <dgm:prSet presAssocID="{31ADA5C9-97BC-5346-8331-CDA7CA66C2EC}" presName="space" presStyleCnt="0"/>
      <dgm:spPr/>
    </dgm:pt>
    <dgm:pt modelId="{684D5506-021A-9D47-AE20-8C3B1DC6C832}" type="pres">
      <dgm:prSet presAssocID="{1A08522B-AF1C-FE41-A16C-1C1466C48DCE}" presName="composite" presStyleCnt="0"/>
      <dgm:spPr/>
    </dgm:pt>
    <dgm:pt modelId="{20163586-DB7E-8946-A574-51713F3C0272}" type="pres">
      <dgm:prSet presAssocID="{1A08522B-AF1C-FE41-A16C-1C1466C48DCE}" presName="parTx" presStyleLbl="alignNode1" presStyleIdx="2" presStyleCnt="4">
        <dgm:presLayoutVars>
          <dgm:chMax val="0"/>
          <dgm:chPref val="0"/>
          <dgm:bulletEnabled val="1"/>
        </dgm:presLayoutVars>
      </dgm:prSet>
      <dgm:spPr/>
      <dgm:t>
        <a:bodyPr/>
        <a:lstStyle/>
        <a:p>
          <a:endParaRPr lang="en-US"/>
        </a:p>
      </dgm:t>
    </dgm:pt>
    <dgm:pt modelId="{D2A65ACB-2FAB-0D41-8867-5F69299FB5B1}" type="pres">
      <dgm:prSet presAssocID="{1A08522B-AF1C-FE41-A16C-1C1466C48DCE}" presName="desTx" presStyleLbl="alignAccFollowNode1" presStyleIdx="2" presStyleCnt="4">
        <dgm:presLayoutVars>
          <dgm:bulletEnabled val="1"/>
        </dgm:presLayoutVars>
      </dgm:prSet>
      <dgm:spPr/>
      <dgm:t>
        <a:bodyPr/>
        <a:lstStyle/>
        <a:p>
          <a:endParaRPr lang="en-US"/>
        </a:p>
      </dgm:t>
    </dgm:pt>
    <dgm:pt modelId="{AE82CFAA-2E5E-644D-BB27-E996C0138DC7}" type="pres">
      <dgm:prSet presAssocID="{80D1F415-BDDC-DA47-B918-786CD473139A}" presName="space" presStyleCnt="0"/>
      <dgm:spPr/>
    </dgm:pt>
    <dgm:pt modelId="{7D728E01-0682-5845-A719-6E033AA9049F}" type="pres">
      <dgm:prSet presAssocID="{9F09D208-5539-5C4E-A555-B1721B5E05C0}" presName="composite" presStyleCnt="0"/>
      <dgm:spPr/>
    </dgm:pt>
    <dgm:pt modelId="{AA2F33A7-046F-1B48-97D7-8B9F689433A0}" type="pres">
      <dgm:prSet presAssocID="{9F09D208-5539-5C4E-A555-B1721B5E05C0}" presName="parTx" presStyleLbl="alignNode1" presStyleIdx="3" presStyleCnt="4">
        <dgm:presLayoutVars>
          <dgm:chMax val="0"/>
          <dgm:chPref val="0"/>
          <dgm:bulletEnabled val="1"/>
        </dgm:presLayoutVars>
      </dgm:prSet>
      <dgm:spPr/>
      <dgm:t>
        <a:bodyPr/>
        <a:lstStyle/>
        <a:p>
          <a:endParaRPr lang="en-US"/>
        </a:p>
      </dgm:t>
    </dgm:pt>
    <dgm:pt modelId="{EB6D2459-177E-104F-AC3F-F21734AB7B3A}" type="pres">
      <dgm:prSet presAssocID="{9F09D208-5539-5C4E-A555-B1721B5E05C0}" presName="desTx" presStyleLbl="alignAccFollowNode1" presStyleIdx="3" presStyleCnt="4">
        <dgm:presLayoutVars>
          <dgm:bulletEnabled val="1"/>
        </dgm:presLayoutVars>
      </dgm:prSet>
      <dgm:spPr/>
      <dgm:t>
        <a:bodyPr/>
        <a:lstStyle/>
        <a:p>
          <a:endParaRPr lang="en-US"/>
        </a:p>
      </dgm:t>
    </dgm:pt>
  </dgm:ptLst>
  <dgm:cxnLst>
    <dgm:cxn modelId="{14009F1B-EF0F-7F4D-8FDF-F63A584AE449}" srcId="{295A4EC8-E284-5649-B285-A9667F2009CA}" destId="{718ECDC3-3F58-9A42-A634-A91B81DB87E6}" srcOrd="1" destOrd="0" parTransId="{3745D148-0549-B645-925B-DC0EF97B1173}" sibTransId="{E51E8206-1107-E543-9311-087CDA533CF3}"/>
    <dgm:cxn modelId="{49DF9EE9-B6E3-D74A-8490-98F378F5504B}" srcId="{A96413B2-277C-F045-B1F5-01CABA61C441}" destId="{24E1E36B-3BF4-174C-B39B-540CE73D9A1D}" srcOrd="0" destOrd="0" parTransId="{C9B7A340-B4A7-2B4C-B1C8-823163695F6B}" sibTransId="{1BB426FA-E621-244E-B94A-6458CBB816FC}"/>
    <dgm:cxn modelId="{7178C9D0-E65F-5F45-8854-BA7B6C1CC4CF}" type="presOf" srcId="{ED440456-62BE-2D42-9DBE-BEE3B779D38A}" destId="{EB6D2459-177E-104F-AC3F-F21734AB7B3A}" srcOrd="0" destOrd="0" presId="urn:microsoft.com/office/officeart/2005/8/layout/hList1"/>
    <dgm:cxn modelId="{F434457F-54FA-5746-8E1D-3FAA3B30CB84}" type="presOf" srcId="{5E0CBB49-CD9C-4C44-85DC-0B507AB5995C}" destId="{D2A65ACB-2FAB-0D41-8867-5F69299FB5B1}" srcOrd="0" destOrd="1" presId="urn:microsoft.com/office/officeart/2005/8/layout/hList1"/>
    <dgm:cxn modelId="{FCE90E8C-6131-274F-9907-84CBE6BFF5D2}" srcId="{8CBBB8C8-9B31-894D-B3BD-98E6D1556EC9}" destId="{9F09D208-5539-5C4E-A555-B1721B5E05C0}" srcOrd="3" destOrd="0" parTransId="{918F23B2-B36A-0E40-96AC-D78AC7284C24}" sibTransId="{CA706FE2-0896-BA44-B8D3-B99B01F66E9A}"/>
    <dgm:cxn modelId="{5EDE2574-4C9A-2540-A311-1A4C8324D906}" srcId="{8CBBB8C8-9B31-894D-B3BD-98E6D1556EC9}" destId="{1A08522B-AF1C-FE41-A16C-1C1466C48DCE}" srcOrd="2" destOrd="0" parTransId="{731303F3-7A10-2940-9890-B871A95CFEFC}" sibTransId="{80D1F415-BDDC-DA47-B918-786CD473139A}"/>
    <dgm:cxn modelId="{963E5459-B13E-444E-A871-E48D5092BD67}" type="presOf" srcId="{A96413B2-277C-F045-B1F5-01CABA61C441}" destId="{F9DE98C4-44DC-9241-8ACA-C46A85C1B71A}" srcOrd="0" destOrd="0" presId="urn:microsoft.com/office/officeart/2005/8/layout/hList1"/>
    <dgm:cxn modelId="{2A196653-B4B7-EA4E-8A30-F1605E7A8A56}" srcId="{295A4EC8-E284-5649-B285-A9667F2009CA}" destId="{C4E25A05-4F77-654C-AD26-DAB214B102DE}" srcOrd="0" destOrd="0" parTransId="{B9B52DE2-61F2-104A-A464-AB7DF4DFAE09}" sibTransId="{77C72415-D9E3-9646-BA6A-0065A0960742}"/>
    <dgm:cxn modelId="{D5CD74AD-E347-5D45-9377-640788735ECC}" type="presOf" srcId="{1285F0E3-5167-3A4A-A481-1A2ED131FC49}" destId="{EB6D2459-177E-104F-AC3F-F21734AB7B3A}" srcOrd="0" destOrd="1" presId="urn:microsoft.com/office/officeart/2005/8/layout/hList1"/>
    <dgm:cxn modelId="{6866151A-08D8-614F-BD07-FA9989E04E65}" srcId="{9F09D208-5539-5C4E-A555-B1721B5E05C0}" destId="{1285F0E3-5167-3A4A-A481-1A2ED131FC49}" srcOrd="1" destOrd="0" parTransId="{5A387135-ABD1-EB4C-90BE-2A82BE6B26A8}" sibTransId="{858CF309-4FD7-604E-AB0B-01C257F3A464}"/>
    <dgm:cxn modelId="{BB8678E7-41D7-314A-B671-23BA6FF5EE4B}" type="presOf" srcId="{1A08522B-AF1C-FE41-A16C-1C1466C48DCE}" destId="{20163586-DB7E-8946-A574-51713F3C0272}" srcOrd="0" destOrd="0" presId="urn:microsoft.com/office/officeart/2005/8/layout/hList1"/>
    <dgm:cxn modelId="{FE67E03F-3D1D-5B4C-9DD3-095405BFEE1E}" srcId="{9F09D208-5539-5C4E-A555-B1721B5E05C0}" destId="{ED440456-62BE-2D42-9DBE-BEE3B779D38A}" srcOrd="0" destOrd="0" parTransId="{0DB74A0E-FE64-E647-8D23-74BA3A47C071}" sibTransId="{FB611551-853E-0446-BD5C-DCE9FB0702C7}"/>
    <dgm:cxn modelId="{06AAC2CF-5125-CE42-A5FB-222F1DF1E290}" type="presOf" srcId="{9F09D208-5539-5C4E-A555-B1721B5E05C0}" destId="{AA2F33A7-046F-1B48-97D7-8B9F689433A0}" srcOrd="0" destOrd="0" presId="urn:microsoft.com/office/officeart/2005/8/layout/hList1"/>
    <dgm:cxn modelId="{B30706A9-B597-3641-AC33-FD6A9CAB3B3F}" type="presOf" srcId="{5B4B3DEC-ABD4-8A4F-AD70-7A2900901026}" destId="{D2A65ACB-2FAB-0D41-8867-5F69299FB5B1}" srcOrd="0" destOrd="0" presId="urn:microsoft.com/office/officeart/2005/8/layout/hList1"/>
    <dgm:cxn modelId="{CE8A3253-717D-084E-861D-44C4F6AE0FE0}" type="presOf" srcId="{A89CF737-AB90-7A41-BF49-1954A01D0C57}" destId="{EB6D2459-177E-104F-AC3F-F21734AB7B3A}" srcOrd="0" destOrd="2" presId="urn:microsoft.com/office/officeart/2005/8/layout/hList1"/>
    <dgm:cxn modelId="{22DE6AE4-B28B-E54B-89D7-F9E78A004217}" type="presOf" srcId="{C7FE7EB8-B056-8342-B8BD-4D13F78E54F3}" destId="{D2A65ACB-2FAB-0D41-8867-5F69299FB5B1}" srcOrd="0" destOrd="2" presId="urn:microsoft.com/office/officeart/2005/8/layout/hList1"/>
    <dgm:cxn modelId="{1C0A8D3F-7442-AE47-BA3A-AF40D850FD97}" type="presOf" srcId="{24E1E36B-3BF4-174C-B39B-540CE73D9A1D}" destId="{639DB864-DCB3-D148-B20B-A0D884B10DDE}" srcOrd="0" destOrd="0" presId="urn:microsoft.com/office/officeart/2005/8/layout/hList1"/>
    <dgm:cxn modelId="{16C22BF2-EAF5-8F48-BCA5-1FDD1BEF977A}" srcId="{1A08522B-AF1C-FE41-A16C-1C1466C48DCE}" destId="{5E0CBB49-CD9C-4C44-85DC-0B507AB5995C}" srcOrd="1" destOrd="0" parTransId="{5C43BDBF-0F1B-CF49-8636-6CDCB4487DC2}" sibTransId="{9C25CD82-BA3F-1645-BCD0-9F3EC69B1FE0}"/>
    <dgm:cxn modelId="{42F465E7-D620-2C40-82D2-6B17FC49B815}" type="presOf" srcId="{8CBBB8C8-9B31-894D-B3BD-98E6D1556EC9}" destId="{6A5B83B9-45F3-C948-8343-850173CAD77E}" srcOrd="0" destOrd="0" presId="urn:microsoft.com/office/officeart/2005/8/layout/hList1"/>
    <dgm:cxn modelId="{5B877580-A5DB-CC4E-B0A1-46E8A0B97A98}" srcId="{8CBBB8C8-9B31-894D-B3BD-98E6D1556EC9}" destId="{A96413B2-277C-F045-B1F5-01CABA61C441}" srcOrd="0" destOrd="0" parTransId="{28242D21-A272-5F40-82A5-4BFE08A201E0}" sibTransId="{71CBEB41-AECA-4D49-924F-24F2777C0C92}"/>
    <dgm:cxn modelId="{87AC1C0E-4E15-834B-BEAB-43ED892DBE5B}" type="presOf" srcId="{718ECDC3-3F58-9A42-A634-A91B81DB87E6}" destId="{C51D2AD8-38AD-4A4F-98B6-3DB2AA8C053E}" srcOrd="0" destOrd="1" presId="urn:microsoft.com/office/officeart/2005/8/layout/hList1"/>
    <dgm:cxn modelId="{110F5B06-7096-E04B-8BB9-3A8F41DBBB8E}" type="presOf" srcId="{C4E25A05-4F77-654C-AD26-DAB214B102DE}" destId="{C51D2AD8-38AD-4A4F-98B6-3DB2AA8C053E}" srcOrd="0" destOrd="0" presId="urn:microsoft.com/office/officeart/2005/8/layout/hList1"/>
    <dgm:cxn modelId="{586838FA-53A1-C248-91D1-06E496C812A8}" srcId="{1A08522B-AF1C-FE41-A16C-1C1466C48DCE}" destId="{C7FE7EB8-B056-8342-B8BD-4D13F78E54F3}" srcOrd="2" destOrd="0" parTransId="{54AD10C2-741A-394A-8477-883D9458C287}" sibTransId="{D9AC0A6F-5AFD-7A4D-A471-F13D43A5FF16}"/>
    <dgm:cxn modelId="{C3F0AB3B-4EC4-5642-B31F-B23120706685}" srcId="{9F09D208-5539-5C4E-A555-B1721B5E05C0}" destId="{A89CF737-AB90-7A41-BF49-1954A01D0C57}" srcOrd="2" destOrd="0" parTransId="{E7A1718A-903F-C24F-A7CE-4410F2B59359}" sibTransId="{414E1830-F293-EE4C-A288-B37583E07380}"/>
    <dgm:cxn modelId="{2D868423-9827-794F-B2AF-F926B43ABC91}" srcId="{8CBBB8C8-9B31-894D-B3BD-98E6D1556EC9}" destId="{295A4EC8-E284-5649-B285-A9667F2009CA}" srcOrd="1" destOrd="0" parTransId="{FB212919-E461-CE48-BA93-2E0536F65468}" sibTransId="{31ADA5C9-97BC-5346-8331-CDA7CA66C2EC}"/>
    <dgm:cxn modelId="{4E7DB7D8-1E0C-A140-8D20-49DFE370D1AD}" srcId="{1A08522B-AF1C-FE41-A16C-1C1466C48DCE}" destId="{5B4B3DEC-ABD4-8A4F-AD70-7A2900901026}" srcOrd="0" destOrd="0" parTransId="{BA06BD3B-7ACC-E141-B131-57EE0F7F33DE}" sibTransId="{022FB3AA-27AC-F142-B2D5-B86145131D90}"/>
    <dgm:cxn modelId="{220F0496-F11A-9D45-B191-12B02FEDCD65}" type="presOf" srcId="{295A4EC8-E284-5649-B285-A9667F2009CA}" destId="{92F8B379-AFE6-BC47-91AC-882DF2360684}" srcOrd="0" destOrd="0" presId="urn:microsoft.com/office/officeart/2005/8/layout/hList1"/>
    <dgm:cxn modelId="{68DE5BED-0327-2945-81B8-00E34F78ED13}" type="presParOf" srcId="{6A5B83B9-45F3-C948-8343-850173CAD77E}" destId="{CD8E5511-AB9F-DF40-AD17-D0DC7A547275}" srcOrd="0" destOrd="0" presId="urn:microsoft.com/office/officeart/2005/8/layout/hList1"/>
    <dgm:cxn modelId="{3A15DD91-F1FD-DD42-A340-9809ACB1C7CF}" type="presParOf" srcId="{CD8E5511-AB9F-DF40-AD17-D0DC7A547275}" destId="{F9DE98C4-44DC-9241-8ACA-C46A85C1B71A}" srcOrd="0" destOrd="0" presId="urn:microsoft.com/office/officeart/2005/8/layout/hList1"/>
    <dgm:cxn modelId="{C8EA9B1F-D00A-4B45-9840-A8577741D545}" type="presParOf" srcId="{CD8E5511-AB9F-DF40-AD17-D0DC7A547275}" destId="{639DB864-DCB3-D148-B20B-A0D884B10DDE}" srcOrd="1" destOrd="0" presId="urn:microsoft.com/office/officeart/2005/8/layout/hList1"/>
    <dgm:cxn modelId="{ABE364E9-E125-5B4E-913C-EB7A56E1A265}" type="presParOf" srcId="{6A5B83B9-45F3-C948-8343-850173CAD77E}" destId="{7E4CCE25-6508-B649-8526-5A2946D27A65}" srcOrd="1" destOrd="0" presId="urn:microsoft.com/office/officeart/2005/8/layout/hList1"/>
    <dgm:cxn modelId="{A47D36CA-5BED-4643-846D-13AC7CCDE9BC}" type="presParOf" srcId="{6A5B83B9-45F3-C948-8343-850173CAD77E}" destId="{0A741CF4-4545-2C4F-94D1-5C99E5C34A43}" srcOrd="2" destOrd="0" presId="urn:microsoft.com/office/officeart/2005/8/layout/hList1"/>
    <dgm:cxn modelId="{9FC6ABDB-99CD-E24C-B6B4-429AE00DB520}" type="presParOf" srcId="{0A741CF4-4545-2C4F-94D1-5C99E5C34A43}" destId="{92F8B379-AFE6-BC47-91AC-882DF2360684}" srcOrd="0" destOrd="0" presId="urn:microsoft.com/office/officeart/2005/8/layout/hList1"/>
    <dgm:cxn modelId="{0DDF23F9-9A4F-924D-9DD9-0362FC831E2C}" type="presParOf" srcId="{0A741CF4-4545-2C4F-94D1-5C99E5C34A43}" destId="{C51D2AD8-38AD-4A4F-98B6-3DB2AA8C053E}" srcOrd="1" destOrd="0" presId="urn:microsoft.com/office/officeart/2005/8/layout/hList1"/>
    <dgm:cxn modelId="{655DEBC9-FC47-0447-8722-22C8FDA377E2}" type="presParOf" srcId="{6A5B83B9-45F3-C948-8343-850173CAD77E}" destId="{FF69B8BF-D94E-B449-8206-859EF4431133}" srcOrd="3" destOrd="0" presId="urn:microsoft.com/office/officeart/2005/8/layout/hList1"/>
    <dgm:cxn modelId="{81CFA7C2-715B-CD4A-8CF7-D64DC2E9AB19}" type="presParOf" srcId="{6A5B83B9-45F3-C948-8343-850173CAD77E}" destId="{684D5506-021A-9D47-AE20-8C3B1DC6C832}" srcOrd="4" destOrd="0" presId="urn:microsoft.com/office/officeart/2005/8/layout/hList1"/>
    <dgm:cxn modelId="{AFDB7E52-A7EF-0340-9697-1DD399402C10}" type="presParOf" srcId="{684D5506-021A-9D47-AE20-8C3B1DC6C832}" destId="{20163586-DB7E-8946-A574-51713F3C0272}" srcOrd="0" destOrd="0" presId="urn:microsoft.com/office/officeart/2005/8/layout/hList1"/>
    <dgm:cxn modelId="{AF51BA20-4EA6-894A-8FE2-6C06517B5B01}" type="presParOf" srcId="{684D5506-021A-9D47-AE20-8C3B1DC6C832}" destId="{D2A65ACB-2FAB-0D41-8867-5F69299FB5B1}" srcOrd="1" destOrd="0" presId="urn:microsoft.com/office/officeart/2005/8/layout/hList1"/>
    <dgm:cxn modelId="{CF4C5C56-E640-154F-AD3C-FE8C0CBFB1B8}" type="presParOf" srcId="{6A5B83B9-45F3-C948-8343-850173CAD77E}" destId="{AE82CFAA-2E5E-644D-BB27-E996C0138DC7}" srcOrd="5" destOrd="0" presId="urn:microsoft.com/office/officeart/2005/8/layout/hList1"/>
    <dgm:cxn modelId="{DC521FDC-B864-1E4F-AC77-B39044DAAEDF}" type="presParOf" srcId="{6A5B83B9-45F3-C948-8343-850173CAD77E}" destId="{7D728E01-0682-5845-A719-6E033AA9049F}" srcOrd="6" destOrd="0" presId="urn:microsoft.com/office/officeart/2005/8/layout/hList1"/>
    <dgm:cxn modelId="{2F1868E9-787F-D546-A54A-AD805FB2F747}" type="presParOf" srcId="{7D728E01-0682-5845-A719-6E033AA9049F}" destId="{AA2F33A7-046F-1B48-97D7-8B9F689433A0}" srcOrd="0" destOrd="0" presId="urn:microsoft.com/office/officeart/2005/8/layout/hList1"/>
    <dgm:cxn modelId="{3045402B-3AD8-FD44-9851-B02212B42364}" type="presParOf" srcId="{7D728E01-0682-5845-A719-6E033AA9049F}" destId="{EB6D2459-177E-104F-AC3F-F21734AB7B3A}"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A17BE-F07F-CB46-9153-7BEDDF39872C}">
      <dsp:nvSpPr>
        <dsp:cNvPr id="0" name=""/>
        <dsp:cNvSpPr/>
      </dsp:nvSpPr>
      <dsp:spPr>
        <a:xfrm>
          <a:off x="3493936" y="773232"/>
          <a:ext cx="2377461" cy="255682"/>
        </a:xfrm>
        <a:custGeom>
          <a:avLst/>
          <a:gdLst/>
          <a:ahLst/>
          <a:cxnLst/>
          <a:rect l="0" t="0" r="0" b="0"/>
          <a:pathLst>
            <a:path>
              <a:moveTo>
                <a:pt x="0" y="0"/>
              </a:moveTo>
              <a:lnTo>
                <a:pt x="0" y="152918"/>
              </a:lnTo>
              <a:lnTo>
                <a:pt x="2377461" y="152918"/>
              </a:lnTo>
              <a:lnTo>
                <a:pt x="2377461" y="25568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D8FB0-3C05-344A-8005-3B8EB7FA33A3}">
      <dsp:nvSpPr>
        <dsp:cNvPr id="0" name=""/>
        <dsp:cNvSpPr/>
      </dsp:nvSpPr>
      <dsp:spPr>
        <a:xfrm>
          <a:off x="4515580" y="1733323"/>
          <a:ext cx="677908" cy="322622"/>
        </a:xfrm>
        <a:custGeom>
          <a:avLst/>
          <a:gdLst/>
          <a:ahLst/>
          <a:cxnLst/>
          <a:rect l="0" t="0" r="0" b="0"/>
          <a:pathLst>
            <a:path>
              <a:moveTo>
                <a:pt x="0" y="0"/>
              </a:moveTo>
              <a:lnTo>
                <a:pt x="0" y="219858"/>
              </a:lnTo>
              <a:lnTo>
                <a:pt x="677908" y="219858"/>
              </a:lnTo>
              <a:lnTo>
                <a:pt x="677908" y="3226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498FD-89BD-344C-A078-B9EF6F888E59}">
      <dsp:nvSpPr>
        <dsp:cNvPr id="0" name=""/>
        <dsp:cNvSpPr/>
      </dsp:nvSpPr>
      <dsp:spPr>
        <a:xfrm>
          <a:off x="3837672" y="1733323"/>
          <a:ext cx="677908" cy="322622"/>
        </a:xfrm>
        <a:custGeom>
          <a:avLst/>
          <a:gdLst/>
          <a:ahLst/>
          <a:cxnLst/>
          <a:rect l="0" t="0" r="0" b="0"/>
          <a:pathLst>
            <a:path>
              <a:moveTo>
                <a:pt x="677908" y="0"/>
              </a:moveTo>
              <a:lnTo>
                <a:pt x="677908" y="219858"/>
              </a:lnTo>
              <a:lnTo>
                <a:pt x="0" y="219858"/>
              </a:lnTo>
              <a:lnTo>
                <a:pt x="0" y="3226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633255-B338-C242-95A6-08F358282552}">
      <dsp:nvSpPr>
        <dsp:cNvPr id="0" name=""/>
        <dsp:cNvSpPr/>
      </dsp:nvSpPr>
      <dsp:spPr>
        <a:xfrm>
          <a:off x="3493936" y="773232"/>
          <a:ext cx="1021644" cy="255682"/>
        </a:xfrm>
        <a:custGeom>
          <a:avLst/>
          <a:gdLst/>
          <a:ahLst/>
          <a:cxnLst/>
          <a:rect l="0" t="0" r="0" b="0"/>
          <a:pathLst>
            <a:path>
              <a:moveTo>
                <a:pt x="0" y="0"/>
              </a:moveTo>
              <a:lnTo>
                <a:pt x="0" y="152918"/>
              </a:lnTo>
              <a:lnTo>
                <a:pt x="1021644" y="152918"/>
              </a:lnTo>
              <a:lnTo>
                <a:pt x="1021644" y="25568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B45A8A-963D-004F-8281-8A52AF937C24}">
      <dsp:nvSpPr>
        <dsp:cNvPr id="0" name=""/>
        <dsp:cNvSpPr/>
      </dsp:nvSpPr>
      <dsp:spPr>
        <a:xfrm>
          <a:off x="2436134" y="1733323"/>
          <a:ext cx="91440" cy="322622"/>
        </a:xfrm>
        <a:custGeom>
          <a:avLst/>
          <a:gdLst/>
          <a:ahLst/>
          <a:cxnLst/>
          <a:rect l="0" t="0" r="0" b="0"/>
          <a:pathLst>
            <a:path>
              <a:moveTo>
                <a:pt x="45720" y="0"/>
              </a:moveTo>
              <a:lnTo>
                <a:pt x="45720" y="3226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AA5BAD-C299-524A-85D7-44212FF5846F}">
      <dsp:nvSpPr>
        <dsp:cNvPr id="0" name=""/>
        <dsp:cNvSpPr/>
      </dsp:nvSpPr>
      <dsp:spPr>
        <a:xfrm>
          <a:off x="2481854" y="773232"/>
          <a:ext cx="1012081" cy="255682"/>
        </a:xfrm>
        <a:custGeom>
          <a:avLst/>
          <a:gdLst/>
          <a:ahLst/>
          <a:cxnLst/>
          <a:rect l="0" t="0" r="0" b="0"/>
          <a:pathLst>
            <a:path>
              <a:moveTo>
                <a:pt x="1012081" y="0"/>
              </a:moveTo>
              <a:lnTo>
                <a:pt x="1012081" y="152918"/>
              </a:lnTo>
              <a:lnTo>
                <a:pt x="0" y="152918"/>
              </a:lnTo>
              <a:lnTo>
                <a:pt x="0" y="25568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8F12C3-F87E-6F4B-AD57-84259A54A773}">
      <dsp:nvSpPr>
        <dsp:cNvPr id="0" name=""/>
        <dsp:cNvSpPr/>
      </dsp:nvSpPr>
      <dsp:spPr>
        <a:xfrm>
          <a:off x="1080317" y="1733323"/>
          <a:ext cx="91440" cy="322622"/>
        </a:xfrm>
        <a:custGeom>
          <a:avLst/>
          <a:gdLst/>
          <a:ahLst/>
          <a:cxnLst/>
          <a:rect l="0" t="0" r="0" b="0"/>
          <a:pathLst>
            <a:path>
              <a:moveTo>
                <a:pt x="45720" y="0"/>
              </a:moveTo>
              <a:lnTo>
                <a:pt x="45720" y="3226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64284-A3DC-5C42-AD3F-F274944EFAB3}">
      <dsp:nvSpPr>
        <dsp:cNvPr id="0" name=""/>
        <dsp:cNvSpPr/>
      </dsp:nvSpPr>
      <dsp:spPr>
        <a:xfrm>
          <a:off x="1126037" y="773232"/>
          <a:ext cx="2367899" cy="255682"/>
        </a:xfrm>
        <a:custGeom>
          <a:avLst/>
          <a:gdLst/>
          <a:ahLst/>
          <a:cxnLst/>
          <a:rect l="0" t="0" r="0" b="0"/>
          <a:pathLst>
            <a:path>
              <a:moveTo>
                <a:pt x="2367899" y="0"/>
              </a:moveTo>
              <a:lnTo>
                <a:pt x="2367899" y="152918"/>
              </a:lnTo>
              <a:lnTo>
                <a:pt x="0" y="152918"/>
              </a:lnTo>
              <a:lnTo>
                <a:pt x="0" y="25568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0B01B4-27D8-4941-B16A-01880968C0E2}">
      <dsp:nvSpPr>
        <dsp:cNvPr id="0" name=""/>
        <dsp:cNvSpPr/>
      </dsp:nvSpPr>
      <dsp:spPr>
        <a:xfrm>
          <a:off x="2939284" y="68823"/>
          <a:ext cx="1109305" cy="704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2E6AC-9435-214A-AE36-9980D0660EDC}">
      <dsp:nvSpPr>
        <dsp:cNvPr id="0" name=""/>
        <dsp:cNvSpPr/>
      </dsp:nvSpPr>
      <dsp:spPr>
        <a:xfrm>
          <a:off x="3062540" y="185916"/>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RCE Kuching Committee</a:t>
          </a:r>
          <a:endParaRPr lang="en-US" sz="1200" b="1" i="0" kern="1200" dirty="0">
            <a:solidFill>
              <a:schemeClr val="tx1"/>
            </a:solidFill>
            <a:latin typeface="+mn-lt"/>
          </a:endParaRPr>
        </a:p>
      </dsp:txBody>
      <dsp:txXfrm>
        <a:off x="3083171" y="206547"/>
        <a:ext cx="1068043" cy="663146"/>
      </dsp:txXfrm>
    </dsp:sp>
    <dsp:sp modelId="{99D8C96C-98BF-EC45-8C7B-C26AC762514C}">
      <dsp:nvSpPr>
        <dsp:cNvPr id="0" name=""/>
        <dsp:cNvSpPr/>
      </dsp:nvSpPr>
      <dsp:spPr>
        <a:xfrm>
          <a:off x="571385" y="1028914"/>
          <a:ext cx="1109305" cy="70440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AA680-9C00-904D-BB23-44335C64B301}">
      <dsp:nvSpPr>
        <dsp:cNvPr id="0" name=""/>
        <dsp:cNvSpPr/>
      </dsp:nvSpPr>
      <dsp:spPr>
        <a:xfrm>
          <a:off x="694641" y="1146008"/>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Chairperson</a:t>
          </a:r>
          <a:endParaRPr lang="en-US" sz="1200" b="1" i="0" kern="1200" dirty="0">
            <a:solidFill>
              <a:schemeClr val="tx1"/>
            </a:solidFill>
            <a:latin typeface="+mn-lt"/>
          </a:endParaRPr>
        </a:p>
      </dsp:txBody>
      <dsp:txXfrm>
        <a:off x="715272" y="1166639"/>
        <a:ext cx="1068043" cy="663146"/>
      </dsp:txXfrm>
    </dsp:sp>
    <dsp:sp modelId="{707C99F9-4F21-B94F-A303-90D0F69DCD52}">
      <dsp:nvSpPr>
        <dsp:cNvPr id="0" name=""/>
        <dsp:cNvSpPr/>
      </dsp:nvSpPr>
      <dsp:spPr>
        <a:xfrm>
          <a:off x="571385" y="2055946"/>
          <a:ext cx="1109305" cy="7044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0955D-DB2E-1146-B918-ADC96A5320A4}">
      <dsp:nvSpPr>
        <dsp:cNvPr id="0" name=""/>
        <dsp:cNvSpPr/>
      </dsp:nvSpPr>
      <dsp:spPr>
        <a:xfrm>
          <a:off x="694641" y="2173039"/>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err="1" smtClean="0">
              <a:solidFill>
                <a:schemeClr val="tx1"/>
              </a:solidFill>
              <a:latin typeface="+mn-lt"/>
            </a:rPr>
            <a:t>Assoc</a:t>
          </a:r>
          <a:r>
            <a:rPr lang="en-US" sz="1200" b="1" i="0" kern="1200" dirty="0" smtClean="0">
              <a:solidFill>
                <a:schemeClr val="tx1"/>
              </a:solidFill>
              <a:latin typeface="+mn-lt"/>
            </a:rPr>
            <a:t> Prof </a:t>
          </a:r>
          <a:r>
            <a:rPr lang="en-US" sz="1200" b="1" i="0" kern="1200" dirty="0" err="1" smtClean="0">
              <a:solidFill>
                <a:schemeClr val="tx1"/>
              </a:solidFill>
              <a:latin typeface="+mn-lt"/>
            </a:rPr>
            <a:t>Dr</a:t>
          </a:r>
          <a:r>
            <a:rPr lang="en-US" sz="1200" b="1" i="0" kern="1200" dirty="0" smtClean="0">
              <a:solidFill>
                <a:schemeClr val="tx1"/>
              </a:solidFill>
              <a:latin typeface="+mn-lt"/>
            </a:rPr>
            <a:t> Yeong SW</a:t>
          </a:r>
          <a:endParaRPr lang="en-US" sz="1200" b="1" i="0" kern="1200" dirty="0">
            <a:solidFill>
              <a:schemeClr val="tx1"/>
            </a:solidFill>
            <a:latin typeface="+mn-lt"/>
          </a:endParaRPr>
        </a:p>
      </dsp:txBody>
      <dsp:txXfrm>
        <a:off x="715272" y="2193670"/>
        <a:ext cx="1068043" cy="663146"/>
      </dsp:txXfrm>
    </dsp:sp>
    <dsp:sp modelId="{6057A4BE-C0FF-B440-B7CD-9C60ED2C620F}">
      <dsp:nvSpPr>
        <dsp:cNvPr id="0" name=""/>
        <dsp:cNvSpPr/>
      </dsp:nvSpPr>
      <dsp:spPr>
        <a:xfrm>
          <a:off x="1927202" y="1028914"/>
          <a:ext cx="1109305" cy="70440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E3ADC-6F3D-7C41-B38F-E31FEC252BE5}">
      <dsp:nvSpPr>
        <dsp:cNvPr id="0" name=""/>
        <dsp:cNvSpPr/>
      </dsp:nvSpPr>
      <dsp:spPr>
        <a:xfrm>
          <a:off x="2050458" y="1146008"/>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Vice-Chair</a:t>
          </a:r>
          <a:endParaRPr lang="en-US" sz="1200" b="1" i="0" kern="1200" dirty="0">
            <a:solidFill>
              <a:schemeClr val="tx1"/>
            </a:solidFill>
            <a:latin typeface="+mn-lt"/>
          </a:endParaRPr>
        </a:p>
      </dsp:txBody>
      <dsp:txXfrm>
        <a:off x="2071089" y="1166639"/>
        <a:ext cx="1068043" cy="663146"/>
      </dsp:txXfrm>
    </dsp:sp>
    <dsp:sp modelId="{195A7AA7-75E5-794A-A5BB-66F6CF04E729}">
      <dsp:nvSpPr>
        <dsp:cNvPr id="0" name=""/>
        <dsp:cNvSpPr/>
      </dsp:nvSpPr>
      <dsp:spPr>
        <a:xfrm>
          <a:off x="1927202" y="2055946"/>
          <a:ext cx="1109305" cy="7044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44C91-209F-8D4A-A7CB-12669ECA51C9}">
      <dsp:nvSpPr>
        <dsp:cNvPr id="0" name=""/>
        <dsp:cNvSpPr/>
      </dsp:nvSpPr>
      <dsp:spPr>
        <a:xfrm>
          <a:off x="2050458" y="2173039"/>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Madam </a:t>
          </a:r>
          <a:r>
            <a:rPr lang="en-US" sz="1200" b="1" i="0" kern="1200" dirty="0" err="1" smtClean="0">
              <a:solidFill>
                <a:schemeClr val="tx1"/>
              </a:solidFill>
              <a:latin typeface="+mn-lt"/>
            </a:rPr>
            <a:t>Mukvinder</a:t>
          </a:r>
          <a:r>
            <a:rPr lang="en-US" sz="1200" b="1" i="0" kern="1200" dirty="0" smtClean="0">
              <a:solidFill>
                <a:schemeClr val="tx1"/>
              </a:solidFill>
              <a:latin typeface="+mn-lt"/>
            </a:rPr>
            <a:t> </a:t>
          </a:r>
          <a:r>
            <a:rPr lang="en-US" sz="1200" b="1" i="0" kern="1200" dirty="0" err="1" smtClean="0">
              <a:solidFill>
                <a:schemeClr val="tx1"/>
              </a:solidFill>
              <a:latin typeface="+mn-lt"/>
            </a:rPr>
            <a:t>Sandhu</a:t>
          </a:r>
          <a:endParaRPr lang="en-US" sz="1200" b="1" i="0" kern="1200" dirty="0">
            <a:solidFill>
              <a:schemeClr val="tx1"/>
            </a:solidFill>
            <a:latin typeface="+mn-lt"/>
          </a:endParaRPr>
        </a:p>
      </dsp:txBody>
      <dsp:txXfrm>
        <a:off x="2071089" y="2193670"/>
        <a:ext cx="1068043" cy="663146"/>
      </dsp:txXfrm>
    </dsp:sp>
    <dsp:sp modelId="{180F6945-0CDF-E642-991D-8BEB8B6941ED}">
      <dsp:nvSpPr>
        <dsp:cNvPr id="0" name=""/>
        <dsp:cNvSpPr/>
      </dsp:nvSpPr>
      <dsp:spPr>
        <a:xfrm>
          <a:off x="3960928" y="1028914"/>
          <a:ext cx="1109305" cy="70440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17489-70C4-5D40-B4F1-5F35F4031155}">
      <dsp:nvSpPr>
        <dsp:cNvPr id="0" name=""/>
        <dsp:cNvSpPr/>
      </dsp:nvSpPr>
      <dsp:spPr>
        <a:xfrm>
          <a:off x="4084184" y="1146008"/>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Secretariat</a:t>
          </a:r>
          <a:endParaRPr lang="en-US" sz="1200" b="1" i="0" kern="1200" dirty="0">
            <a:solidFill>
              <a:schemeClr val="tx1"/>
            </a:solidFill>
            <a:latin typeface="+mn-lt"/>
          </a:endParaRPr>
        </a:p>
      </dsp:txBody>
      <dsp:txXfrm>
        <a:off x="4104815" y="1166639"/>
        <a:ext cx="1068043" cy="663146"/>
      </dsp:txXfrm>
    </dsp:sp>
    <dsp:sp modelId="{122FEA3C-C284-7548-B4DB-EEC32A4CC8DC}">
      <dsp:nvSpPr>
        <dsp:cNvPr id="0" name=""/>
        <dsp:cNvSpPr/>
      </dsp:nvSpPr>
      <dsp:spPr>
        <a:xfrm>
          <a:off x="3283019" y="2055946"/>
          <a:ext cx="1109305" cy="7044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EC30D-CD72-CB4B-AB47-06B541631F44}">
      <dsp:nvSpPr>
        <dsp:cNvPr id="0" name=""/>
        <dsp:cNvSpPr/>
      </dsp:nvSpPr>
      <dsp:spPr>
        <a:xfrm>
          <a:off x="3406275" y="2173039"/>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Ting </a:t>
          </a:r>
          <a:r>
            <a:rPr lang="en-US" sz="1200" b="1" i="0" kern="1200" dirty="0" err="1" smtClean="0">
              <a:solidFill>
                <a:schemeClr val="tx1"/>
              </a:solidFill>
              <a:latin typeface="+mn-lt"/>
            </a:rPr>
            <a:t>Nyik</a:t>
          </a:r>
          <a:r>
            <a:rPr lang="en-US" sz="1200" b="1" i="0" kern="1200" dirty="0" smtClean="0">
              <a:solidFill>
                <a:schemeClr val="tx1"/>
              </a:solidFill>
              <a:latin typeface="+mn-lt"/>
            </a:rPr>
            <a:t> </a:t>
          </a:r>
          <a:r>
            <a:rPr lang="en-US" sz="1200" b="1" i="0" kern="1200" dirty="0" err="1" smtClean="0">
              <a:solidFill>
                <a:schemeClr val="tx1"/>
              </a:solidFill>
              <a:latin typeface="+mn-lt"/>
            </a:rPr>
            <a:t>Eing</a:t>
          </a:r>
          <a:endParaRPr lang="en-US" sz="1200" b="1" i="0" kern="1200" dirty="0">
            <a:solidFill>
              <a:schemeClr val="tx1"/>
            </a:solidFill>
            <a:latin typeface="+mn-lt"/>
          </a:endParaRPr>
        </a:p>
      </dsp:txBody>
      <dsp:txXfrm>
        <a:off x="3426906" y="2193670"/>
        <a:ext cx="1068043" cy="663146"/>
      </dsp:txXfrm>
    </dsp:sp>
    <dsp:sp modelId="{3ACF07E1-ABCF-2347-9FA4-981E7F53B85B}">
      <dsp:nvSpPr>
        <dsp:cNvPr id="0" name=""/>
        <dsp:cNvSpPr/>
      </dsp:nvSpPr>
      <dsp:spPr>
        <a:xfrm>
          <a:off x="4638837" y="2055946"/>
          <a:ext cx="1109305" cy="7044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6A6ECC-FFB0-E144-B75C-565A0F563241}">
      <dsp:nvSpPr>
        <dsp:cNvPr id="0" name=""/>
        <dsp:cNvSpPr/>
      </dsp:nvSpPr>
      <dsp:spPr>
        <a:xfrm>
          <a:off x="4762093" y="2173039"/>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err="1" smtClean="0">
              <a:solidFill>
                <a:schemeClr val="tx1"/>
              </a:solidFill>
              <a:latin typeface="+mn-lt"/>
            </a:rPr>
            <a:t>Genevie</a:t>
          </a:r>
          <a:r>
            <a:rPr lang="en-US" sz="1200" b="1" i="0" kern="1200" dirty="0" smtClean="0">
              <a:solidFill>
                <a:schemeClr val="tx1"/>
              </a:solidFill>
              <a:latin typeface="+mn-lt"/>
            </a:rPr>
            <a:t> Rural </a:t>
          </a:r>
          <a:r>
            <a:rPr lang="en-US" sz="1200" b="1" i="0" kern="1200" dirty="0" err="1" smtClean="0">
              <a:solidFill>
                <a:schemeClr val="tx1"/>
              </a:solidFill>
              <a:latin typeface="+mn-lt"/>
            </a:rPr>
            <a:t>Mikal</a:t>
          </a:r>
          <a:endParaRPr lang="en-US" sz="1200" b="1" i="0" kern="1200" dirty="0">
            <a:solidFill>
              <a:schemeClr val="tx1"/>
            </a:solidFill>
            <a:latin typeface="+mn-lt"/>
          </a:endParaRPr>
        </a:p>
      </dsp:txBody>
      <dsp:txXfrm>
        <a:off x="4782724" y="2193670"/>
        <a:ext cx="1068043" cy="663146"/>
      </dsp:txXfrm>
    </dsp:sp>
    <dsp:sp modelId="{7182CB2E-FF08-AD47-8BEA-6FD5971B1116}">
      <dsp:nvSpPr>
        <dsp:cNvPr id="0" name=""/>
        <dsp:cNvSpPr/>
      </dsp:nvSpPr>
      <dsp:spPr>
        <a:xfrm>
          <a:off x="5316745" y="1028914"/>
          <a:ext cx="1109305" cy="70440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1F3D6-4FA9-024D-96A9-BA67A93F27A3}">
      <dsp:nvSpPr>
        <dsp:cNvPr id="0" name=""/>
        <dsp:cNvSpPr/>
      </dsp:nvSpPr>
      <dsp:spPr>
        <a:xfrm>
          <a:off x="5440001" y="1146008"/>
          <a:ext cx="1109305" cy="70440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n-lt"/>
            </a:rPr>
            <a:t>Stakeholder-Advisory Committee</a:t>
          </a:r>
          <a:endParaRPr lang="en-US" sz="1200" b="1" i="0" kern="1200" dirty="0">
            <a:solidFill>
              <a:schemeClr val="tx1"/>
            </a:solidFill>
            <a:latin typeface="+mn-lt"/>
          </a:endParaRPr>
        </a:p>
      </dsp:txBody>
      <dsp:txXfrm>
        <a:off x="5460632" y="1166639"/>
        <a:ext cx="1068043" cy="663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E98C4-44DC-9241-8ACA-C46A85C1B71A}">
      <dsp:nvSpPr>
        <dsp:cNvPr id="0" name=""/>
        <dsp:cNvSpPr/>
      </dsp:nvSpPr>
      <dsp:spPr>
        <a:xfrm>
          <a:off x="3008" y="1423849"/>
          <a:ext cx="1808819" cy="55043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err="1" smtClean="0"/>
            <a:t>Programmes</a:t>
          </a:r>
          <a:endParaRPr lang="en-US" sz="1500" kern="1200" dirty="0"/>
        </a:p>
      </dsp:txBody>
      <dsp:txXfrm>
        <a:off x="3008" y="1423849"/>
        <a:ext cx="1808819" cy="550433"/>
      </dsp:txXfrm>
    </dsp:sp>
    <dsp:sp modelId="{639DB864-DCB3-D148-B20B-A0D884B10DDE}">
      <dsp:nvSpPr>
        <dsp:cNvPr id="0" name=""/>
        <dsp:cNvSpPr/>
      </dsp:nvSpPr>
      <dsp:spPr>
        <a:xfrm>
          <a:off x="3008" y="1974282"/>
          <a:ext cx="1808819" cy="193586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Regional workshop/ conferences/ meeting</a:t>
          </a:r>
          <a:endParaRPr lang="en-US" sz="1500" kern="1200" dirty="0"/>
        </a:p>
      </dsp:txBody>
      <dsp:txXfrm>
        <a:off x="3008" y="1974282"/>
        <a:ext cx="1808819" cy="1935868"/>
      </dsp:txXfrm>
    </dsp:sp>
    <dsp:sp modelId="{92F8B379-AFE6-BC47-91AC-882DF2360684}">
      <dsp:nvSpPr>
        <dsp:cNvPr id="0" name=""/>
        <dsp:cNvSpPr/>
      </dsp:nvSpPr>
      <dsp:spPr>
        <a:xfrm>
          <a:off x="2065062" y="1423849"/>
          <a:ext cx="1808819" cy="55043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Education and Research</a:t>
          </a:r>
          <a:endParaRPr lang="en-US" sz="1500" kern="1200" dirty="0"/>
        </a:p>
      </dsp:txBody>
      <dsp:txXfrm>
        <a:off x="2065062" y="1423849"/>
        <a:ext cx="1808819" cy="550433"/>
      </dsp:txXfrm>
    </dsp:sp>
    <dsp:sp modelId="{C51D2AD8-38AD-4A4F-98B6-3DB2AA8C053E}">
      <dsp:nvSpPr>
        <dsp:cNvPr id="0" name=""/>
        <dsp:cNvSpPr/>
      </dsp:nvSpPr>
      <dsp:spPr>
        <a:xfrm>
          <a:off x="2065062" y="1974282"/>
          <a:ext cx="1808819" cy="193586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RCE-SDG Ambassador </a:t>
          </a:r>
          <a:r>
            <a:rPr lang="en-US" sz="1500" kern="1200" dirty="0" err="1" smtClean="0"/>
            <a:t>Programme</a:t>
          </a:r>
          <a:endParaRPr lang="en-US" sz="1500" kern="1200" dirty="0"/>
        </a:p>
        <a:p>
          <a:pPr marL="114300" lvl="1" indent="-114300" algn="l" defTabSz="666750">
            <a:lnSpc>
              <a:spcPct val="90000"/>
            </a:lnSpc>
            <a:spcBef>
              <a:spcPct val="0"/>
            </a:spcBef>
            <a:spcAft>
              <a:spcPct val="15000"/>
            </a:spcAft>
            <a:buChar char="••"/>
          </a:pPr>
          <a:r>
            <a:rPr lang="en-US" sz="1500" kern="1200" dirty="0" smtClean="0"/>
            <a:t>Project on water quality, sustainable fishing and eco-tourism</a:t>
          </a:r>
          <a:endParaRPr lang="en-US" sz="1500" kern="1200" dirty="0"/>
        </a:p>
      </dsp:txBody>
      <dsp:txXfrm>
        <a:off x="2065062" y="1974282"/>
        <a:ext cx="1808819" cy="1935868"/>
      </dsp:txXfrm>
    </dsp:sp>
    <dsp:sp modelId="{20163586-DB7E-8946-A574-51713F3C0272}">
      <dsp:nvSpPr>
        <dsp:cNvPr id="0" name=""/>
        <dsp:cNvSpPr/>
      </dsp:nvSpPr>
      <dsp:spPr>
        <a:xfrm>
          <a:off x="4127117" y="1423849"/>
          <a:ext cx="1808819" cy="55043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Outreach &amp; Engagement</a:t>
          </a:r>
          <a:endParaRPr lang="en-US" sz="1500" kern="1200" dirty="0"/>
        </a:p>
      </dsp:txBody>
      <dsp:txXfrm>
        <a:off x="4127117" y="1423849"/>
        <a:ext cx="1808819" cy="550433"/>
      </dsp:txXfrm>
    </dsp:sp>
    <dsp:sp modelId="{D2A65ACB-2FAB-0D41-8867-5F69299FB5B1}">
      <dsp:nvSpPr>
        <dsp:cNvPr id="0" name=""/>
        <dsp:cNvSpPr/>
      </dsp:nvSpPr>
      <dsp:spPr>
        <a:xfrm>
          <a:off x="4127117" y="1974282"/>
          <a:ext cx="1808819" cy="193586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Fund raising projects</a:t>
          </a:r>
          <a:endParaRPr lang="en-US" sz="1500" kern="1200" dirty="0"/>
        </a:p>
        <a:p>
          <a:pPr marL="114300" lvl="1" indent="-114300" algn="l" defTabSz="666750">
            <a:lnSpc>
              <a:spcPct val="90000"/>
            </a:lnSpc>
            <a:spcBef>
              <a:spcPct val="0"/>
            </a:spcBef>
            <a:spcAft>
              <a:spcPct val="15000"/>
            </a:spcAft>
            <a:buChar char="••"/>
          </a:pPr>
          <a:r>
            <a:rPr lang="en-US" sz="1500" kern="1200" dirty="0" smtClean="0"/>
            <a:t>Publicity &amp; communication</a:t>
          </a:r>
          <a:endParaRPr lang="en-US" sz="1500" kern="1200" dirty="0"/>
        </a:p>
        <a:p>
          <a:pPr marL="114300" lvl="1" indent="-114300" algn="l" defTabSz="666750">
            <a:lnSpc>
              <a:spcPct val="90000"/>
            </a:lnSpc>
            <a:spcBef>
              <a:spcPct val="0"/>
            </a:spcBef>
            <a:spcAft>
              <a:spcPct val="15000"/>
            </a:spcAft>
            <a:buChar char="••"/>
          </a:pPr>
          <a:r>
            <a:rPr lang="en-US" sz="1500" kern="1200" dirty="0" smtClean="0"/>
            <a:t>Stakeholder meetings</a:t>
          </a:r>
          <a:endParaRPr lang="en-US" sz="1500" kern="1200" dirty="0"/>
        </a:p>
      </dsp:txBody>
      <dsp:txXfrm>
        <a:off x="4127117" y="1974282"/>
        <a:ext cx="1808819" cy="1935868"/>
      </dsp:txXfrm>
    </dsp:sp>
    <dsp:sp modelId="{AA2F33A7-046F-1B48-97D7-8B9F689433A0}">
      <dsp:nvSpPr>
        <dsp:cNvPr id="0" name=""/>
        <dsp:cNvSpPr/>
      </dsp:nvSpPr>
      <dsp:spPr>
        <a:xfrm>
          <a:off x="6189171" y="1423849"/>
          <a:ext cx="1808819" cy="55043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Evaluation &amp; Review</a:t>
          </a:r>
          <a:endParaRPr lang="en-US" sz="1500" kern="1200" dirty="0"/>
        </a:p>
      </dsp:txBody>
      <dsp:txXfrm>
        <a:off x="6189171" y="1423849"/>
        <a:ext cx="1808819" cy="550433"/>
      </dsp:txXfrm>
    </dsp:sp>
    <dsp:sp modelId="{EB6D2459-177E-104F-AC3F-F21734AB7B3A}">
      <dsp:nvSpPr>
        <dsp:cNvPr id="0" name=""/>
        <dsp:cNvSpPr/>
      </dsp:nvSpPr>
      <dsp:spPr>
        <a:xfrm>
          <a:off x="6189171" y="1974282"/>
          <a:ext cx="1808819" cy="193586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Reports</a:t>
          </a:r>
          <a:endParaRPr lang="en-US" sz="1500" kern="1200" dirty="0"/>
        </a:p>
        <a:p>
          <a:pPr marL="114300" lvl="1" indent="-114300" algn="l" defTabSz="666750">
            <a:lnSpc>
              <a:spcPct val="90000"/>
            </a:lnSpc>
            <a:spcBef>
              <a:spcPct val="0"/>
            </a:spcBef>
            <a:spcAft>
              <a:spcPct val="15000"/>
            </a:spcAft>
            <a:buChar char="••"/>
          </a:pPr>
          <a:r>
            <a:rPr lang="en-US" sz="1500" kern="1200" dirty="0" smtClean="0"/>
            <a:t>Info and data collection</a:t>
          </a:r>
          <a:endParaRPr lang="en-US" sz="1500" kern="1200" dirty="0"/>
        </a:p>
        <a:p>
          <a:pPr marL="114300" lvl="1" indent="-114300" algn="l" defTabSz="666750">
            <a:lnSpc>
              <a:spcPct val="90000"/>
            </a:lnSpc>
            <a:spcBef>
              <a:spcPct val="0"/>
            </a:spcBef>
            <a:spcAft>
              <a:spcPct val="15000"/>
            </a:spcAft>
            <a:buChar char="••"/>
          </a:pPr>
          <a:r>
            <a:rPr lang="en-US" sz="1500" kern="1200" dirty="0" smtClean="0"/>
            <a:t>Evaluate &amp; </a:t>
          </a:r>
          <a:r>
            <a:rPr lang="en-US" sz="1500" kern="1200" dirty="0" err="1" smtClean="0"/>
            <a:t>analyse</a:t>
          </a:r>
          <a:r>
            <a:rPr lang="en-US" sz="1500" kern="1200" dirty="0" smtClean="0"/>
            <a:t> to ensure projects meet objectives</a:t>
          </a:r>
          <a:endParaRPr lang="en-US" sz="1500" kern="1200" dirty="0"/>
        </a:p>
      </dsp:txBody>
      <dsp:txXfrm>
        <a:off x="6189171" y="1974282"/>
        <a:ext cx="1808819" cy="19358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10/4/2018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8-02-14T02:21:23.979"/>
    </inkml:context>
    <inkml:brush xml:id="br0">
      <inkml:brushProperty name="width" value="0.23333" units="cm"/>
      <inkml:brushProperty name="height" value="0.46667" units="cm"/>
      <inkml:brushProperty name="color" value="#FF0000"/>
      <inkml:brushProperty name="tip" value="rectangle"/>
      <inkml:brushProperty name="rasterOp" value="maskPen"/>
      <inkml:brushProperty name="fitToCurve" value="1"/>
    </inkml:brush>
  </inkml:definitions>
  <inkml:trace contextRef="#ctx0" brushRef="#br0">563 2028 0,'44'0'31,"-44"-88"-15,44-43-16,-44 87 15,0-44 1,44 1-16,0 43 15,-44-43-15,43 43 16,1 0-16,-44-44 16,44 1-16,0 43 15,-44-44-15,44 1 16,-1 43-16,1-44 16,0 1-16,43 43 15,-87-44-15,88 1 16,-44 43-1,-44 0 17,44 0-32,-1 1 15,1-1 126,0 0-125,87 0-16,-87 1 15,131-1-15,-87 0 16,0 0-16,-45 0 15,1 44-15,0 0 16,0 0 62,0 0-62,87 0-1,-87 0 1,-1 0-16,1 44 16,0-44 15,0 0-31,0 44 31,-1 0-15,45 0-1,-44-1-15,-44 1 16,87 0-16,-43 0 16,0-1-16,0-43 15,0 44-15,-44 0 16,43-44-16,45 0 16,-88 44-1,44-44-15,-44 44 16,44-1-1,-1 45 1,1-44 0,-44 0-1,44-1 1,0 45 0,-44-44-16,44 0 15,-1-1 1,-43 1-1,0 0 1,44 0 0,-44 0-16,0-1 15,44 1 1,-44 0-16,44 0 16,-44 0-16,0 43 15,43-43 1,-43 0-1,0-1-15,0 1 16,0 0-16,0 0 16,0 43-1,0-43-15,0 44 16,0-44-16,44 43 16,-44-43-16,0 44 15,0-45 16,0 1-31,0 0 16,0 0-16,0 0 16,0-1-1,0 1 1,0 0 0,0 0-1,0 0 1,0-1-1,0 1-15,0 0 16,0 0 0,0-1-1,0 1-15,0 0 16,0 0 0,0 43 46,0-43-46,0 0-16,0 0 15,0 0-15,0-1 16,0 1-16,-44 0 16,44 0-16,0 0 15,0-1-15,0 1 16,0 0-16,0 0 15,0 0 1,0-1-16,0 1 16,-43 0-1,43 0 1,0 43 0,0-43-1,0 0-15,0 0 16,-44-1-1,44 45-15,0-44 16,-44 43 0,44 1-1,0-44 1,0 0 0,-44-1-16,44 1 15,0 44 1,-43-44-16,-1 43 15,44-43 1,0 0-16,0 0 16,0 87 77,0-87-77,-44-44 0,44 44-16,0 43 15,-44-43-15,44 43 16,0 1-16,-44-44 16,44 0-16,-43 43 15,43-43 1,-44 44 15,44-45 0,0 1-15,-44 0-16,44 0 31,-44-44-15,44 44-16,0-1 15,-44 1 17,1 44-32,-1-44 15,44-1 1,-44 1-16,44 0 16,-44-44-1,0 88 1,1-45 93,-1-43-93,0 44-16,0-44 15,44 44-15,-44 0 16,1-44 0,43 43-16,-44-43 31,0 0 16,0 0-16,0 0-15,1 0-16,-45 44 15,44 0-15,1-44 32,-1 0-32,0 0 15,0 0 16,0 0-15,1 0 0,-1 0-16,0 0 15,0 0-15,0 0 16,1 0 0,-1 0-16,0 0 31,-44-44-16,45 0 1,-1 44 0,-44-43-1,44 43 1,1-44 0,-1 44-1,0-44 1,0 0 31,0 44-32,44-43 17,-43 43-17,-1-44 16,0 44 1,44-44-17,-44 0-15,1 44 32,-1 0-17,0-44-15,0 1 16,0-1-1,1 0 1,43 0 0,-44 44-1,0 0-15,0-44 63,0 44-32,1-87-15,43 43-16,-44 44 15,44-88-15,-44 88 16,0-43-16,0-45 16,1 88-1,43-44-15,0 0 16,-44 44-16,44-43 15,0-45-15,-44 88 16,44-44 0,-44 0-16,44 1 15,-44-89 1,44 89 0,-43-1-16,43-44 15,0 44 1,-44 1-1,44-1 1,0 0 0,0 0-1,0 0 1,0 1 0,0-1-16,0 0 15,0 0 1,0 0-1,0 1 1,0-1 0,0 0-1,0 0 1,0 0-16,0 1 31,0-45-15,0 44-1,0 0 1,0 1 0,0-1-1,0 0-15,0 0 16,0 1-16,0-1 31,0 0-31,0 0 16,0 0 15,0 1 0,0-1-15,0 0 0,0 0-16,0 0 31,0 1 63,0-1-94,0 0 15,0 0-15,0 0 16,44-43 124,-1-1-140,-43 44 16,0 1 0,44-1 77,-44 0-14,0-44-64,44 45 16,-44-1-15,0 0 125,0 0-141,44-43 15,0 43-15,-44 0 16,43-43 0,-43 43 171,44 0-187,-44 0 16,44 0-1,-44 1 79,0-1-78,44-44-1,0 88 1,-44-44 0,0 1-1,43-1-15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10/4/2018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142200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326451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defTabSz="934974">
              <a:defRPr/>
            </a:pPr>
            <a:endParaRPr lang="en-US" baseline="0"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33</a:t>
            </a:fld>
            <a:endParaRPr lang="en-US"/>
          </a:p>
        </p:txBody>
      </p:sp>
    </p:spTree>
    <p:extLst>
      <p:ext uri="{BB962C8B-B14F-4D97-AF65-F5344CB8AC3E}">
        <p14:creationId xmlns:p14="http://schemas.microsoft.com/office/powerpoint/2010/main" val="234518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defTabSz="934974">
              <a:defRPr/>
            </a:pPr>
            <a:endParaRPr lang="en-US" baseline="0"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35</a:t>
            </a:fld>
            <a:endParaRPr lang="en-US"/>
          </a:p>
        </p:txBody>
      </p:sp>
    </p:spTree>
    <p:extLst>
      <p:ext uri="{BB962C8B-B14F-4D97-AF65-F5344CB8AC3E}">
        <p14:creationId xmlns:p14="http://schemas.microsoft.com/office/powerpoint/2010/main" val="276549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defTabSz="934974">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36</a:t>
            </a:fld>
            <a:endParaRPr lang="en-US"/>
          </a:p>
        </p:txBody>
      </p:sp>
    </p:spTree>
    <p:extLst>
      <p:ext uri="{BB962C8B-B14F-4D97-AF65-F5344CB8AC3E}">
        <p14:creationId xmlns:p14="http://schemas.microsoft.com/office/powerpoint/2010/main" val="416186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52475"/>
            <a:ext cx="6692900" cy="3767138"/>
          </a:xfrm>
        </p:spPr>
      </p:sp>
      <p:sp>
        <p:nvSpPr>
          <p:cNvPr id="3" name="Notes Placeholder 2"/>
          <p:cNvSpPr>
            <a:spLocks noGrp="1"/>
          </p:cNvSpPr>
          <p:nvPr>
            <p:ph type="body" idx="1"/>
          </p:nvPr>
        </p:nvSpPr>
        <p:spPr/>
        <p:txBody>
          <a:bodyPr/>
          <a:lstStyle/>
          <a:p>
            <a:pPr defTabSz="952739">
              <a:defRPr/>
            </a:pPr>
            <a:endParaRPr lang="en-US" baseline="0"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37</a:t>
            </a:fld>
            <a:endParaRPr lang="en-US"/>
          </a:p>
        </p:txBody>
      </p:sp>
    </p:spTree>
    <p:extLst>
      <p:ext uri="{BB962C8B-B14F-4D97-AF65-F5344CB8AC3E}">
        <p14:creationId xmlns:p14="http://schemas.microsoft.com/office/powerpoint/2010/main" val="280979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AAS/UC/14.12.16</a:t>
            </a:r>
            <a:endParaRPr lang="en-US"/>
          </a:p>
        </p:txBody>
      </p:sp>
      <p:sp>
        <p:nvSpPr>
          <p:cNvPr id="5" name="Slide Number Placeholder 4"/>
          <p:cNvSpPr>
            <a:spLocks noGrp="1"/>
          </p:cNvSpPr>
          <p:nvPr>
            <p:ph type="sldNum" sz="quarter" idx="11"/>
          </p:nvPr>
        </p:nvSpPr>
        <p:spPr/>
        <p:txBody>
          <a:bodyPr/>
          <a:lstStyle/>
          <a:p>
            <a:pPr>
              <a:defRPr/>
            </a:pPr>
            <a:fld id="{D5313F58-D060-4D6F-AC13-A13CD78F32DD}" type="slidenum">
              <a:rPr lang="en-US" smtClean="0"/>
              <a:pPr>
                <a:defRPr/>
              </a:pPr>
              <a:t>38</a:t>
            </a:fld>
            <a:endParaRPr lang="en-US"/>
          </a:p>
        </p:txBody>
      </p:sp>
      <p:sp>
        <p:nvSpPr>
          <p:cNvPr id="6" name="Date Placeholder 5"/>
          <p:cNvSpPr>
            <a:spLocks noGrp="1"/>
          </p:cNvSpPr>
          <p:nvPr>
            <p:ph type="dt" idx="12"/>
          </p:nvPr>
        </p:nvSpPr>
        <p:spPr/>
        <p:txBody>
          <a:bodyPr/>
          <a:lstStyle/>
          <a:p>
            <a:pPr>
              <a:defRPr/>
            </a:pPr>
            <a:endParaRPr lang="en-US"/>
          </a:p>
        </p:txBody>
      </p:sp>
      <p:sp>
        <p:nvSpPr>
          <p:cNvPr id="7" name="Header Placeholder 6"/>
          <p:cNvSpPr>
            <a:spLocks noGrp="1"/>
          </p:cNvSpPr>
          <p:nvPr>
            <p:ph type="hdr" sz="quarter" idx="13"/>
          </p:nvPr>
        </p:nvSpPr>
        <p:spPr/>
        <p:txBody>
          <a:bodyPr/>
          <a:lstStyle/>
          <a:p>
            <a:pPr>
              <a:defRPr/>
            </a:pPr>
            <a:endParaRPr lang="en-US"/>
          </a:p>
        </p:txBody>
      </p:sp>
    </p:spTree>
    <p:extLst>
      <p:ext uri="{BB962C8B-B14F-4D97-AF65-F5344CB8AC3E}">
        <p14:creationId xmlns:p14="http://schemas.microsoft.com/office/powerpoint/2010/main" val="339263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defTabSz="934974">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39</a:t>
            </a:fld>
            <a:endParaRPr lang="en-US"/>
          </a:p>
        </p:txBody>
      </p:sp>
    </p:spTree>
    <p:extLst>
      <p:ext uri="{BB962C8B-B14F-4D97-AF65-F5344CB8AC3E}">
        <p14:creationId xmlns:p14="http://schemas.microsoft.com/office/powerpoint/2010/main" val="373054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p:cNvSpPr>
            <a:spLocks noEditPoints="1"/>
          </p:cNvSpPr>
          <p:nvPr/>
        </p:nvSpPr>
        <p:spPr bwMode="auto">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10/4/2018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10/4/2018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10/4/2018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t>10/4/2018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t>10/4/2018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t>10/4/2018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t>10/4/2018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10/4/2018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10/4/2018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10/4/2018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2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pPr/>
              <a:t>10/4/2018</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my/imgres?imgurl=https://cleanmalaysia.com/wp-content/uploads/2017/07/112743dcef6904aef522e99e028664f6.jpg&amp;imgrefurl=https://cleanmalaysia.com/2017/07/31/declaring-war-polluters-sarawak/&amp;docid=X_fQtOUYGvJxqM&amp;tbnid=t--zaUwnNax8DM:&amp;vet=10ahUKEwiWrOSQherdAhXJto8KHe9QDIkQMwhDKAkwCQ..i&amp;w=1024&amp;h=768&amp;bih=907&amp;biw=1280&amp;q=rubbish%20in%20sarawak%20rivers&amp;ved=0ahUKEwiWrOSQherdAhXJto8KHe9QDIkQMwhDKAkwCQ&amp;iact=mrc&amp;uact=8" TargetMode="Externa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my/imgres?imgurl=https://cleanmalaysia.com/wp-content/uploads/2017/07/112743dcef6904aef522e99e028664f6.jpg&amp;imgrefurl=https://cleanmalaysia.com/2017/07/31/declaring-war-polluters-sarawak/&amp;docid=X_fQtOUYGvJxqM&amp;tbnid=t--zaUwnNax8DM:&amp;vet=10ahUKEwiWrOSQherdAhXJto8KHe9QDIkQMwhDKAkwCQ..i&amp;w=1024&amp;h=768&amp;bih=907&amp;biw=1280&amp;q=rubbish%20in%20sarawak%20rivers&amp;ved=0ahUKEwiWrOSQherdAhXJto8KHe9QDIkQMwhDKAkwCQ&amp;iact=mrc&amp;uact=8"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google.com.my/imgres?imgurl=http://mbaula.org/wp-content/uploads/2016/08/SDG4.png&amp;imgrefurl=http://mbaula.org/the-sustainable-development-goals/&amp;docid=AKmCePzJe3EEaM&amp;tbnid=tjWNAsQnmV9nTM:&amp;vet=10ahUKEwjZyJOIwM_bAhUDp48KHbd3CxUQMwhTKAYwBg..i&amp;w=377&amp;h=376&amp;bih=855&amp;biw=1200&amp;q=sdg%204&amp;ved=0ahUKEwjZyJOIwM_bAhUDp48KHbd3CxUQMwhTKAYwBg&amp;iact=mrc&amp;uact=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31000">
              <a:srgbClr val="666699"/>
            </a:gs>
            <a:gs pos="45000">
              <a:schemeClr val="tx1">
                <a:lumMod val="20000"/>
                <a:lumOff val="80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5812" y="30480"/>
            <a:ext cx="10668000" cy="3048001"/>
          </a:xfrm>
        </p:spPr>
        <p:txBody>
          <a:bodyPr/>
          <a:lstStyle/>
          <a:p>
            <a:r>
              <a:rPr lang="en-US" sz="7200" b="1" dirty="0" smtClean="0">
                <a:solidFill>
                  <a:schemeClr val="tx2"/>
                </a:solidFill>
              </a:rPr>
              <a:t>RCE KUCHING </a:t>
            </a:r>
            <a:br>
              <a:rPr lang="en-US" sz="7200" b="1" dirty="0" smtClean="0">
                <a:solidFill>
                  <a:schemeClr val="tx2"/>
                </a:solidFill>
              </a:rPr>
            </a:br>
            <a:r>
              <a:rPr lang="en-US" sz="3600" b="1" dirty="0" smtClean="0">
                <a:solidFill>
                  <a:schemeClr val="tx2"/>
                </a:solidFill>
              </a:rPr>
              <a:t>Education for sustainable development</a:t>
            </a:r>
            <a:endParaRPr lang="en-US" sz="3600" b="1" dirty="0">
              <a:solidFill>
                <a:schemeClr val="tx2"/>
              </a:solidFill>
            </a:endParaRPr>
          </a:p>
        </p:txBody>
      </p:sp>
      <p:sp>
        <p:nvSpPr>
          <p:cNvPr id="3" name="Subtitle 2"/>
          <p:cNvSpPr>
            <a:spLocks noGrp="1"/>
          </p:cNvSpPr>
          <p:nvPr>
            <p:ph type="subTitle" idx="1"/>
          </p:nvPr>
        </p:nvSpPr>
        <p:spPr>
          <a:xfrm>
            <a:off x="150812" y="6286500"/>
            <a:ext cx="7848600" cy="1143000"/>
          </a:xfrm>
        </p:spPr>
        <p:txBody>
          <a:bodyPr/>
          <a:lstStyle/>
          <a:p>
            <a:r>
              <a:rPr lang="en-US" dirty="0" smtClean="0">
                <a:solidFill>
                  <a:srgbClr val="00B0F0"/>
                </a:solidFill>
              </a:rPr>
              <a:t>rcenetwork.org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9412" y="4580635"/>
            <a:ext cx="4035882" cy="2264665"/>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10134598" cy="4800600"/>
          </a:xfrm>
        </p:spPr>
        <p:txBody>
          <a:bodyPr>
            <a:normAutofit/>
          </a:bodyPr>
          <a:lstStyle/>
          <a:p>
            <a:endParaRPr lang="en-US" dirty="0" smtClean="0"/>
          </a:p>
          <a:p>
            <a:endParaRPr lang="en-US" b="1"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150" y="3621994"/>
            <a:ext cx="8096862" cy="300740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761" y="181570"/>
            <a:ext cx="6123732" cy="3440424"/>
          </a:xfrm>
          <a:prstGeom prst="rect">
            <a:avLst/>
          </a:prstGeom>
        </p:spPr>
      </p:pic>
      <p:sp>
        <p:nvSpPr>
          <p:cNvPr id="7" name="Rectangle 6"/>
          <p:cNvSpPr/>
          <p:nvPr/>
        </p:nvSpPr>
        <p:spPr>
          <a:xfrm>
            <a:off x="458333" y="6167735"/>
            <a:ext cx="1919115"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dirty="0" smtClean="0">
                <a:ln w="0"/>
                <a:solidFill>
                  <a:schemeClr val="accent4">
                    <a:lumMod val="75000"/>
                  </a:schemeClr>
                </a:solidFill>
                <a:effectLst>
                  <a:outerShdw blurRad="38100" dist="25400" dir="5400000" algn="ctr" rotWithShape="0">
                    <a:srgbClr val="6E747A">
                      <a:alpha val="43000"/>
                    </a:srgbClr>
                  </a:outerShdw>
                </a:effectLst>
              </a:rPr>
              <a:t>River Cruise</a:t>
            </a:r>
            <a:endParaRPr lang="en-US" sz="2400" b="1" dirty="0">
              <a:ln w="0"/>
              <a:solidFill>
                <a:schemeClr val="accent4">
                  <a:lumMod val="75000"/>
                </a:schemeClr>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4"/>
          <a:stretch>
            <a:fillRect/>
          </a:stretch>
        </p:blipFill>
        <p:spPr>
          <a:xfrm>
            <a:off x="458333" y="127847"/>
            <a:ext cx="9175526" cy="5161234"/>
          </a:xfrm>
          <a:prstGeom prst="rect">
            <a:avLst/>
          </a:prstGeom>
        </p:spPr>
      </p:pic>
    </p:spTree>
    <p:extLst>
      <p:ext uri="{BB962C8B-B14F-4D97-AF65-F5344CB8AC3E}">
        <p14:creationId xmlns:p14="http://schemas.microsoft.com/office/powerpoint/2010/main" val="14957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500"/>
                                        <p:tgtEl>
                                          <p:spTgt spid="10"/>
                                        </p:tgtEl>
                                      </p:cBhvr>
                                    </p:animEffect>
                                  </p:childTnLst>
                                </p:cTn>
                              </p:par>
                            </p:childTnLst>
                          </p:cTn>
                        </p:par>
                        <p:par>
                          <p:cTn id="13" fill="hold">
                            <p:stCondLst>
                              <p:cond delay="275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500" fill="hold"/>
                                        <p:tgtEl>
                                          <p:spTgt spid="5"/>
                                        </p:tgtEl>
                                        <p:attrNameLst>
                                          <p:attrName>ppt_x</p:attrName>
                                        </p:attrNameLst>
                                      </p:cBhvr>
                                      <p:tavLst>
                                        <p:tav tm="0">
                                          <p:val>
                                            <p:strVal val="#ppt_x"/>
                                          </p:val>
                                        </p:tav>
                                        <p:tav tm="100000">
                                          <p:val>
                                            <p:strVal val="#ppt_x"/>
                                          </p:val>
                                        </p:tav>
                                      </p:tavLst>
                                    </p:anim>
                                    <p:anim calcmode="lin" valueType="num">
                                      <p:cBhvr additive="base">
                                        <p:cTn id="17"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10134598" cy="4800600"/>
          </a:xfrm>
        </p:spPr>
        <p:txBody>
          <a:bodyPr>
            <a:normAutofit/>
          </a:bodyPr>
          <a:lstStyle/>
          <a:p>
            <a:endParaRPr lang="en-US" dirty="0" smtClean="0"/>
          </a:p>
          <a:p>
            <a:endParaRPr lang="en-US" b="1"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598" y="574278"/>
            <a:ext cx="8760392" cy="5453857"/>
          </a:xfrm>
          <a:prstGeom prst="rect">
            <a:avLst/>
          </a:prstGeom>
        </p:spPr>
      </p:pic>
      <p:sp>
        <p:nvSpPr>
          <p:cNvPr id="6" name="Rectangle 5"/>
          <p:cNvSpPr/>
          <p:nvPr/>
        </p:nvSpPr>
        <p:spPr>
          <a:xfrm>
            <a:off x="455612" y="6096943"/>
            <a:ext cx="3498073"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dirty="0" smtClean="0">
                <a:ln w="0"/>
                <a:solidFill>
                  <a:schemeClr val="accent4">
                    <a:lumMod val="75000"/>
                  </a:schemeClr>
                </a:solidFill>
                <a:effectLst>
                  <a:outerShdw blurRad="38100" dist="25400" dir="5400000" algn="ctr" rotWithShape="0">
                    <a:srgbClr val="6E747A">
                      <a:alpha val="43000"/>
                    </a:srgbClr>
                  </a:outerShdw>
                </a:effectLst>
              </a:rPr>
              <a:t>Waterfalls/ Picnic Sites</a:t>
            </a:r>
            <a:endParaRPr lang="en-US" sz="2400" b="1" dirty="0">
              <a:ln w="0"/>
              <a:solidFill>
                <a:schemeClr val="accent4">
                  <a:lumMod val="75000"/>
                </a:schemeClr>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40" y="228600"/>
            <a:ext cx="4171950" cy="5562600"/>
          </a:xfrm>
          <a:prstGeom prst="rect">
            <a:avLst/>
          </a:prstGeom>
        </p:spPr>
      </p:pic>
    </p:spTree>
    <p:extLst>
      <p:ext uri="{BB962C8B-B14F-4D97-AF65-F5344CB8AC3E}">
        <p14:creationId xmlns:p14="http://schemas.microsoft.com/office/powerpoint/2010/main" val="301973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10134598" cy="4800600"/>
          </a:xfrm>
        </p:spPr>
        <p:txBody>
          <a:bodyPr>
            <a:normAutofit/>
          </a:bodyPr>
          <a:lstStyle/>
          <a:p>
            <a:endParaRPr lang="en-US" dirty="0" smtClean="0"/>
          </a:p>
          <a:p>
            <a:endParaRPr lang="en-US" b="1"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2" y="228600"/>
            <a:ext cx="8936653" cy="5473700"/>
          </a:xfrm>
          <a:prstGeom prst="rect">
            <a:avLst/>
          </a:prstGeom>
        </p:spPr>
      </p:pic>
      <p:sp>
        <p:nvSpPr>
          <p:cNvPr id="5" name="Rectangle 4"/>
          <p:cNvSpPr/>
          <p:nvPr/>
        </p:nvSpPr>
        <p:spPr>
          <a:xfrm>
            <a:off x="167389" y="6167735"/>
            <a:ext cx="2501006"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dirty="0" smtClean="0">
                <a:ln w="0"/>
                <a:solidFill>
                  <a:schemeClr val="accent4">
                    <a:lumMod val="75000"/>
                  </a:schemeClr>
                </a:solidFill>
                <a:effectLst>
                  <a:outerShdw blurRad="38100" dist="25400" dir="5400000" algn="ctr" rotWithShape="0">
                    <a:srgbClr val="6E747A">
                      <a:alpha val="43000"/>
                    </a:srgbClr>
                  </a:outerShdw>
                </a:effectLst>
              </a:rPr>
              <a:t>Annual Regatta</a:t>
            </a:r>
            <a:endParaRPr lang="en-US" sz="2400" b="1" dirty="0">
              <a:ln w="0"/>
              <a:solidFill>
                <a:schemeClr val="accent4">
                  <a:lumMod val="75000"/>
                </a:schemeClr>
              </a:solidFill>
              <a:effectLst>
                <a:outerShdw blurRad="38100" dist="25400" dir="5400000" algn="ctr" rotWithShape="0">
                  <a:srgbClr val="6E747A">
                    <a:alpha val="43000"/>
                  </a:srgbClr>
                </a:outerShdw>
              </a:effectLst>
            </a:endParaRPr>
          </a:p>
        </p:txBody>
      </p:sp>
      <p:pic>
        <p:nvPicPr>
          <p:cNvPr id="8" name="Picture 7"/>
          <p:cNvPicPr>
            <a:picLocks noChangeAspect="1"/>
          </p:cNvPicPr>
          <p:nvPr/>
        </p:nvPicPr>
        <p:blipFill>
          <a:blip r:embed="rId3"/>
          <a:stretch>
            <a:fillRect/>
          </a:stretch>
        </p:blipFill>
        <p:spPr>
          <a:xfrm>
            <a:off x="2928841" y="1332048"/>
            <a:ext cx="8162925" cy="5312592"/>
          </a:xfrm>
          <a:prstGeom prst="rect">
            <a:avLst/>
          </a:prstGeom>
        </p:spPr>
      </p:pic>
      <p:pic>
        <p:nvPicPr>
          <p:cNvPr id="7" name="Picture 6"/>
          <p:cNvPicPr>
            <a:picLocks noChangeAspect="1"/>
          </p:cNvPicPr>
          <p:nvPr/>
        </p:nvPicPr>
        <p:blipFill>
          <a:blip r:embed="rId4"/>
          <a:stretch>
            <a:fillRect/>
          </a:stretch>
        </p:blipFill>
        <p:spPr>
          <a:xfrm>
            <a:off x="4037012" y="71680"/>
            <a:ext cx="8134985" cy="5161958"/>
          </a:xfrm>
          <a:prstGeom prst="rect">
            <a:avLst/>
          </a:prstGeom>
        </p:spPr>
      </p:pic>
    </p:spTree>
    <p:extLst>
      <p:ext uri="{BB962C8B-B14F-4D97-AF65-F5344CB8AC3E}">
        <p14:creationId xmlns:p14="http://schemas.microsoft.com/office/powerpoint/2010/main" val="292340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750" fill="hold"/>
                                        <p:tgtEl>
                                          <p:spTgt spid="8"/>
                                        </p:tgtEl>
                                        <p:attrNameLst>
                                          <p:attrName>ppt_x</p:attrName>
                                        </p:attrNameLst>
                                      </p:cBhvr>
                                      <p:tavLst>
                                        <p:tav tm="0">
                                          <p:val>
                                            <p:strVal val="#ppt_x"/>
                                          </p:val>
                                        </p:tav>
                                        <p:tav tm="100000">
                                          <p:val>
                                            <p:strVal val="#ppt_x"/>
                                          </p:val>
                                        </p:tav>
                                      </p:tavLst>
                                    </p:anim>
                                    <p:anim calcmode="lin" valueType="num">
                                      <p:cBhvr additive="base">
                                        <p:cTn id="14" dur="175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275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10134598" cy="4800600"/>
          </a:xfrm>
        </p:spPr>
        <p:txBody>
          <a:bodyPr>
            <a:normAutofit/>
          </a:bodyPr>
          <a:lstStyle/>
          <a:p>
            <a:endParaRPr lang="en-US" dirty="0" smtClean="0"/>
          </a:p>
          <a:p>
            <a:endParaRPr lang="en-US" b="1"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2" y="3276600"/>
            <a:ext cx="5694662" cy="3200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137" y="51475"/>
            <a:ext cx="4944874" cy="65931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21" y="413657"/>
            <a:ext cx="10066291" cy="4920343"/>
          </a:xfrm>
          <a:prstGeom prst="rect">
            <a:avLst/>
          </a:prstGeom>
        </p:spPr>
      </p:pic>
      <p:sp>
        <p:nvSpPr>
          <p:cNvPr id="9" name="Rectangle 8"/>
          <p:cNvSpPr/>
          <p:nvPr/>
        </p:nvSpPr>
        <p:spPr>
          <a:xfrm>
            <a:off x="192237" y="6167735"/>
            <a:ext cx="2451312"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dirty="0" smtClean="0">
                <a:ln w="0"/>
                <a:solidFill>
                  <a:schemeClr val="accent4">
                    <a:lumMod val="75000"/>
                  </a:schemeClr>
                </a:solidFill>
                <a:effectLst>
                  <a:outerShdw blurRad="38100" dist="25400" dir="5400000" algn="ctr" rotWithShape="0">
                    <a:srgbClr val="6E747A">
                      <a:alpha val="43000"/>
                    </a:srgbClr>
                  </a:outerShdw>
                </a:effectLst>
              </a:rPr>
              <a:t>Tagang System</a:t>
            </a:r>
            <a:endParaRPr lang="en-US" sz="2400" b="1" dirty="0">
              <a:ln w="0"/>
              <a:solidFill>
                <a:schemeClr val="accent4">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5793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 presetClass="entr" presetSubtype="4"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250" fill="hold"/>
                                        <p:tgtEl>
                                          <p:spTgt spid="6"/>
                                        </p:tgtEl>
                                        <p:attrNameLst>
                                          <p:attrName>ppt_x</p:attrName>
                                        </p:attrNameLst>
                                      </p:cBhvr>
                                      <p:tavLst>
                                        <p:tav tm="0">
                                          <p:val>
                                            <p:strVal val="#ppt_x"/>
                                          </p:val>
                                        </p:tav>
                                        <p:tav tm="100000">
                                          <p:val>
                                            <p:strVal val="#ppt_x"/>
                                          </p:val>
                                        </p:tav>
                                      </p:tavLst>
                                    </p:anim>
                                    <p:anim calcmode="lin" valueType="num">
                                      <p:cBhvr additive="base">
                                        <p:cTn id="20"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884" y="919957"/>
            <a:ext cx="6819901" cy="5114926"/>
          </a:xfrm>
        </p:spPr>
      </p:pic>
      <p:sp>
        <p:nvSpPr>
          <p:cNvPr id="3" name="AutoShape 3" descr="Image result for rubbish in sarawak rivers">
            <a:hlinkClick r:id="rId3"/>
          </p:cNvPr>
          <p:cNvSpPr>
            <a:spLocks noChangeAspect="1" noChangeArrowheads="1"/>
          </p:cNvSpPr>
          <p:nvPr/>
        </p:nvSpPr>
        <p:spPr bwMode="auto">
          <a:xfrm>
            <a:off x="920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075" y="304800"/>
            <a:ext cx="7524750" cy="4991100"/>
          </a:xfrm>
          <a:prstGeom prst="rect">
            <a:avLst/>
          </a:prstGeom>
        </p:spPr>
      </p:pic>
      <p:pic>
        <p:nvPicPr>
          <p:cNvPr id="5" name="Picture 4"/>
          <p:cNvPicPr>
            <a:picLocks noChangeAspect="1"/>
          </p:cNvPicPr>
          <p:nvPr/>
        </p:nvPicPr>
        <p:blipFill>
          <a:blip r:embed="rId5"/>
          <a:stretch>
            <a:fillRect/>
          </a:stretch>
        </p:blipFill>
        <p:spPr>
          <a:xfrm>
            <a:off x="2301875" y="0"/>
            <a:ext cx="4724400" cy="6787768"/>
          </a:xfrm>
          <a:prstGeom prst="rect">
            <a:avLst/>
          </a:prstGeom>
        </p:spPr>
      </p:pic>
    </p:spTree>
    <p:extLst>
      <p:ext uri="{BB962C8B-B14F-4D97-AF65-F5344CB8AC3E}">
        <p14:creationId xmlns:p14="http://schemas.microsoft.com/office/powerpoint/2010/main" val="18351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250" fill="hold"/>
                                        <p:tgtEl>
                                          <p:spTgt spid="8"/>
                                        </p:tgtEl>
                                        <p:attrNameLst>
                                          <p:attrName>ppt_x</p:attrName>
                                        </p:attrNameLst>
                                      </p:cBhvr>
                                      <p:tavLst>
                                        <p:tav tm="0">
                                          <p:val>
                                            <p:strVal val="#ppt_x"/>
                                          </p:val>
                                        </p:tav>
                                        <p:tav tm="100000">
                                          <p:val>
                                            <p:strVal val="#ppt_x"/>
                                          </p:val>
                                        </p:tav>
                                      </p:tavLst>
                                    </p:anim>
                                    <p:anim calcmode="lin" valueType="num">
                                      <p:cBhvr additive="base">
                                        <p:cTn id="14" dur="125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225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250" fill="hold"/>
                                        <p:tgtEl>
                                          <p:spTgt spid="5"/>
                                        </p:tgtEl>
                                        <p:attrNameLst>
                                          <p:attrName>ppt_x</p:attrName>
                                        </p:attrNameLst>
                                      </p:cBhvr>
                                      <p:tavLst>
                                        <p:tav tm="0">
                                          <p:val>
                                            <p:strVal val="#ppt_x"/>
                                          </p:val>
                                        </p:tav>
                                        <p:tav tm="100000">
                                          <p:val>
                                            <p:strVal val="#ppt_x"/>
                                          </p:val>
                                        </p:tav>
                                      </p:tavLst>
                                    </p:anim>
                                    <p:anim calcmode="lin" valueType="num">
                                      <p:cBhvr additive="base">
                                        <p:cTn id="19"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5612" y="737338"/>
            <a:ext cx="7449683" cy="5587262"/>
          </a:xfrm>
        </p:spPr>
      </p:pic>
      <p:sp>
        <p:nvSpPr>
          <p:cNvPr id="3" name="AutoShape 3" descr="Image result for rubbish in sarawak rivers">
            <a:hlinkClick r:id="rId3"/>
          </p:cNvPr>
          <p:cNvSpPr>
            <a:spLocks noChangeAspect="1" noChangeArrowheads="1"/>
          </p:cNvSpPr>
          <p:nvPr/>
        </p:nvSpPr>
        <p:spPr bwMode="auto">
          <a:xfrm>
            <a:off x="920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75" y="274696"/>
            <a:ext cx="8059737" cy="6049904"/>
          </a:xfrm>
          <a:prstGeom prst="rect">
            <a:avLst/>
          </a:prstGeom>
        </p:spPr>
      </p:pic>
    </p:spTree>
    <p:extLst>
      <p:ext uri="{BB962C8B-B14F-4D97-AF65-F5344CB8AC3E}">
        <p14:creationId xmlns:p14="http://schemas.microsoft.com/office/powerpoint/2010/main" val="17609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rgbClr val="333399"/>
            </a:gs>
            <a:gs pos="13000">
              <a:srgbClr val="666699"/>
            </a:gs>
            <a:gs pos="62000">
              <a:schemeClr val="bg1">
                <a:lumMod val="95000"/>
              </a:schemeClr>
            </a:gs>
            <a:gs pos="79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457200"/>
            <a:ext cx="11201400" cy="5943600"/>
          </a:xfrm>
        </p:spPr>
        <p:txBody>
          <a:bodyPr>
            <a:normAutofit fontScale="85000" lnSpcReduction="20000"/>
          </a:bodyPr>
          <a:lstStyle/>
          <a:p>
            <a:pPr marL="45720" indent="0">
              <a:buNone/>
            </a:pPr>
            <a:r>
              <a:rPr lang="en-US" sz="2900" b="1" dirty="0">
                <a:solidFill>
                  <a:schemeClr val="tx2"/>
                </a:solidFill>
              </a:rPr>
              <a:t>In a nutshell, the following activities taking place in Kuching and in Sarawak have resulted in the degradation of the water quality of many of its rivers: </a:t>
            </a:r>
          </a:p>
          <a:p>
            <a:pPr marL="45720" indent="0">
              <a:buNone/>
            </a:pPr>
            <a:r>
              <a:rPr lang="en-US" sz="2900" b="1" dirty="0">
                <a:solidFill>
                  <a:schemeClr val="tx2"/>
                </a:solidFill>
              </a:rPr>
              <a:t>-clearing of forests and natural vegetation for agriculture activities</a:t>
            </a:r>
          </a:p>
          <a:p>
            <a:pPr marL="45720" indent="0">
              <a:buNone/>
            </a:pPr>
            <a:r>
              <a:rPr lang="en-US" sz="2900" b="1" dirty="0">
                <a:solidFill>
                  <a:schemeClr val="tx2"/>
                </a:solidFill>
              </a:rPr>
              <a:t>-timber harvesting</a:t>
            </a:r>
          </a:p>
          <a:p>
            <a:pPr marL="45720" indent="0">
              <a:buNone/>
            </a:pPr>
            <a:r>
              <a:rPr lang="en-US" sz="2900" b="1" dirty="0">
                <a:solidFill>
                  <a:schemeClr val="tx2"/>
                </a:solidFill>
              </a:rPr>
              <a:t>-excessive use of fertilizers and pesticide with the development of agriculture plantations in peat swamp forest</a:t>
            </a:r>
          </a:p>
          <a:p>
            <a:pPr marL="45720" indent="0">
              <a:buNone/>
            </a:pPr>
            <a:r>
              <a:rPr lang="en-US" sz="2900" b="1" dirty="0">
                <a:solidFill>
                  <a:schemeClr val="tx2"/>
                </a:solidFill>
              </a:rPr>
              <a:t>-urban developments such as housing, commercial and industrial complexes</a:t>
            </a:r>
          </a:p>
          <a:p>
            <a:pPr marL="45720" indent="0">
              <a:buNone/>
            </a:pPr>
            <a:r>
              <a:rPr lang="en-US" sz="2900" b="1" dirty="0">
                <a:solidFill>
                  <a:schemeClr val="tx2"/>
                </a:solidFill>
              </a:rPr>
              <a:t>-Infrastructure development such as road construction</a:t>
            </a:r>
          </a:p>
          <a:p>
            <a:pPr marL="45720" indent="0">
              <a:buNone/>
            </a:pPr>
            <a:r>
              <a:rPr lang="en-US" sz="2900" b="1" dirty="0">
                <a:solidFill>
                  <a:schemeClr val="tx2"/>
                </a:solidFill>
              </a:rPr>
              <a:t>-untreated waste water and raw sewage discharge</a:t>
            </a:r>
          </a:p>
          <a:p>
            <a:pPr marL="45720" indent="0">
              <a:buNone/>
            </a:pPr>
            <a:r>
              <a:rPr lang="en-US" sz="2900" b="1" dirty="0">
                <a:solidFill>
                  <a:schemeClr val="tx2"/>
                </a:solidFill>
              </a:rPr>
              <a:t>-illegal dumping of waste</a:t>
            </a:r>
          </a:p>
          <a:p>
            <a:pPr marL="45720" indent="0">
              <a:buNone/>
            </a:pPr>
            <a:r>
              <a:rPr lang="en-US" sz="2900" b="1" dirty="0">
                <a:solidFill>
                  <a:schemeClr val="tx2"/>
                </a:solidFill>
              </a:rPr>
              <a:t>(</a:t>
            </a:r>
            <a:r>
              <a:rPr lang="en-US" sz="2900" b="1" i="1" dirty="0">
                <a:solidFill>
                  <a:schemeClr val="tx2"/>
                </a:solidFill>
              </a:rPr>
              <a:t>Source: 6th SITE Research Seminar, 13-14 September 2001 </a:t>
            </a:r>
            <a:r>
              <a:rPr lang="en-US" sz="2900" b="1" i="1" dirty="0" smtClean="0">
                <a:solidFill>
                  <a:schemeClr val="tx2"/>
                </a:solidFill>
              </a:rPr>
              <a:t>Paper </a:t>
            </a:r>
            <a:r>
              <a:rPr lang="en-US" sz="2900" b="1" i="1" dirty="0">
                <a:solidFill>
                  <a:schemeClr val="tx2"/>
                </a:solidFill>
              </a:rPr>
              <a:t>9: River Water Quality Monitoring: Sharing Sarawak Experience</a:t>
            </a:r>
            <a:r>
              <a:rPr lang="en-US" sz="2900" b="1" dirty="0">
                <a:solidFill>
                  <a:schemeClr val="tx2"/>
                </a:solidFill>
              </a:rPr>
              <a:t>)</a:t>
            </a:r>
          </a:p>
          <a:p>
            <a:endParaRPr lang="en-US" sz="2900" b="1" dirty="0">
              <a:solidFill>
                <a:schemeClr val="tx2"/>
              </a:solidFill>
            </a:endParaRPr>
          </a:p>
          <a:p>
            <a:endParaRPr lang="en-US" b="1" dirty="0" smtClean="0"/>
          </a:p>
        </p:txBody>
      </p:sp>
    </p:spTree>
    <p:extLst>
      <p:ext uri="{BB962C8B-B14F-4D97-AF65-F5344CB8AC3E}">
        <p14:creationId xmlns:p14="http://schemas.microsoft.com/office/powerpoint/2010/main" val="39742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15000">
              <a:srgbClr val="666699"/>
            </a:gs>
            <a:gs pos="69000">
              <a:schemeClr val="bg1">
                <a:lumMod val="95000"/>
              </a:schemeClr>
            </a:gs>
            <a:gs pos="9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811" y="1146572"/>
            <a:ext cx="12038013" cy="5711428"/>
          </a:xfrm>
        </p:spPr>
        <p:txBody>
          <a:bodyPr>
            <a:normAutofit/>
          </a:bodyPr>
          <a:lstStyle/>
          <a:p>
            <a:pPr marL="45720" indent="0">
              <a:buNone/>
            </a:pPr>
            <a:r>
              <a:rPr lang="en-GB" sz="1800" b="1" dirty="0" smtClean="0">
                <a:solidFill>
                  <a:schemeClr val="tx2"/>
                </a:solidFill>
              </a:rPr>
              <a:t>-</a:t>
            </a:r>
            <a:r>
              <a:rPr lang="en-GB" b="1" dirty="0">
                <a:solidFill>
                  <a:schemeClr val="tx2"/>
                </a:solidFill>
              </a:rPr>
              <a:t>Rivers Conservation</a:t>
            </a:r>
            <a:endParaRPr lang="en-US" b="1" dirty="0">
              <a:solidFill>
                <a:schemeClr val="tx2"/>
              </a:solidFill>
            </a:endParaRPr>
          </a:p>
          <a:p>
            <a:pPr marL="45720" indent="0">
              <a:buNone/>
            </a:pPr>
            <a:r>
              <a:rPr lang="en-GB" b="1" dirty="0">
                <a:solidFill>
                  <a:schemeClr val="tx2"/>
                </a:solidFill>
              </a:rPr>
              <a:t>-Sustainable Communities Development</a:t>
            </a:r>
            <a:endParaRPr lang="en-US" b="1" dirty="0">
              <a:solidFill>
                <a:schemeClr val="tx2"/>
              </a:solidFill>
            </a:endParaRPr>
          </a:p>
          <a:p>
            <a:pPr marL="45720" indent="0">
              <a:buNone/>
            </a:pPr>
            <a:r>
              <a:rPr lang="en-GB" b="1" dirty="0">
                <a:solidFill>
                  <a:schemeClr val="tx2"/>
                </a:solidFill>
              </a:rPr>
              <a:t>-Eco-Tourism</a:t>
            </a:r>
            <a:endParaRPr lang="en-US" b="1" dirty="0">
              <a:solidFill>
                <a:schemeClr val="tx2"/>
              </a:solidFill>
            </a:endParaRPr>
          </a:p>
          <a:p>
            <a:pPr marL="45720" indent="0">
              <a:buNone/>
            </a:pPr>
            <a:r>
              <a:rPr lang="en-GB" sz="1800" b="1" dirty="0">
                <a:solidFill>
                  <a:schemeClr val="tx2"/>
                </a:solidFill>
              </a:rPr>
              <a:t> </a:t>
            </a:r>
            <a:endParaRPr lang="en-US" sz="1800" b="1" dirty="0">
              <a:solidFill>
                <a:schemeClr val="tx2"/>
              </a:solidFill>
            </a:endParaRPr>
          </a:p>
          <a:p>
            <a:pPr marL="45720" indent="0">
              <a:buNone/>
            </a:pPr>
            <a:r>
              <a:rPr lang="en-GB" sz="2800" b="1" dirty="0">
                <a:solidFill>
                  <a:schemeClr val="tx2"/>
                </a:solidFill>
              </a:rPr>
              <a:t>RCE Objectives:</a:t>
            </a:r>
            <a:endParaRPr lang="en-US" sz="2800" b="1" dirty="0">
              <a:solidFill>
                <a:schemeClr val="tx2"/>
              </a:solidFill>
            </a:endParaRPr>
          </a:p>
          <a:p>
            <a:pPr marL="45720" indent="0">
              <a:buNone/>
            </a:pPr>
            <a:r>
              <a:rPr lang="en-GB" b="1" dirty="0">
                <a:solidFill>
                  <a:schemeClr val="tx2"/>
                </a:solidFill>
              </a:rPr>
              <a:t>Build a cross-sector network of organisations and individuals in the local community who are dedicated to the education of sustainable development.</a:t>
            </a:r>
            <a:endParaRPr lang="en-US" b="1" dirty="0">
              <a:solidFill>
                <a:schemeClr val="tx2"/>
              </a:solidFill>
            </a:endParaRPr>
          </a:p>
          <a:p>
            <a:pPr marL="45720" indent="0">
              <a:buNone/>
            </a:pPr>
            <a:r>
              <a:rPr lang="en-GB" b="1" dirty="0" smtClean="0">
                <a:solidFill>
                  <a:schemeClr val="tx2"/>
                </a:solidFill>
              </a:rPr>
              <a:t>Promote </a:t>
            </a:r>
            <a:r>
              <a:rPr lang="en-GB" b="1" dirty="0">
                <a:solidFill>
                  <a:schemeClr val="tx2"/>
                </a:solidFill>
              </a:rPr>
              <a:t>community awareness and proactive actions towards sustainable social, economic and environmental development</a:t>
            </a:r>
            <a:endParaRPr lang="en-US" b="1" dirty="0">
              <a:solidFill>
                <a:schemeClr val="tx2"/>
              </a:solidFill>
            </a:endParaRPr>
          </a:p>
          <a:p>
            <a:pPr marL="45720" indent="0">
              <a:buNone/>
            </a:pPr>
            <a:r>
              <a:rPr lang="en-GB" b="1" dirty="0" smtClean="0">
                <a:solidFill>
                  <a:schemeClr val="tx2"/>
                </a:solidFill>
              </a:rPr>
              <a:t>Promote </a:t>
            </a:r>
            <a:r>
              <a:rPr lang="en-GB" b="1" dirty="0">
                <a:solidFill>
                  <a:schemeClr val="tx2"/>
                </a:solidFill>
              </a:rPr>
              <a:t>collaborative research programs and innovation in the various SDGs</a:t>
            </a:r>
            <a:endParaRPr lang="en-US" b="1" dirty="0">
              <a:solidFill>
                <a:schemeClr val="tx2"/>
              </a:solidFill>
            </a:endParaRPr>
          </a:p>
          <a:p>
            <a:pPr marL="45720" indent="0">
              <a:buNone/>
            </a:pPr>
            <a:r>
              <a:rPr lang="en-GB" b="1" dirty="0" smtClean="0">
                <a:solidFill>
                  <a:schemeClr val="tx2"/>
                </a:solidFill>
              </a:rPr>
              <a:t>Integrate</a:t>
            </a:r>
            <a:r>
              <a:rPr lang="en-GB" b="1" dirty="0">
                <a:solidFill>
                  <a:schemeClr val="tx2"/>
                </a:solidFill>
              </a:rPr>
              <a:t>, deliver and expand ESD for SDGs to all levels of the community</a:t>
            </a:r>
            <a:endParaRPr lang="en-US" b="1" dirty="0">
              <a:solidFill>
                <a:schemeClr val="tx2"/>
              </a:solidFill>
            </a:endParaRPr>
          </a:p>
          <a:p>
            <a:pPr marL="45720" indent="0">
              <a:buNone/>
            </a:pPr>
            <a:endParaRPr lang="en-US" sz="1800" b="1" dirty="0" smtClean="0">
              <a:solidFill>
                <a:schemeClr val="tx2"/>
              </a:solidFill>
            </a:endParaRPr>
          </a:p>
        </p:txBody>
      </p:sp>
      <p:sp>
        <p:nvSpPr>
          <p:cNvPr id="4" name="Rectangle 3"/>
          <p:cNvSpPr/>
          <p:nvPr/>
        </p:nvSpPr>
        <p:spPr>
          <a:xfrm>
            <a:off x="150811" y="300335"/>
            <a:ext cx="11049001" cy="830997"/>
          </a:xfrm>
          <a:prstGeom prst="rect">
            <a:avLst/>
          </a:prstGeom>
        </p:spPr>
        <p:txBody>
          <a:bodyPr wrap="square">
            <a:spAutoFit/>
          </a:bodyPr>
          <a:lstStyle/>
          <a:p>
            <a:r>
              <a:rPr lang="en-GB" sz="2400" b="1" dirty="0">
                <a:solidFill>
                  <a:schemeClr val="tx2"/>
                </a:solidFill>
              </a:rPr>
              <a:t>RCE Kuching will have a key role of facilitating education, research and dialogues that will help address issues surrounding:</a:t>
            </a:r>
            <a:endParaRPr lang="en-US" sz="2400" b="1" dirty="0">
              <a:solidFill>
                <a:schemeClr val="tx2"/>
              </a:solidFill>
            </a:endParaRPr>
          </a:p>
        </p:txBody>
      </p:sp>
    </p:spTree>
    <p:extLst>
      <p:ext uri="{BB962C8B-B14F-4D97-AF65-F5344CB8AC3E}">
        <p14:creationId xmlns:p14="http://schemas.microsoft.com/office/powerpoint/2010/main" val="144941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52000">
              <a:schemeClr val="bg1">
                <a:lumMod val="95000"/>
              </a:schemeClr>
            </a:gs>
            <a:gs pos="78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1612" y="509852"/>
            <a:ext cx="9753600" cy="1325562"/>
          </a:xfrm>
        </p:spPr>
        <p:txBody>
          <a:bodyPr/>
          <a:lstStyle/>
          <a:p>
            <a:r>
              <a:rPr lang="en-US" b="1" dirty="0" smtClean="0">
                <a:solidFill>
                  <a:schemeClr val="tx2"/>
                </a:solidFill>
              </a:rPr>
              <a:t>RCE KUCHING</a:t>
            </a:r>
            <a:endParaRPr lang="en-US" b="1" dirty="0">
              <a:solidFill>
                <a:schemeClr val="tx2"/>
              </a:solidFill>
            </a:endParaRPr>
          </a:p>
        </p:txBody>
      </p:sp>
      <p:sp>
        <p:nvSpPr>
          <p:cNvPr id="3" name="Content Placeholder 2"/>
          <p:cNvSpPr>
            <a:spLocks noGrp="1"/>
          </p:cNvSpPr>
          <p:nvPr>
            <p:ph idx="1"/>
          </p:nvPr>
        </p:nvSpPr>
        <p:spPr>
          <a:xfrm>
            <a:off x="836612" y="2616200"/>
            <a:ext cx="10972800" cy="4267200"/>
          </a:xfrm>
        </p:spPr>
        <p:txBody>
          <a:bodyPr>
            <a:normAutofit/>
          </a:bodyPr>
          <a:lstStyle/>
          <a:p>
            <a:pPr marL="45720" indent="0">
              <a:buNone/>
            </a:pPr>
            <a:r>
              <a:rPr lang="en-US" sz="4000" b="1" dirty="0" smtClean="0">
                <a:solidFill>
                  <a:schemeClr val="tx2"/>
                </a:solidFill>
              </a:rPr>
              <a:t>VISION</a:t>
            </a:r>
            <a:endParaRPr lang="en-US" sz="4000" b="1" dirty="0">
              <a:solidFill>
                <a:schemeClr val="tx2"/>
              </a:solidFill>
            </a:endParaRPr>
          </a:p>
          <a:p>
            <a:pPr marL="45720" indent="0">
              <a:buNone/>
            </a:pPr>
            <a:r>
              <a:rPr lang="en-US" sz="4000" b="1" dirty="0">
                <a:solidFill>
                  <a:schemeClr val="tx2"/>
                </a:solidFill>
              </a:rPr>
              <a:t>RCE Kuching supports transformative education for the translation of the global SDGs into the local context.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6012" y="703082"/>
            <a:ext cx="4035882" cy="2264665"/>
          </a:xfrm>
          <a:prstGeom prst="rect">
            <a:avLst/>
          </a:prstGeom>
        </p:spPr>
      </p:pic>
    </p:spTree>
    <p:extLst>
      <p:ext uri="{BB962C8B-B14F-4D97-AF65-F5344CB8AC3E}">
        <p14:creationId xmlns:p14="http://schemas.microsoft.com/office/powerpoint/2010/main" val="90161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16000">
              <a:schemeClr val="bg1">
                <a:lumMod val="95000"/>
              </a:schemeClr>
            </a:gs>
            <a:gs pos="87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4412" y="291571"/>
            <a:ext cx="9753600" cy="1325562"/>
          </a:xfrm>
        </p:spPr>
        <p:txBody>
          <a:bodyPr/>
          <a:lstStyle/>
          <a:p>
            <a:r>
              <a:rPr lang="en-US" b="1" dirty="0" smtClean="0">
                <a:solidFill>
                  <a:schemeClr val="tx2"/>
                </a:solidFill>
              </a:rPr>
              <a:t>RCE KUCHing</a:t>
            </a:r>
            <a:endParaRPr lang="en-US" b="1" dirty="0">
              <a:solidFill>
                <a:schemeClr val="tx2"/>
              </a:solidFill>
            </a:endParaRPr>
          </a:p>
        </p:txBody>
      </p:sp>
      <p:sp>
        <p:nvSpPr>
          <p:cNvPr id="3" name="Content Placeholder 2"/>
          <p:cNvSpPr>
            <a:spLocks noGrp="1"/>
          </p:cNvSpPr>
          <p:nvPr>
            <p:ph idx="1"/>
          </p:nvPr>
        </p:nvSpPr>
        <p:spPr>
          <a:xfrm>
            <a:off x="455611" y="2286000"/>
            <a:ext cx="11733213" cy="4343400"/>
          </a:xfrm>
        </p:spPr>
        <p:txBody>
          <a:bodyPr>
            <a:normAutofit/>
          </a:bodyPr>
          <a:lstStyle/>
          <a:p>
            <a:pPr marL="45720" indent="0">
              <a:buNone/>
            </a:pPr>
            <a:r>
              <a:rPr lang="en-US" sz="4300" b="1" dirty="0" smtClean="0">
                <a:solidFill>
                  <a:schemeClr val="tx2"/>
                </a:solidFill>
              </a:rPr>
              <a:t>MISSION</a:t>
            </a:r>
            <a:endParaRPr lang="en-US" sz="4300" b="1" dirty="0">
              <a:solidFill>
                <a:schemeClr val="tx2"/>
              </a:solidFill>
            </a:endParaRPr>
          </a:p>
          <a:p>
            <a:pPr marL="45720" indent="0">
              <a:buNone/>
            </a:pPr>
            <a:r>
              <a:rPr lang="en-US" b="1" dirty="0" smtClean="0">
                <a:solidFill>
                  <a:schemeClr val="tx2"/>
                </a:solidFill>
              </a:rPr>
              <a:t>1</a:t>
            </a:r>
            <a:r>
              <a:rPr lang="en-US" b="1" dirty="0">
                <a:solidFill>
                  <a:schemeClr val="tx2"/>
                </a:solidFill>
              </a:rPr>
              <a:t>. RCE Kuching prepares leaders of tomorrow for SDGs in local communities</a:t>
            </a:r>
          </a:p>
          <a:p>
            <a:pPr marL="45720" indent="0">
              <a:buNone/>
            </a:pPr>
            <a:r>
              <a:rPr lang="en-US" b="1" dirty="0" smtClean="0">
                <a:solidFill>
                  <a:schemeClr val="tx2"/>
                </a:solidFill>
              </a:rPr>
              <a:t>2</a:t>
            </a:r>
            <a:r>
              <a:rPr lang="en-US" b="1" dirty="0">
                <a:solidFill>
                  <a:schemeClr val="tx2"/>
                </a:solidFill>
              </a:rPr>
              <a:t>. RCE Kuching advocates and supports sustainable development of local communities</a:t>
            </a:r>
          </a:p>
          <a:p>
            <a:pPr marL="45720" indent="0">
              <a:buNone/>
            </a:pPr>
            <a:r>
              <a:rPr lang="en-US" b="1" dirty="0" smtClean="0">
                <a:solidFill>
                  <a:schemeClr val="tx2"/>
                </a:solidFill>
              </a:rPr>
              <a:t>3</a:t>
            </a:r>
            <a:r>
              <a:rPr lang="en-US" b="1" dirty="0">
                <a:solidFill>
                  <a:schemeClr val="tx2"/>
                </a:solidFill>
              </a:rPr>
              <a:t>. RCE Kuching transforms the delivery of education for sustainable goals through its collaboration and programs. </a:t>
            </a:r>
          </a:p>
          <a:p>
            <a:pPr marL="45720" indent="0">
              <a:buNone/>
            </a:pPr>
            <a:r>
              <a:rPr lang="en-US" sz="8000" b="1" dirty="0" smtClean="0">
                <a:solidFill>
                  <a:schemeClr val="tx2"/>
                </a:solidFill>
              </a:rPr>
              <a:t> </a:t>
            </a:r>
          </a:p>
          <a:p>
            <a:pPr marL="45720" indent="0">
              <a:buNone/>
            </a:pPr>
            <a:endParaRPr lang="en-US" dirty="0"/>
          </a:p>
          <a:p>
            <a:pPr marL="45720" indent="0">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4612" y="291571"/>
            <a:ext cx="4035882" cy="2264665"/>
          </a:xfrm>
          <a:prstGeom prst="rect">
            <a:avLst/>
          </a:prstGeom>
        </p:spPr>
      </p:pic>
    </p:spTree>
    <p:extLst>
      <p:ext uri="{BB962C8B-B14F-4D97-AF65-F5344CB8AC3E}">
        <p14:creationId xmlns:p14="http://schemas.microsoft.com/office/powerpoint/2010/main" val="401614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2412" y="152400"/>
            <a:ext cx="9034178" cy="6588138"/>
          </a:xfrm>
          <a:prstGeom prst="rect">
            <a:avLst/>
          </a:prstGeom>
        </p:spPr>
      </p:pic>
    </p:spTree>
    <p:extLst>
      <p:ext uri="{BB962C8B-B14F-4D97-AF65-F5344CB8AC3E}">
        <p14:creationId xmlns:p14="http://schemas.microsoft.com/office/powerpoint/2010/main" val="17992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rgbClr val="333399"/>
            </a:gs>
            <a:gs pos="19000">
              <a:srgbClr val="666699"/>
            </a:gs>
            <a:gs pos="29000">
              <a:schemeClr val="bg1">
                <a:lumMod val="95000"/>
              </a:schemeClr>
            </a:gs>
            <a:gs pos="79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0" name="Picture 2" descr="Image result for SDGs vertical">
            <a:extLst>
              <a:ext uri="{FF2B5EF4-FFF2-40B4-BE49-F238E27FC236}">
                <a16:creationId xmlns:a16="http://schemas.microsoft.com/office/drawing/2014/main" id="{37FBEECA-0FD9-4BE0-AE5E-F906BA163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3506" y="687285"/>
            <a:ext cx="2755319" cy="53762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72017" y="-243629"/>
            <a:ext cx="9753600" cy="1325562"/>
          </a:xfrm>
        </p:spPr>
        <p:txBody>
          <a:bodyPr>
            <a:normAutofit/>
          </a:bodyPr>
          <a:lstStyle/>
          <a:p>
            <a:r>
              <a:rPr lang="en-US" sz="3200" b="1" dirty="0" smtClean="0">
                <a:solidFill>
                  <a:schemeClr val="tx2"/>
                </a:solidFill>
              </a:rPr>
              <a:t>LINK to UN’s</a:t>
            </a:r>
            <a:r>
              <a:rPr lang="en-US" sz="3200" b="1" dirty="0">
                <a:solidFill>
                  <a:schemeClr val="tx2"/>
                </a:solidFill>
              </a:rPr>
              <a:t> </a:t>
            </a:r>
            <a:r>
              <a:rPr lang="en-US" sz="3200" b="1" dirty="0" smtClean="0">
                <a:solidFill>
                  <a:schemeClr val="tx2"/>
                </a:solidFill>
              </a:rPr>
              <a:t>SD GOALs</a:t>
            </a:r>
            <a:endParaRPr lang="en-US" sz="3200" b="1" dirty="0">
              <a:solidFill>
                <a:schemeClr val="tx2"/>
              </a:solidFill>
            </a:endParaRPr>
          </a:p>
        </p:txBody>
      </p:sp>
      <p:sp>
        <p:nvSpPr>
          <p:cNvPr id="3" name="Content Placeholder 2"/>
          <p:cNvSpPr>
            <a:spLocks noGrp="1"/>
          </p:cNvSpPr>
          <p:nvPr>
            <p:ph idx="1"/>
          </p:nvPr>
        </p:nvSpPr>
        <p:spPr>
          <a:xfrm>
            <a:off x="107420" y="1522839"/>
            <a:ext cx="9753600" cy="4343400"/>
          </a:xfrm>
        </p:spPr>
        <p:txBody>
          <a:bodyPr>
            <a:normAutofit/>
          </a:bodyPr>
          <a:lstStyle/>
          <a:p>
            <a:pPr marL="45720" indent="0">
              <a:buNone/>
            </a:pPr>
            <a:r>
              <a:rPr lang="en-US" b="1" dirty="0" smtClean="0">
                <a:solidFill>
                  <a:schemeClr val="tx2"/>
                </a:solidFill>
              </a:rPr>
              <a:t>RCEs can provide the building blocks towards meeting SDGs:</a:t>
            </a:r>
          </a:p>
          <a:p>
            <a:pPr marL="45720" indent="0">
              <a:buNone/>
            </a:pPr>
            <a:endParaRPr lang="en-US" b="1" dirty="0" smtClean="0">
              <a:solidFill>
                <a:schemeClr val="tx2"/>
              </a:solidFill>
            </a:endParaRPr>
          </a:p>
          <a:p>
            <a:pPr marL="45720" indent="0">
              <a:buNone/>
            </a:pPr>
            <a:endParaRPr lang="en-US" b="1" dirty="0">
              <a:solidFill>
                <a:schemeClr val="tx2"/>
              </a:solidFill>
            </a:endParaRPr>
          </a:p>
          <a:p>
            <a:pPr marL="45720" indent="0">
              <a:buNone/>
            </a:pPr>
            <a:endParaRPr lang="en-US" b="1" dirty="0" smtClean="0">
              <a:solidFill>
                <a:schemeClr val="tx2"/>
              </a:solidFill>
            </a:endParaRPr>
          </a:p>
          <a:p>
            <a:pPr marL="45720" indent="0">
              <a:buNone/>
            </a:pPr>
            <a:r>
              <a:rPr lang="en-US" b="1" dirty="0" smtClean="0">
                <a:solidFill>
                  <a:schemeClr val="tx2"/>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706" y="4992759"/>
            <a:ext cx="1802056" cy="1802056"/>
          </a:xfrm>
          <a:prstGeom prst="rect">
            <a:avLst/>
          </a:prstGeom>
        </p:spPr>
      </p:pic>
      <p:sp>
        <p:nvSpPr>
          <p:cNvPr id="4" name="AutoShape 3" descr="Image result for sdg 4">
            <a:hlinkClick r:id="rId4"/>
          </p:cNvPr>
          <p:cNvSpPr>
            <a:spLocks noChangeAspect="1" noChangeArrowheads="1"/>
          </p:cNvSpPr>
          <p:nvPr/>
        </p:nvSpPr>
        <p:spPr bwMode="auto">
          <a:xfrm>
            <a:off x="920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5" descr="Image result for sdg 4">
            <a:hlinkClick r:id="rId4"/>
          </p:cNvPr>
          <p:cNvSpPr>
            <a:spLocks noChangeAspect="1" noChangeArrowheads="1"/>
          </p:cNvSpPr>
          <p:nvPr/>
        </p:nvSpPr>
        <p:spPr bwMode="auto">
          <a:xfrm>
            <a:off x="24447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399340" y="2171045"/>
            <a:ext cx="6998711" cy="3046988"/>
          </a:xfrm>
          <a:prstGeom prst="rect">
            <a:avLst/>
          </a:prstGeom>
          <a:noFill/>
        </p:spPr>
        <p:txBody>
          <a:bodyPr wrap="none" rtlCol="0">
            <a:spAutoFit/>
          </a:bodyPr>
          <a:lstStyle/>
          <a:p>
            <a:pPr marL="45720" indent="0">
              <a:buNone/>
            </a:pPr>
            <a:r>
              <a:rPr lang="en-US" sz="2400" dirty="0"/>
              <a:t>-</a:t>
            </a:r>
            <a:r>
              <a:rPr lang="en-US" sz="2400" b="1" dirty="0">
                <a:solidFill>
                  <a:schemeClr val="tx2"/>
                </a:solidFill>
              </a:rPr>
              <a:t>SDG 4 – Quality Education </a:t>
            </a:r>
          </a:p>
          <a:p>
            <a:pPr marL="45720" indent="0">
              <a:buNone/>
            </a:pPr>
            <a:endParaRPr lang="en-US" sz="2400" b="1" dirty="0" smtClean="0">
              <a:solidFill>
                <a:schemeClr val="tx2"/>
              </a:solidFill>
            </a:endParaRPr>
          </a:p>
          <a:p>
            <a:pPr marL="45720" indent="0">
              <a:buNone/>
            </a:pPr>
            <a:r>
              <a:rPr lang="en-US" sz="2400" b="1" dirty="0" smtClean="0">
                <a:solidFill>
                  <a:schemeClr val="tx2"/>
                </a:solidFill>
              </a:rPr>
              <a:t>-</a:t>
            </a:r>
            <a:r>
              <a:rPr lang="en-US" sz="2400" b="1" dirty="0">
                <a:solidFill>
                  <a:schemeClr val="tx2"/>
                </a:solidFill>
              </a:rPr>
              <a:t>SDG 6 – Clean Water and Sanitation</a:t>
            </a:r>
          </a:p>
          <a:p>
            <a:pPr marL="45720" indent="0">
              <a:buNone/>
            </a:pPr>
            <a:endParaRPr lang="en-US" sz="2400" b="1" dirty="0" smtClean="0">
              <a:solidFill>
                <a:schemeClr val="tx2"/>
              </a:solidFill>
            </a:endParaRPr>
          </a:p>
          <a:p>
            <a:pPr marL="45720" indent="0">
              <a:buNone/>
            </a:pPr>
            <a:r>
              <a:rPr lang="en-US" sz="2400" b="1" dirty="0" smtClean="0">
                <a:solidFill>
                  <a:schemeClr val="tx2"/>
                </a:solidFill>
              </a:rPr>
              <a:t>-SDG 11 - Sustainable Cities and Communities</a:t>
            </a:r>
          </a:p>
          <a:p>
            <a:pPr marL="45720" indent="0">
              <a:buNone/>
            </a:pPr>
            <a:endParaRPr lang="en-US" sz="2400" b="1" dirty="0">
              <a:solidFill>
                <a:schemeClr val="tx2"/>
              </a:solidFill>
            </a:endParaRPr>
          </a:p>
          <a:p>
            <a:pPr marL="45720" indent="0">
              <a:buNone/>
            </a:pPr>
            <a:r>
              <a:rPr lang="en-US" sz="2400" b="1" dirty="0" smtClean="0">
                <a:solidFill>
                  <a:schemeClr val="tx2"/>
                </a:solidFill>
              </a:rPr>
              <a:t>-SDG 15 – Life on Land</a:t>
            </a:r>
            <a:endParaRPr lang="en-US" sz="2400" b="1" dirty="0">
              <a:solidFill>
                <a:schemeClr val="tx2"/>
              </a:solidFill>
            </a:endParaRPr>
          </a:p>
          <a:p>
            <a:pPr marL="45720" indent="0">
              <a:buNone/>
            </a:pPr>
            <a:endParaRPr lang="en-US" sz="2400" b="1" dirty="0">
              <a:solidFill>
                <a:schemeClr val="tx2"/>
              </a:solidFill>
            </a:endParaRPr>
          </a:p>
        </p:txBody>
      </p:sp>
      <p:pic>
        <p:nvPicPr>
          <p:cNvPr id="11" name="Picture 10"/>
          <p:cNvPicPr>
            <a:picLocks noChangeAspect="1"/>
          </p:cNvPicPr>
          <p:nvPr/>
        </p:nvPicPr>
        <p:blipFill>
          <a:blip r:embed="rId5"/>
          <a:stretch>
            <a:fillRect/>
          </a:stretch>
        </p:blipFill>
        <p:spPr>
          <a:xfrm>
            <a:off x="4955730" y="5031272"/>
            <a:ext cx="1763543" cy="1763543"/>
          </a:xfrm>
          <a:prstGeom prst="rect">
            <a:avLst/>
          </a:prstGeom>
        </p:spPr>
      </p:pic>
      <p:pic>
        <p:nvPicPr>
          <p:cNvPr id="12" name="Picture 11"/>
          <p:cNvPicPr>
            <a:picLocks noChangeAspect="1"/>
          </p:cNvPicPr>
          <p:nvPr/>
        </p:nvPicPr>
        <p:blipFill>
          <a:blip r:embed="rId6"/>
          <a:stretch>
            <a:fillRect/>
          </a:stretch>
        </p:blipFill>
        <p:spPr>
          <a:xfrm>
            <a:off x="6948817" y="5031272"/>
            <a:ext cx="1750278" cy="1750278"/>
          </a:xfrm>
          <a:prstGeom prst="rect">
            <a:avLst/>
          </a:prstGeom>
        </p:spPr>
      </p:pic>
      <p:pic>
        <p:nvPicPr>
          <p:cNvPr id="13" name="Picture 12"/>
          <p:cNvPicPr>
            <a:picLocks noChangeAspect="1"/>
          </p:cNvPicPr>
          <p:nvPr/>
        </p:nvPicPr>
        <p:blipFill>
          <a:blip r:embed="rId7"/>
          <a:stretch>
            <a:fillRect/>
          </a:stretch>
        </p:blipFill>
        <p:spPr>
          <a:xfrm>
            <a:off x="1065213" y="4992759"/>
            <a:ext cx="1805922" cy="1805922"/>
          </a:xfrm>
          <a:prstGeom prst="rect">
            <a:avLst/>
          </a:prstGeom>
        </p:spPr>
      </p:pic>
    </p:spTree>
    <p:extLst>
      <p:ext uri="{BB962C8B-B14F-4D97-AF65-F5344CB8AC3E}">
        <p14:creationId xmlns:p14="http://schemas.microsoft.com/office/powerpoint/2010/main" val="241447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1000" tmFilter="0, 0; .2, .5; .8, .5; 1, 0"/>
                                        <p:tgtEl>
                                          <p:spTgt spid="5"/>
                                        </p:tgtEl>
                                      </p:cBhvr>
                                    </p:animEffect>
                                    <p:animScale>
                                      <p:cBhvr>
                                        <p:cTn id="11" dur="500" autoRev="1" fill="hold"/>
                                        <p:tgtEl>
                                          <p:spTgt spid="5"/>
                                        </p:tgtEl>
                                      </p:cBhvr>
                                      <p:by x="105000" y="105000"/>
                                    </p:animScale>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1000" tmFilter="0, 0; .2, .5; .8, .5; 1, 0"/>
                                        <p:tgtEl>
                                          <p:spTgt spid="11"/>
                                        </p:tgtEl>
                                      </p:cBhvr>
                                    </p:animEffect>
                                    <p:animScale>
                                      <p:cBhvr>
                                        <p:cTn id="15" dur="500" autoRev="1" fill="hold"/>
                                        <p:tgtEl>
                                          <p:spTgt spid="11"/>
                                        </p:tgtEl>
                                      </p:cBhvr>
                                      <p:by x="105000" y="105000"/>
                                    </p:animScale>
                                  </p:childTnLst>
                                </p:cTn>
                              </p:par>
                            </p:childTnLst>
                          </p:cTn>
                        </p:par>
                        <p:par>
                          <p:cTn id="16" fill="hold">
                            <p:stCondLst>
                              <p:cond delay="3000"/>
                            </p:stCondLst>
                            <p:childTnLst>
                              <p:par>
                                <p:cTn id="17" presetID="26" presetClass="emph" presetSubtype="0" fill="hold" nodeType="afterEffect">
                                  <p:stCondLst>
                                    <p:cond delay="0"/>
                                  </p:stCondLst>
                                  <p:childTnLst>
                                    <p:animEffect transition="out" filter="fade">
                                      <p:cBhvr>
                                        <p:cTn id="18" dur="1000" tmFilter="0, 0; .2, .5; .8, .5; 1, 0"/>
                                        <p:tgtEl>
                                          <p:spTgt spid="12"/>
                                        </p:tgtEl>
                                      </p:cBhvr>
                                    </p:animEffect>
                                    <p:animScale>
                                      <p:cBhvr>
                                        <p:cTn id="19"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33000">
              <a:schemeClr val="bg1">
                <a:lumMod val="95000"/>
              </a:schemeClr>
            </a:gs>
            <a:gs pos="85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8221-5E9E-418C-B6BA-E250F31AEC66}"/>
              </a:ext>
            </a:extLst>
          </p:cNvPr>
          <p:cNvSpPr>
            <a:spLocks noGrp="1"/>
          </p:cNvSpPr>
          <p:nvPr>
            <p:ph type="title"/>
          </p:nvPr>
        </p:nvSpPr>
        <p:spPr>
          <a:xfrm>
            <a:off x="8356550" y="228600"/>
            <a:ext cx="3663114" cy="6232087"/>
          </a:xfrm>
          <a:solidFill>
            <a:schemeClr val="accent2"/>
          </a:solidFill>
        </p:spPr>
        <p:txBody>
          <a:bodyPr anchorCtr="0">
            <a:normAutofit/>
          </a:bodyPr>
          <a:lstStyle/>
          <a:p>
            <a:pPr algn="ctr"/>
            <a:r>
              <a:rPr lang="en-SG" sz="2800" u="sng" dirty="0">
                <a:solidFill>
                  <a:schemeClr val="accent1">
                    <a:lumMod val="50000"/>
                  </a:schemeClr>
                </a:solidFill>
              </a:rPr>
              <a:t/>
            </a:r>
            <a:br>
              <a:rPr lang="en-SG" sz="2800" u="sng" dirty="0">
                <a:solidFill>
                  <a:schemeClr val="accent1">
                    <a:lumMod val="50000"/>
                  </a:schemeClr>
                </a:solidFill>
              </a:rPr>
            </a:br>
            <a:r>
              <a:rPr lang="en-SG" sz="2800" dirty="0" smtClean="0">
                <a:solidFill>
                  <a:schemeClr val="accent1">
                    <a:lumMod val="50000"/>
                  </a:schemeClr>
                </a:solidFill>
              </a:rPr>
              <a:t>form </a:t>
            </a:r>
            <a:r>
              <a:rPr lang="en-SG" sz="2800" dirty="0">
                <a:solidFill>
                  <a:schemeClr val="accent1">
                    <a:lumMod val="50000"/>
                  </a:schemeClr>
                </a:solidFill>
              </a:rPr>
              <a:t>strategic partnerships, internally &amp; externally</a:t>
            </a:r>
            <a:br>
              <a:rPr lang="en-SG" sz="2800" dirty="0">
                <a:solidFill>
                  <a:schemeClr val="accent1">
                    <a:lumMod val="50000"/>
                  </a:schemeClr>
                </a:solidFill>
              </a:rPr>
            </a:br>
            <a:r>
              <a:rPr lang="en-SG" sz="3899" dirty="0">
                <a:solidFill>
                  <a:schemeClr val="bg1"/>
                </a:solidFill>
              </a:rPr>
              <a:t> </a:t>
            </a:r>
          </a:p>
        </p:txBody>
      </p:sp>
      <p:sp>
        <p:nvSpPr>
          <p:cNvPr id="9" name="Content Placeholder 2">
            <a:extLst>
              <a:ext uri="{FF2B5EF4-FFF2-40B4-BE49-F238E27FC236}">
                <a16:creationId xmlns:a16="http://schemas.microsoft.com/office/drawing/2014/main" id="{6590AC8F-77D2-4158-A91E-0DFC59682D4E}"/>
              </a:ext>
            </a:extLst>
          </p:cNvPr>
          <p:cNvSpPr txBox="1">
            <a:spLocks/>
          </p:cNvSpPr>
          <p:nvPr/>
        </p:nvSpPr>
        <p:spPr>
          <a:xfrm>
            <a:off x="303212" y="448038"/>
            <a:ext cx="8063393" cy="6165049"/>
          </a:xfrm>
          <a:prstGeom prst="rect">
            <a:avLst/>
          </a:prstGeom>
        </p:spPr>
        <p:txBody>
          <a:bodyPr vert="horz" lIns="45708" tIns="45708" rIns="45708" bIns="45708" numCol="1" rtlCol="0">
            <a:noAutofit/>
          </a:bodyPr>
          <a:lstStyle/>
          <a:p>
            <a:pPr defTabSz="914126">
              <a:lnSpc>
                <a:spcPct val="90000"/>
              </a:lnSpc>
              <a:spcAft>
                <a:spcPts val="600"/>
              </a:spcAft>
              <a:buClr>
                <a:schemeClr val="accent1"/>
              </a:buClr>
            </a:pPr>
            <a:r>
              <a:rPr lang="en-US" sz="3999" b="1" dirty="0">
                <a:solidFill>
                  <a:schemeClr val="tx2"/>
                </a:solidFill>
              </a:rPr>
              <a:t>Strategic Partners </a:t>
            </a:r>
            <a:r>
              <a:rPr lang="en-US" sz="3999" b="1" dirty="0" smtClean="0">
                <a:solidFill>
                  <a:schemeClr val="tx2"/>
                </a:solidFill>
              </a:rPr>
              <a:t>KCH</a:t>
            </a:r>
            <a:endParaRPr lang="en-US" sz="1050" b="1" dirty="0">
              <a:solidFill>
                <a:schemeClr val="tx2"/>
              </a:solidFill>
            </a:endParaRPr>
          </a:p>
          <a:p>
            <a:pPr marL="571329" indent="-571329" defTabSz="914126">
              <a:lnSpc>
                <a:spcPct val="90000"/>
              </a:lnSpc>
              <a:spcAft>
                <a:spcPts val="600"/>
              </a:spcAft>
              <a:buClr>
                <a:schemeClr val="accent1"/>
              </a:buClr>
              <a:buFont typeface="Wingdings" panose="05000000000000000000" pitchFamily="2" charset="2"/>
              <a:buChar char="§"/>
            </a:pPr>
            <a:r>
              <a:rPr lang="en-US" sz="2800" b="1" dirty="0">
                <a:solidFill>
                  <a:schemeClr val="tx2"/>
                </a:solidFill>
              </a:rPr>
              <a:t>Targeted Schools in Padawan</a:t>
            </a:r>
          </a:p>
          <a:p>
            <a:pPr marL="571329" indent="-571329" defTabSz="914126">
              <a:lnSpc>
                <a:spcPct val="90000"/>
              </a:lnSpc>
              <a:spcAft>
                <a:spcPts val="600"/>
              </a:spcAft>
              <a:buClr>
                <a:schemeClr val="accent1"/>
              </a:buClr>
              <a:buFont typeface="Wingdings" panose="05000000000000000000" pitchFamily="2" charset="2"/>
              <a:buChar char="§"/>
            </a:pPr>
            <a:r>
              <a:rPr lang="en-US" sz="2800" b="1" dirty="0">
                <a:solidFill>
                  <a:schemeClr val="tx2"/>
                </a:solidFill>
              </a:rPr>
              <a:t>Riverine Villages in Padawan</a:t>
            </a:r>
          </a:p>
          <a:p>
            <a:pPr marL="571329" indent="-571329" defTabSz="914126">
              <a:lnSpc>
                <a:spcPct val="90000"/>
              </a:lnSpc>
              <a:spcAft>
                <a:spcPts val="600"/>
              </a:spcAft>
              <a:buClr>
                <a:schemeClr val="accent1"/>
              </a:buClr>
              <a:buFont typeface="Wingdings" panose="05000000000000000000" pitchFamily="2" charset="2"/>
              <a:buChar char="§"/>
            </a:pPr>
            <a:r>
              <a:rPr lang="en-US" sz="2800" b="1" dirty="0" smtClean="0">
                <a:solidFill>
                  <a:schemeClr val="tx2"/>
                </a:solidFill>
              </a:rPr>
              <a:t>Institutions </a:t>
            </a:r>
            <a:r>
              <a:rPr lang="en-US" sz="2800" b="1" dirty="0" smtClean="0">
                <a:solidFill>
                  <a:schemeClr val="tx2"/>
                </a:solidFill>
              </a:rPr>
              <a:t>of Higher Learning</a:t>
            </a:r>
          </a:p>
          <a:p>
            <a:pPr marL="571329" indent="-571329" defTabSz="914126">
              <a:lnSpc>
                <a:spcPct val="90000"/>
              </a:lnSpc>
              <a:spcAft>
                <a:spcPts val="600"/>
              </a:spcAft>
              <a:buClr>
                <a:schemeClr val="accent1"/>
              </a:buClr>
              <a:buFont typeface="Wingdings" panose="05000000000000000000" pitchFamily="2" charset="2"/>
              <a:buChar char="§"/>
            </a:pPr>
            <a:r>
              <a:rPr lang="en-US" sz="2800" b="1" dirty="0" smtClean="0">
                <a:solidFill>
                  <a:schemeClr val="tx2"/>
                </a:solidFill>
              </a:rPr>
              <a:t>Sarawak </a:t>
            </a:r>
            <a:r>
              <a:rPr lang="en-US" sz="2800" b="1" dirty="0">
                <a:solidFill>
                  <a:schemeClr val="tx2"/>
                </a:solidFill>
              </a:rPr>
              <a:t>River Board</a:t>
            </a:r>
          </a:p>
          <a:p>
            <a:pPr marL="571329" indent="-571329" defTabSz="914126">
              <a:lnSpc>
                <a:spcPct val="90000"/>
              </a:lnSpc>
              <a:spcAft>
                <a:spcPts val="600"/>
              </a:spcAft>
              <a:buClr>
                <a:schemeClr val="accent1"/>
              </a:buClr>
              <a:buFont typeface="Wingdings" panose="05000000000000000000" pitchFamily="2" charset="2"/>
              <a:buChar char="§"/>
            </a:pPr>
            <a:r>
              <a:rPr lang="en-US" sz="2800" b="1" dirty="0">
                <a:solidFill>
                  <a:schemeClr val="tx2"/>
                </a:solidFill>
              </a:rPr>
              <a:t>Natural Resources and Environment Board (NREB</a:t>
            </a:r>
            <a:r>
              <a:rPr lang="en-US" sz="2800" b="1" dirty="0" smtClean="0">
                <a:solidFill>
                  <a:schemeClr val="tx2"/>
                </a:solidFill>
              </a:rPr>
              <a:t>)</a:t>
            </a:r>
          </a:p>
          <a:p>
            <a:pPr marL="571329" indent="-571329" defTabSz="914126">
              <a:lnSpc>
                <a:spcPct val="90000"/>
              </a:lnSpc>
              <a:spcAft>
                <a:spcPts val="600"/>
              </a:spcAft>
              <a:buClr>
                <a:schemeClr val="accent1"/>
              </a:buClr>
              <a:buFont typeface="Wingdings" panose="05000000000000000000" pitchFamily="2" charset="2"/>
              <a:buChar char="§"/>
            </a:pPr>
            <a:r>
              <a:rPr lang="en-US" sz="2800" b="1" dirty="0" smtClean="0">
                <a:solidFill>
                  <a:schemeClr val="tx2"/>
                </a:solidFill>
              </a:rPr>
              <a:t>Ministry of Tourism, Arts, Culture, Youth and Sports Sarawak</a:t>
            </a:r>
          </a:p>
          <a:p>
            <a:pPr marL="571329" indent="-571329" defTabSz="914126">
              <a:lnSpc>
                <a:spcPct val="90000"/>
              </a:lnSpc>
              <a:spcAft>
                <a:spcPts val="600"/>
              </a:spcAft>
              <a:buClr>
                <a:schemeClr val="accent1"/>
              </a:buClr>
              <a:buFont typeface="Wingdings" panose="05000000000000000000" pitchFamily="2" charset="2"/>
              <a:buChar char="§"/>
            </a:pPr>
            <a:endParaRPr lang="en-US" sz="2800" b="1" dirty="0">
              <a:solidFill>
                <a:schemeClr val="tx2"/>
              </a:solidFill>
            </a:endParaRPr>
          </a:p>
          <a:p>
            <a:pPr defTabSz="914126">
              <a:lnSpc>
                <a:spcPct val="90000"/>
              </a:lnSpc>
              <a:spcAft>
                <a:spcPts val="600"/>
              </a:spcAft>
              <a:buClr>
                <a:schemeClr val="accent1"/>
              </a:buClr>
            </a:pPr>
            <a:endParaRPr lang="en-US" sz="2800" b="1" dirty="0">
              <a:solidFill>
                <a:schemeClr val="tx2"/>
              </a:solidFill>
            </a:endParaRPr>
          </a:p>
          <a:p>
            <a:pPr defTabSz="914126">
              <a:lnSpc>
                <a:spcPct val="90000"/>
              </a:lnSpc>
              <a:spcAft>
                <a:spcPts val="600"/>
              </a:spcAft>
              <a:buClr>
                <a:schemeClr val="accent1"/>
              </a:buCl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defTabSz="914126">
              <a:lnSpc>
                <a:spcPct val="90000"/>
              </a:lnSpc>
              <a:spcAft>
                <a:spcPts val="600"/>
              </a:spcAft>
              <a:buClr>
                <a:schemeClr val="accent1"/>
              </a:buClr>
            </a:pPr>
            <a:endParaRPr lang="en-US" sz="3199" dirty="0"/>
          </a:p>
          <a:p>
            <a:pPr defTabSz="914126">
              <a:lnSpc>
                <a:spcPct val="90000"/>
              </a:lnSpc>
              <a:spcAft>
                <a:spcPts val="600"/>
              </a:spcAft>
              <a:buClr>
                <a:schemeClr val="accent1"/>
              </a:buCl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2799" dirty="0"/>
          </a:p>
        </p:txBody>
      </p:sp>
      <p:pic>
        <p:nvPicPr>
          <p:cNvPr id="6" name="Picture 4" descr="Related image">
            <a:extLst>
              <a:ext uri="{FF2B5EF4-FFF2-40B4-BE49-F238E27FC236}">
                <a16:creationId xmlns:a16="http://schemas.microsoft.com/office/drawing/2014/main" id="{005D1720-4F4F-445B-AA41-9EE347B77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17" t="27069" r="24626" b="5825"/>
          <a:stretch/>
        </p:blipFill>
        <p:spPr bwMode="auto">
          <a:xfrm>
            <a:off x="9267683" y="1493558"/>
            <a:ext cx="1976745" cy="193544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89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31000">
              <a:schemeClr val="bg1">
                <a:lumMod val="95000"/>
              </a:schemeClr>
            </a:gs>
            <a:gs pos="9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8221-5E9E-418C-B6BA-E250F31AEC66}"/>
              </a:ext>
            </a:extLst>
          </p:cNvPr>
          <p:cNvSpPr>
            <a:spLocks noGrp="1"/>
          </p:cNvSpPr>
          <p:nvPr>
            <p:ph type="title"/>
          </p:nvPr>
        </p:nvSpPr>
        <p:spPr>
          <a:xfrm>
            <a:off x="8151813" y="381000"/>
            <a:ext cx="3663114" cy="6232087"/>
          </a:xfrm>
          <a:solidFill>
            <a:schemeClr val="accent2"/>
          </a:solidFill>
        </p:spPr>
        <p:txBody>
          <a:bodyPr anchorCtr="0">
            <a:normAutofit/>
          </a:bodyPr>
          <a:lstStyle/>
          <a:p>
            <a:pPr algn="ctr"/>
            <a:r>
              <a:rPr lang="en-SG" sz="2800" u="sng" dirty="0">
                <a:solidFill>
                  <a:schemeClr val="accent1">
                    <a:lumMod val="50000"/>
                  </a:schemeClr>
                </a:solidFill>
              </a:rPr>
              <a:t/>
            </a:r>
            <a:br>
              <a:rPr lang="en-SG" sz="2800" u="sng" dirty="0">
                <a:solidFill>
                  <a:schemeClr val="accent1">
                    <a:lumMod val="50000"/>
                  </a:schemeClr>
                </a:solidFill>
              </a:rPr>
            </a:br>
            <a:r>
              <a:rPr lang="en-SG" sz="2800" dirty="0" smtClean="0">
                <a:solidFill>
                  <a:schemeClr val="accent1">
                    <a:lumMod val="50000"/>
                  </a:schemeClr>
                </a:solidFill>
              </a:rPr>
              <a:t>form </a:t>
            </a:r>
            <a:r>
              <a:rPr lang="en-SG" sz="2800" dirty="0">
                <a:solidFill>
                  <a:schemeClr val="accent1">
                    <a:lumMod val="50000"/>
                  </a:schemeClr>
                </a:solidFill>
              </a:rPr>
              <a:t>strategic partnerships, internally &amp; externally</a:t>
            </a:r>
            <a:br>
              <a:rPr lang="en-SG" sz="2800" dirty="0">
                <a:solidFill>
                  <a:schemeClr val="accent1">
                    <a:lumMod val="50000"/>
                  </a:schemeClr>
                </a:solidFill>
              </a:rPr>
            </a:br>
            <a:r>
              <a:rPr lang="en-SG" sz="3899" dirty="0">
                <a:solidFill>
                  <a:schemeClr val="bg1"/>
                </a:solidFill>
              </a:rPr>
              <a:t> </a:t>
            </a:r>
          </a:p>
        </p:txBody>
      </p:sp>
      <p:sp>
        <p:nvSpPr>
          <p:cNvPr id="9" name="Content Placeholder 2">
            <a:extLst>
              <a:ext uri="{FF2B5EF4-FFF2-40B4-BE49-F238E27FC236}">
                <a16:creationId xmlns:a16="http://schemas.microsoft.com/office/drawing/2014/main" id="{6590AC8F-77D2-4158-A91E-0DFC59682D4E}"/>
              </a:ext>
            </a:extLst>
          </p:cNvPr>
          <p:cNvSpPr txBox="1">
            <a:spLocks/>
          </p:cNvSpPr>
          <p:nvPr/>
        </p:nvSpPr>
        <p:spPr>
          <a:xfrm>
            <a:off x="621819" y="448038"/>
            <a:ext cx="7425103" cy="5684736"/>
          </a:xfrm>
          <a:prstGeom prst="rect">
            <a:avLst/>
          </a:prstGeom>
        </p:spPr>
        <p:txBody>
          <a:bodyPr vert="horz" lIns="45708" tIns="45708" rIns="45708" bIns="45708" numCol="1" rtlCol="0">
            <a:noAutofit/>
          </a:bodyPr>
          <a:lstStyle/>
          <a:p>
            <a:pPr defTabSz="914126">
              <a:lnSpc>
                <a:spcPct val="90000"/>
              </a:lnSpc>
              <a:spcAft>
                <a:spcPts val="600"/>
              </a:spcAft>
              <a:buClr>
                <a:schemeClr val="accent1"/>
              </a:buClr>
            </a:pPr>
            <a:r>
              <a:rPr lang="en-US" sz="3999" b="1" dirty="0">
                <a:solidFill>
                  <a:schemeClr val="tx2"/>
                </a:solidFill>
              </a:rPr>
              <a:t>Strategic Partners KCH </a:t>
            </a:r>
            <a:endParaRPr lang="en-US" sz="3999" b="1" dirty="0">
              <a:solidFill>
                <a:schemeClr val="tx2"/>
              </a:solidFill>
            </a:endParaRPr>
          </a:p>
          <a:p>
            <a:pPr marL="342900" indent="-342900"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Sarawak </a:t>
            </a:r>
            <a:r>
              <a:rPr lang="en-US" sz="2400" b="1" dirty="0">
                <a:solidFill>
                  <a:schemeClr val="tx2"/>
                </a:solidFill>
              </a:rPr>
              <a:t>Forestry Department</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WWF-Malaysia</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Malaysian Nature Society (MNS)</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Sarawak Biodiversity Centre</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Champions Kuching</a:t>
            </a:r>
            <a:endParaRPr lang="en-US" sz="2400" b="1" dirty="0">
              <a:solidFill>
                <a:schemeClr val="tx2"/>
              </a:solidFill>
            </a:endParaRP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Junior Chamber International </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Local Councils – DBKU, MBKS, MPP</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Worming Up</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Champions</a:t>
            </a: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Sarawak Economic Development Council </a:t>
            </a:r>
            <a:endParaRPr lang="en-US" sz="2400" b="1" dirty="0" smtClean="0">
              <a:solidFill>
                <a:schemeClr val="tx2"/>
              </a:solidFill>
            </a:endParaRPr>
          </a:p>
          <a:p>
            <a:pPr marL="571329" indent="-571329" defTabSz="914126">
              <a:lnSpc>
                <a:spcPct val="90000"/>
              </a:lnSpc>
              <a:spcAft>
                <a:spcPts val="600"/>
              </a:spcAft>
              <a:buClr>
                <a:schemeClr val="accent1"/>
              </a:buClr>
              <a:buFont typeface="Wingdings" panose="05000000000000000000" pitchFamily="2" charset="2"/>
              <a:buChar char="§"/>
            </a:pPr>
            <a:r>
              <a:rPr lang="en-US" sz="2400" b="1" dirty="0" smtClean="0">
                <a:solidFill>
                  <a:schemeClr val="tx2"/>
                </a:solidFill>
              </a:rPr>
              <a:t>Ministry of Education, Science and Technological Research, Sarawak</a:t>
            </a:r>
            <a:endParaRPr lang="en-US" sz="2400" b="1" dirty="0" smtClean="0">
              <a:solidFill>
                <a:schemeClr val="tx2"/>
              </a:solidFill>
            </a:endParaRPr>
          </a:p>
          <a:p>
            <a:pPr marL="571329" indent="-571329" defTabSz="914126">
              <a:lnSpc>
                <a:spcPct val="90000"/>
              </a:lnSpc>
              <a:spcAft>
                <a:spcPts val="600"/>
              </a:spcAft>
              <a:buClr>
                <a:schemeClr val="accent1"/>
              </a:buClr>
              <a:buFont typeface="Wingdings" panose="05000000000000000000" pitchFamily="2" charset="2"/>
              <a:buChar char="§"/>
            </a:pPr>
            <a:endParaRPr lang="en-US" sz="3199" dirty="0" smtClean="0"/>
          </a:p>
          <a:p>
            <a:pPr marL="571329" indent="-571329"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defTabSz="914126">
              <a:lnSpc>
                <a:spcPct val="90000"/>
              </a:lnSpc>
              <a:spcAft>
                <a:spcPts val="600"/>
              </a:spcAft>
              <a:buClr>
                <a:schemeClr val="accent1"/>
              </a:buClr>
            </a:pPr>
            <a:endParaRPr lang="en-US" sz="3199" dirty="0"/>
          </a:p>
          <a:p>
            <a:pPr defTabSz="914126">
              <a:lnSpc>
                <a:spcPct val="90000"/>
              </a:lnSpc>
              <a:spcAft>
                <a:spcPts val="600"/>
              </a:spcAft>
              <a:buClr>
                <a:schemeClr val="accent1"/>
              </a:buCl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3199" dirty="0"/>
          </a:p>
          <a:p>
            <a:pPr marL="457063" indent="-457063" defTabSz="914126">
              <a:lnSpc>
                <a:spcPct val="90000"/>
              </a:lnSpc>
              <a:spcAft>
                <a:spcPts val="600"/>
              </a:spcAft>
              <a:buClr>
                <a:schemeClr val="accent1"/>
              </a:buClr>
              <a:buFont typeface="Wingdings" panose="05000000000000000000" pitchFamily="2" charset="2"/>
              <a:buChar char="§"/>
            </a:pPr>
            <a:endParaRPr lang="en-US" sz="2799" dirty="0"/>
          </a:p>
        </p:txBody>
      </p:sp>
      <p:pic>
        <p:nvPicPr>
          <p:cNvPr id="6" name="Picture 4" descr="Related image">
            <a:extLst>
              <a:ext uri="{FF2B5EF4-FFF2-40B4-BE49-F238E27FC236}">
                <a16:creationId xmlns:a16="http://schemas.microsoft.com/office/drawing/2014/main" id="{005D1720-4F4F-445B-AA41-9EE347B77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17" t="27069" r="24626" b="5825"/>
          <a:stretch/>
        </p:blipFill>
        <p:spPr bwMode="auto">
          <a:xfrm>
            <a:off x="8990012" y="1905000"/>
            <a:ext cx="1797216" cy="175966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3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30000">
              <a:schemeClr val="bg1">
                <a:lumMod val="95000"/>
              </a:schemeClr>
            </a:gs>
            <a:gs pos="76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 y="-33867"/>
            <a:ext cx="6134100" cy="1676400"/>
          </a:xfrm>
        </p:spPr>
        <p:txBody>
          <a:bodyPr>
            <a:normAutofit fontScale="90000"/>
          </a:bodyPr>
          <a:lstStyle/>
          <a:p>
            <a:r>
              <a:rPr lang="en-US" dirty="0" smtClean="0"/>
              <a:t/>
            </a:r>
            <a:br>
              <a:rPr lang="en-US" dirty="0" smtClean="0"/>
            </a:br>
            <a:r>
              <a:rPr lang="en-US" dirty="0"/>
              <a:t/>
            </a:r>
            <a:br>
              <a:rPr lang="en-US" dirty="0"/>
            </a:br>
            <a:r>
              <a:rPr lang="en-US" b="1" dirty="0" smtClean="0">
                <a:solidFill>
                  <a:schemeClr val="tx2"/>
                </a:solidFill>
              </a:rPr>
              <a:t>RCE Kuching </a:t>
            </a:r>
            <a:br>
              <a:rPr lang="en-US" b="1" dirty="0" smtClean="0">
                <a:solidFill>
                  <a:schemeClr val="tx2"/>
                </a:solidFill>
              </a:rPr>
            </a:br>
            <a:r>
              <a:rPr lang="en-US" b="1" dirty="0" smtClean="0">
                <a:solidFill>
                  <a:schemeClr val="tx2"/>
                </a:solidFill>
              </a:rPr>
              <a:t>Approach</a:t>
            </a:r>
            <a:endParaRPr lang="en-US" b="1" dirty="0">
              <a:solidFill>
                <a:schemeClr val="tx2"/>
              </a:solidFill>
            </a:endParaRPr>
          </a:p>
        </p:txBody>
      </p:sp>
      <p:sp>
        <p:nvSpPr>
          <p:cNvPr id="4" name="Rectangle 3"/>
          <p:cNvSpPr/>
          <p:nvPr/>
        </p:nvSpPr>
        <p:spPr>
          <a:xfrm>
            <a:off x="2482609" y="591587"/>
            <a:ext cx="7162800" cy="5486400"/>
          </a:xfrm>
          <a:prstGeom prst="rect">
            <a:avLst/>
          </a:prstGeom>
          <a:noFill/>
        </p:spPr>
      </p:sp>
      <p:sp>
        <p:nvSpPr>
          <p:cNvPr id="5" name="Freeform 4"/>
          <p:cNvSpPr/>
          <p:nvPr/>
        </p:nvSpPr>
        <p:spPr>
          <a:xfrm>
            <a:off x="4859114" y="101458"/>
            <a:ext cx="2638200" cy="2523083"/>
          </a:xfrm>
          <a:custGeom>
            <a:avLst/>
            <a:gdLst>
              <a:gd name="connsiteX0" fmla="*/ 0 w 2638200"/>
              <a:gd name="connsiteY0" fmla="*/ 1261542 h 2523083"/>
              <a:gd name="connsiteX1" fmla="*/ 1319100 w 2638200"/>
              <a:gd name="connsiteY1" fmla="*/ 0 h 2523083"/>
              <a:gd name="connsiteX2" fmla="*/ 2638200 w 2638200"/>
              <a:gd name="connsiteY2" fmla="*/ 1261542 h 2523083"/>
              <a:gd name="connsiteX3" fmla="*/ 1319100 w 2638200"/>
              <a:gd name="connsiteY3" fmla="*/ 2523084 h 2523083"/>
              <a:gd name="connsiteX4" fmla="*/ 0 w 2638200"/>
              <a:gd name="connsiteY4" fmla="*/ 1261542 h 252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200" h="2523083">
                <a:moveTo>
                  <a:pt x="0" y="1261542"/>
                </a:moveTo>
                <a:cubicBezTo>
                  <a:pt x="0" y="564812"/>
                  <a:pt x="590581" y="0"/>
                  <a:pt x="1319100" y="0"/>
                </a:cubicBezTo>
                <a:cubicBezTo>
                  <a:pt x="2047619" y="0"/>
                  <a:pt x="2638200" y="564812"/>
                  <a:pt x="2638200" y="1261542"/>
                </a:cubicBezTo>
                <a:cubicBezTo>
                  <a:pt x="2638200" y="1958272"/>
                  <a:pt x="2047619" y="2523084"/>
                  <a:pt x="1319100" y="2523084"/>
                </a:cubicBezTo>
                <a:cubicBezTo>
                  <a:pt x="590581" y="2523084"/>
                  <a:pt x="0" y="1958272"/>
                  <a:pt x="0" y="1261542"/>
                </a:cubicBez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75" tIns="389817" rIns="406675" bIns="389817" numCol="1" spcCol="1270" anchor="ctr" anchorCtr="0">
            <a:noAutofit/>
          </a:bodyPr>
          <a:lstStyle/>
          <a:p>
            <a:pPr lvl="0" algn="ctr" defTabSz="711200">
              <a:lnSpc>
                <a:spcPct val="90000"/>
              </a:lnSpc>
              <a:spcBef>
                <a:spcPct val="0"/>
              </a:spcBef>
              <a:spcAft>
                <a:spcPct val="35000"/>
              </a:spcAft>
            </a:pPr>
            <a:r>
              <a:rPr lang="en-US" sz="1600" b="1" kern="1200" dirty="0" smtClean="0"/>
              <a:t>1 </a:t>
            </a:r>
          </a:p>
          <a:p>
            <a:pPr lvl="0" algn="ctr" defTabSz="711200">
              <a:lnSpc>
                <a:spcPct val="90000"/>
              </a:lnSpc>
              <a:spcBef>
                <a:spcPct val="0"/>
              </a:spcBef>
              <a:spcAft>
                <a:spcPct val="35000"/>
              </a:spcAft>
            </a:pPr>
            <a:r>
              <a:rPr lang="en-US" sz="2000" b="1" kern="1200" dirty="0" smtClean="0">
                <a:latin typeface="Calibri Light" panose="020F0302020204030204" pitchFamily="34" charset="0"/>
                <a:cs typeface="Calibri Light" panose="020F0302020204030204" pitchFamily="34" charset="0"/>
              </a:rPr>
              <a:t>CHALLENGES</a:t>
            </a:r>
          </a:p>
          <a:p>
            <a:pPr lvl="0" algn="ctr" defTabSz="711200">
              <a:lnSpc>
                <a:spcPct val="90000"/>
              </a:lnSpc>
              <a:spcBef>
                <a:spcPct val="0"/>
              </a:spcBef>
              <a:spcAft>
                <a:spcPct val="35000"/>
              </a:spcAft>
            </a:pPr>
            <a:r>
              <a:rPr lang="en-US" sz="1600" b="1" kern="1200" dirty="0" smtClean="0">
                <a:latin typeface="Calibri Light" panose="020F0302020204030204" pitchFamily="34" charset="0"/>
                <a:cs typeface="Calibri Light" panose="020F0302020204030204" pitchFamily="34" charset="0"/>
              </a:rPr>
              <a:t>- </a:t>
            </a:r>
            <a:r>
              <a:rPr lang="en-US" sz="1600" b="1" kern="1200" dirty="0" smtClean="0">
                <a:latin typeface="Calibri" panose="020F0502020204030204" pitchFamily="34" charset="0"/>
                <a:cs typeface="Calibri" panose="020F0502020204030204" pitchFamily="34" charset="0"/>
              </a:rPr>
              <a:t>River Conservation</a:t>
            </a:r>
          </a:p>
          <a:p>
            <a:pPr lvl="0" algn="ctr" defTabSz="711200">
              <a:lnSpc>
                <a:spcPct val="90000"/>
              </a:lnSpc>
              <a:spcBef>
                <a:spcPct val="0"/>
              </a:spcBef>
              <a:spcAft>
                <a:spcPct val="35000"/>
              </a:spcAft>
            </a:pPr>
            <a:r>
              <a:rPr lang="en-US" sz="1600" b="1" kern="1200" dirty="0" smtClean="0">
                <a:latin typeface="Calibri" panose="020F0502020204030204" pitchFamily="34" charset="0"/>
                <a:cs typeface="Calibri" panose="020F0502020204030204" pitchFamily="34" charset="0"/>
              </a:rPr>
              <a:t>-Eco-Tourism </a:t>
            </a:r>
          </a:p>
          <a:p>
            <a:pPr lvl="0" algn="ctr" defTabSz="711200">
              <a:lnSpc>
                <a:spcPct val="90000"/>
              </a:lnSpc>
              <a:spcBef>
                <a:spcPct val="0"/>
              </a:spcBef>
              <a:spcAft>
                <a:spcPct val="35000"/>
              </a:spcAft>
            </a:pPr>
            <a:r>
              <a:rPr lang="en-US" sz="1600" b="1" kern="1200" dirty="0" smtClean="0">
                <a:latin typeface="Calibri" panose="020F0502020204030204" pitchFamily="34" charset="0"/>
                <a:cs typeface="Calibri" panose="020F0502020204030204" pitchFamily="34" charset="0"/>
              </a:rPr>
              <a:t>-Development of Sustainable Communities </a:t>
            </a:r>
            <a:endParaRPr lang="en-US" sz="1600" b="1" kern="1200" dirty="0">
              <a:latin typeface="Calibri" panose="020F0502020204030204" pitchFamily="34" charset="0"/>
              <a:cs typeface="Calibri" panose="020F0502020204030204" pitchFamily="34" charset="0"/>
            </a:endParaRPr>
          </a:p>
        </p:txBody>
      </p:sp>
      <p:sp>
        <p:nvSpPr>
          <p:cNvPr id="6" name="Freeform 5"/>
          <p:cNvSpPr/>
          <p:nvPr/>
        </p:nvSpPr>
        <p:spPr>
          <a:xfrm rot="1986289">
            <a:off x="7178258" y="1915829"/>
            <a:ext cx="31942" cy="559506"/>
          </a:xfrm>
          <a:custGeom>
            <a:avLst/>
            <a:gdLst>
              <a:gd name="connsiteX0" fmla="*/ 0 w 31942"/>
              <a:gd name="connsiteY0" fmla="*/ 111901 h 559506"/>
              <a:gd name="connsiteX1" fmla="*/ 15971 w 31942"/>
              <a:gd name="connsiteY1" fmla="*/ 111901 h 559506"/>
              <a:gd name="connsiteX2" fmla="*/ 15971 w 31942"/>
              <a:gd name="connsiteY2" fmla="*/ 0 h 559506"/>
              <a:gd name="connsiteX3" fmla="*/ 31942 w 31942"/>
              <a:gd name="connsiteY3" fmla="*/ 279753 h 559506"/>
              <a:gd name="connsiteX4" fmla="*/ 15971 w 31942"/>
              <a:gd name="connsiteY4" fmla="*/ 559506 h 559506"/>
              <a:gd name="connsiteX5" fmla="*/ 15971 w 31942"/>
              <a:gd name="connsiteY5" fmla="*/ 447605 h 559506"/>
              <a:gd name="connsiteX6" fmla="*/ 0 w 31942"/>
              <a:gd name="connsiteY6" fmla="*/ 447605 h 559506"/>
              <a:gd name="connsiteX7" fmla="*/ 0 w 31942"/>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2" h="559506">
                <a:moveTo>
                  <a:pt x="31941" y="447605"/>
                </a:moveTo>
                <a:lnTo>
                  <a:pt x="15971" y="447605"/>
                </a:lnTo>
                <a:lnTo>
                  <a:pt x="15971" y="559506"/>
                </a:lnTo>
                <a:lnTo>
                  <a:pt x="1" y="279753"/>
                </a:lnTo>
                <a:lnTo>
                  <a:pt x="15971" y="0"/>
                </a:lnTo>
                <a:lnTo>
                  <a:pt x="15971" y="111901"/>
                </a:lnTo>
                <a:lnTo>
                  <a:pt x="31941" y="111901"/>
                </a:lnTo>
                <a:lnTo>
                  <a:pt x="31941" y="44760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582" tIns="111901" rIns="0" bIns="111900" numCol="1" spcCol="1270" anchor="ctr" anchorCtr="0">
            <a:noAutofit/>
          </a:bodyPr>
          <a:lstStyle/>
          <a:p>
            <a:pPr lvl="0" algn="ctr" defTabSz="1022350">
              <a:lnSpc>
                <a:spcPct val="90000"/>
              </a:lnSpc>
              <a:spcBef>
                <a:spcPct val="0"/>
              </a:spcBef>
              <a:spcAft>
                <a:spcPct val="35000"/>
              </a:spcAft>
            </a:pPr>
            <a:endParaRPr lang="en-US" sz="2300" kern="1200"/>
          </a:p>
        </p:txBody>
      </p:sp>
      <p:sp>
        <p:nvSpPr>
          <p:cNvPr id="7" name="Freeform 6"/>
          <p:cNvSpPr/>
          <p:nvPr/>
        </p:nvSpPr>
        <p:spPr>
          <a:xfrm>
            <a:off x="7901986" y="1430709"/>
            <a:ext cx="2679778" cy="2519945"/>
          </a:xfrm>
          <a:custGeom>
            <a:avLst/>
            <a:gdLst>
              <a:gd name="connsiteX0" fmla="*/ 0 w 2748477"/>
              <a:gd name="connsiteY0" fmla="*/ 1205500 h 2410999"/>
              <a:gd name="connsiteX1" fmla="*/ 1374239 w 2748477"/>
              <a:gd name="connsiteY1" fmla="*/ 0 h 2410999"/>
              <a:gd name="connsiteX2" fmla="*/ 2748478 w 2748477"/>
              <a:gd name="connsiteY2" fmla="*/ 1205500 h 2410999"/>
              <a:gd name="connsiteX3" fmla="*/ 1374239 w 2748477"/>
              <a:gd name="connsiteY3" fmla="*/ 2411000 h 2410999"/>
              <a:gd name="connsiteX4" fmla="*/ 0 w 2748477"/>
              <a:gd name="connsiteY4" fmla="*/ 1205500 h 2410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477" h="2410999">
                <a:moveTo>
                  <a:pt x="0" y="1205500"/>
                </a:moveTo>
                <a:cubicBezTo>
                  <a:pt x="0" y="539721"/>
                  <a:pt x="615268" y="0"/>
                  <a:pt x="1374239" y="0"/>
                </a:cubicBezTo>
                <a:cubicBezTo>
                  <a:pt x="2133210" y="0"/>
                  <a:pt x="2748478" y="539721"/>
                  <a:pt x="2748478" y="1205500"/>
                </a:cubicBezTo>
                <a:cubicBezTo>
                  <a:pt x="2748478" y="1871279"/>
                  <a:pt x="2133210" y="2411000"/>
                  <a:pt x="1374239" y="2411000"/>
                </a:cubicBezTo>
                <a:cubicBezTo>
                  <a:pt x="615268" y="2411000"/>
                  <a:pt x="0" y="1871279"/>
                  <a:pt x="0" y="1205500"/>
                </a:cubicBez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7745" tIns="368323" rIns="417745" bIns="368323" numCol="1" spcCol="1270" anchor="ctr" anchorCtr="0">
            <a:noAutofit/>
          </a:bodyPr>
          <a:lstStyle/>
          <a:p>
            <a:pPr lvl="0" algn="ctr" defTabSz="533400">
              <a:lnSpc>
                <a:spcPct val="90000"/>
              </a:lnSpc>
              <a:spcBef>
                <a:spcPct val="0"/>
              </a:spcBef>
              <a:spcAft>
                <a:spcPct val="35000"/>
              </a:spcAft>
            </a:pPr>
            <a:r>
              <a:rPr lang="en-US" sz="1600" kern="1200" dirty="0" smtClean="0">
                <a:latin typeface="Calibri Light" panose="020F0302020204030204" pitchFamily="34" charset="0"/>
                <a:cs typeface="Calibri Light" panose="020F0302020204030204" pitchFamily="34" charset="0"/>
              </a:rPr>
              <a:t>2</a:t>
            </a:r>
          </a:p>
          <a:p>
            <a:pPr lvl="0" algn="ctr" defTabSz="533400">
              <a:lnSpc>
                <a:spcPct val="90000"/>
              </a:lnSpc>
              <a:spcBef>
                <a:spcPct val="0"/>
              </a:spcBef>
              <a:spcAft>
                <a:spcPct val="35000"/>
              </a:spcAft>
            </a:pPr>
            <a:r>
              <a:rPr lang="en-US" sz="1200" kern="1200" dirty="0" smtClean="0">
                <a:latin typeface="Calibri Light" panose="020F0302020204030204" pitchFamily="34" charset="0"/>
                <a:cs typeface="Calibri Light" panose="020F0302020204030204" pitchFamily="34" charset="0"/>
              </a:rPr>
              <a:t> </a:t>
            </a:r>
            <a:r>
              <a:rPr lang="en-US" sz="2000" b="1" kern="1200" dirty="0" smtClean="0">
                <a:latin typeface="Calibri Light" panose="020F0302020204030204" pitchFamily="34" charset="0"/>
                <a:cs typeface="Calibri Light" panose="020F0302020204030204" pitchFamily="34" charset="0"/>
              </a:rPr>
              <a:t>INPUT</a:t>
            </a:r>
          </a:p>
          <a:p>
            <a:pPr lvl="0" algn="ctr" defTabSz="533400">
              <a:lnSpc>
                <a:spcPct val="90000"/>
              </a:lnSpc>
              <a:spcBef>
                <a:spcPct val="0"/>
              </a:spcBef>
              <a:spcAft>
                <a:spcPct val="35000"/>
              </a:spcAft>
            </a:pPr>
            <a:r>
              <a:rPr lang="en-US" sz="1200" b="1" kern="1200" dirty="0" smtClean="0">
                <a:latin typeface="Calibri" panose="020F0502020204030204" pitchFamily="34" charset="0"/>
                <a:cs typeface="Calibri" panose="020F0502020204030204" pitchFamily="34" charset="0"/>
              </a:rPr>
              <a:t>-</a:t>
            </a:r>
            <a:r>
              <a:rPr lang="en-US" sz="1600" b="1" kern="1200" dirty="0" smtClean="0">
                <a:latin typeface="Calibri" panose="020F0502020204030204" pitchFamily="34" charset="0"/>
                <a:cs typeface="Calibri" panose="020F0502020204030204" pitchFamily="34" charset="0"/>
              </a:rPr>
              <a:t>Program development</a:t>
            </a:r>
          </a:p>
          <a:p>
            <a:pPr lvl="0" algn="ctr" defTabSz="533400">
              <a:lnSpc>
                <a:spcPct val="90000"/>
              </a:lnSpc>
              <a:spcBef>
                <a:spcPct val="0"/>
              </a:spcBef>
              <a:spcAft>
                <a:spcPct val="35000"/>
              </a:spcAft>
            </a:pPr>
            <a:r>
              <a:rPr lang="en-US" sz="1600" b="1" kern="1200" dirty="0" smtClean="0">
                <a:latin typeface="Calibri" panose="020F0502020204030204" pitchFamily="34" charset="0"/>
                <a:cs typeface="Calibri" panose="020F0502020204030204" pitchFamily="34" charset="0"/>
              </a:rPr>
              <a:t>-Research</a:t>
            </a:r>
          </a:p>
          <a:p>
            <a:pPr lvl="0" algn="ctr" defTabSz="533400">
              <a:lnSpc>
                <a:spcPct val="90000"/>
              </a:lnSpc>
              <a:spcBef>
                <a:spcPct val="0"/>
              </a:spcBef>
              <a:spcAft>
                <a:spcPct val="35000"/>
              </a:spcAft>
            </a:pPr>
            <a:r>
              <a:rPr lang="en-US" sz="1600" b="1" kern="1200" dirty="0" smtClean="0">
                <a:latin typeface="Calibri" panose="020F0502020204030204" pitchFamily="34" charset="0"/>
                <a:cs typeface="Calibri" panose="020F0502020204030204" pitchFamily="34" charset="0"/>
              </a:rPr>
              <a:t>-Networking</a:t>
            </a:r>
          </a:p>
          <a:p>
            <a:pPr lvl="0" algn="ctr" defTabSz="533400">
              <a:lnSpc>
                <a:spcPct val="90000"/>
              </a:lnSpc>
              <a:spcBef>
                <a:spcPct val="0"/>
              </a:spcBef>
              <a:spcAft>
                <a:spcPct val="35000"/>
              </a:spcAft>
            </a:pPr>
            <a:r>
              <a:rPr lang="en-US" sz="1600" b="1" kern="1200" dirty="0" smtClean="0">
                <a:latin typeface="Calibri" panose="020F0502020204030204" pitchFamily="34" charset="0"/>
                <a:cs typeface="Calibri" panose="020F0502020204030204" pitchFamily="34" charset="0"/>
              </a:rPr>
              <a:t>-Capacity Building</a:t>
            </a:r>
          </a:p>
          <a:p>
            <a:pPr lvl="0" algn="ctr" defTabSz="533400">
              <a:lnSpc>
                <a:spcPct val="90000"/>
              </a:lnSpc>
              <a:spcBef>
                <a:spcPct val="0"/>
              </a:spcBef>
              <a:spcAft>
                <a:spcPct val="35000"/>
              </a:spcAft>
            </a:pPr>
            <a:endParaRPr lang="en-US" sz="1600" kern="1200" dirty="0">
              <a:latin typeface="Calibri Light" panose="020F0302020204030204" pitchFamily="34" charset="0"/>
              <a:cs typeface="Calibri Light" panose="020F0302020204030204" pitchFamily="34" charset="0"/>
            </a:endParaRPr>
          </a:p>
        </p:txBody>
      </p:sp>
      <p:sp>
        <p:nvSpPr>
          <p:cNvPr id="9" name="Freeform 8"/>
          <p:cNvSpPr/>
          <p:nvPr/>
        </p:nvSpPr>
        <p:spPr>
          <a:xfrm rot="16868735">
            <a:off x="8036781" y="3806362"/>
            <a:ext cx="520" cy="559507"/>
          </a:xfrm>
          <a:custGeom>
            <a:avLst/>
            <a:gdLst>
              <a:gd name="connsiteX0" fmla="*/ 0 w 10000"/>
              <a:gd name="connsiteY0" fmla="*/ 2000 h 10000"/>
              <a:gd name="connsiteX1" fmla="*/ 5000 w 10000"/>
              <a:gd name="connsiteY1" fmla="*/ 2000 h 10000"/>
              <a:gd name="connsiteX2" fmla="*/ 5000 w 10000"/>
              <a:gd name="connsiteY2" fmla="*/ 0 h 10000"/>
              <a:gd name="connsiteX3" fmla="*/ 10000 w 10000"/>
              <a:gd name="connsiteY3" fmla="*/ 5000 h 10000"/>
              <a:gd name="connsiteX4" fmla="*/ 5000 w 10000"/>
              <a:gd name="connsiteY4" fmla="*/ 10000 h 10000"/>
              <a:gd name="connsiteX5" fmla="*/ 5000 w 10000"/>
              <a:gd name="connsiteY5" fmla="*/ 8000 h 10000"/>
              <a:gd name="connsiteX6" fmla="*/ 0 w 10000"/>
              <a:gd name="connsiteY6" fmla="*/ 8000 h 10000"/>
              <a:gd name="connsiteX7" fmla="*/ 0 w 10000"/>
              <a:gd name="connsiteY7"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19" y="557506"/>
                </a:moveTo>
                <a:lnTo>
                  <a:pt x="-4462" y="557506"/>
                </a:lnTo>
                <a:lnTo>
                  <a:pt x="-4462" y="559506"/>
                </a:lnTo>
                <a:lnTo>
                  <a:pt x="-9443" y="554506"/>
                </a:lnTo>
                <a:lnTo>
                  <a:pt x="-4462" y="549506"/>
                </a:lnTo>
                <a:lnTo>
                  <a:pt x="-4462" y="551506"/>
                </a:lnTo>
                <a:lnTo>
                  <a:pt x="519" y="551506"/>
                </a:lnTo>
                <a:lnTo>
                  <a:pt x="519" y="5575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55" tIns="111901" rIns="0" bIns="111901" numCol="1" spcCol="1270" anchor="ctr" anchorCtr="0">
            <a:noAutofit/>
          </a:bodyPr>
          <a:lstStyle/>
          <a:p>
            <a:pPr lvl="0" algn="ctr" defTabSz="1022350">
              <a:lnSpc>
                <a:spcPct val="90000"/>
              </a:lnSpc>
              <a:spcBef>
                <a:spcPct val="0"/>
              </a:spcBef>
              <a:spcAft>
                <a:spcPct val="35000"/>
              </a:spcAft>
            </a:pPr>
            <a:endParaRPr lang="en-US" sz="2300" kern="1200"/>
          </a:p>
        </p:txBody>
      </p:sp>
      <p:sp>
        <p:nvSpPr>
          <p:cNvPr id="10" name="Freeform 9"/>
          <p:cNvSpPr/>
          <p:nvPr/>
        </p:nvSpPr>
        <p:spPr>
          <a:xfrm>
            <a:off x="7006956" y="4285706"/>
            <a:ext cx="2597550" cy="2416022"/>
          </a:xfrm>
          <a:custGeom>
            <a:avLst/>
            <a:gdLst>
              <a:gd name="connsiteX0" fmla="*/ 0 w 2312045"/>
              <a:gd name="connsiteY0" fmla="*/ 1208011 h 2416022"/>
              <a:gd name="connsiteX1" fmla="*/ 1156023 w 2312045"/>
              <a:gd name="connsiteY1" fmla="*/ 0 h 2416022"/>
              <a:gd name="connsiteX2" fmla="*/ 2312046 w 2312045"/>
              <a:gd name="connsiteY2" fmla="*/ 1208011 h 2416022"/>
              <a:gd name="connsiteX3" fmla="*/ 1156023 w 2312045"/>
              <a:gd name="connsiteY3" fmla="*/ 2416022 h 2416022"/>
              <a:gd name="connsiteX4" fmla="*/ 0 w 2312045"/>
              <a:gd name="connsiteY4" fmla="*/ 1208011 h 2416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045" h="2416022">
                <a:moveTo>
                  <a:pt x="0" y="1208011"/>
                </a:moveTo>
                <a:cubicBezTo>
                  <a:pt x="0" y="540845"/>
                  <a:pt x="517569" y="0"/>
                  <a:pt x="1156023" y="0"/>
                </a:cubicBezTo>
                <a:cubicBezTo>
                  <a:pt x="1794477" y="0"/>
                  <a:pt x="2312046" y="540845"/>
                  <a:pt x="2312046" y="1208011"/>
                </a:cubicBezTo>
                <a:cubicBezTo>
                  <a:pt x="2312046" y="1875177"/>
                  <a:pt x="1794477" y="2416022"/>
                  <a:pt x="1156023" y="2416022"/>
                </a:cubicBezTo>
                <a:cubicBezTo>
                  <a:pt x="517569" y="2416022"/>
                  <a:pt x="0" y="1875177"/>
                  <a:pt x="0" y="1208011"/>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3831" tIns="369058" rIns="353831" bIns="369058" numCol="1" spcCol="1270" anchor="ctr" anchorCtr="0">
            <a:noAutofit/>
          </a:bodyPr>
          <a:lstStyle/>
          <a:p>
            <a:pPr lvl="0" algn="ctr" defTabSz="533400">
              <a:lnSpc>
                <a:spcPct val="90000"/>
              </a:lnSpc>
              <a:spcBef>
                <a:spcPct val="0"/>
              </a:spcBef>
              <a:spcAft>
                <a:spcPct val="35000"/>
              </a:spcAft>
            </a:pPr>
            <a:r>
              <a:rPr lang="en-US" sz="1600" kern="1200" dirty="0" smtClean="0"/>
              <a:t>3</a:t>
            </a:r>
            <a:r>
              <a:rPr lang="en-US" sz="1200" kern="1200" dirty="0" smtClean="0"/>
              <a:t> </a:t>
            </a:r>
          </a:p>
          <a:p>
            <a:pPr lvl="0" algn="ctr" defTabSz="533400">
              <a:lnSpc>
                <a:spcPct val="90000"/>
              </a:lnSpc>
              <a:spcBef>
                <a:spcPct val="0"/>
              </a:spcBef>
              <a:spcAft>
                <a:spcPct val="35000"/>
              </a:spcAft>
            </a:pPr>
            <a:r>
              <a:rPr lang="en-US" sz="2000" b="1" kern="1200" dirty="0" smtClean="0">
                <a:latin typeface="Calibri Light" panose="020F0302020204030204" pitchFamily="34" charset="0"/>
                <a:cs typeface="Calibri Light" panose="020F0302020204030204" pitchFamily="34" charset="0"/>
              </a:rPr>
              <a:t>INTERVENTIONS</a:t>
            </a:r>
          </a:p>
          <a:p>
            <a:pPr lvl="0" algn="ctr" defTabSz="533400">
              <a:lnSpc>
                <a:spcPct val="90000"/>
              </a:lnSpc>
              <a:spcBef>
                <a:spcPct val="0"/>
              </a:spcBef>
              <a:spcAft>
                <a:spcPct val="35000"/>
              </a:spcAft>
            </a:pPr>
            <a:r>
              <a:rPr lang="en-US" sz="1600" kern="1200" dirty="0" smtClean="0">
                <a:latin typeface="Calibri" panose="020F0502020204030204" pitchFamily="34" charset="0"/>
                <a:cs typeface="Calibri" panose="020F0502020204030204" pitchFamily="34" charset="0"/>
              </a:rPr>
              <a:t>-</a:t>
            </a:r>
            <a:r>
              <a:rPr lang="en-US" sz="1600" b="1" kern="1200" dirty="0" smtClean="0">
                <a:solidFill>
                  <a:schemeClr val="bg1"/>
                </a:solidFill>
                <a:latin typeface="Calibri" panose="020F0502020204030204" pitchFamily="34" charset="0"/>
                <a:cs typeface="Calibri" panose="020F0502020204030204" pitchFamily="34" charset="0"/>
              </a:rPr>
              <a:t>Educational Programs</a:t>
            </a:r>
          </a:p>
          <a:p>
            <a:pPr lvl="0" algn="ctr" defTabSz="533400">
              <a:lnSpc>
                <a:spcPct val="90000"/>
              </a:lnSpc>
              <a:spcBef>
                <a:spcPct val="0"/>
              </a:spcBef>
              <a:spcAft>
                <a:spcPct val="35000"/>
              </a:spcAft>
            </a:pPr>
            <a:r>
              <a:rPr lang="en-US" sz="1600" b="1" kern="1200" dirty="0" smtClean="0">
                <a:solidFill>
                  <a:schemeClr val="bg1"/>
                </a:solidFill>
                <a:latin typeface="Calibri" panose="020F0502020204030204" pitchFamily="34" charset="0"/>
                <a:cs typeface="Calibri" panose="020F0502020204030204" pitchFamily="34" charset="0"/>
              </a:rPr>
              <a:t>-Conferences </a:t>
            </a:r>
          </a:p>
          <a:p>
            <a:pPr lvl="0" algn="ctr" defTabSz="533400">
              <a:lnSpc>
                <a:spcPct val="90000"/>
              </a:lnSpc>
              <a:spcBef>
                <a:spcPct val="0"/>
              </a:spcBef>
              <a:spcAft>
                <a:spcPct val="35000"/>
              </a:spcAft>
            </a:pPr>
            <a:r>
              <a:rPr lang="en-US" sz="1600" b="1" kern="1200" dirty="0" smtClean="0">
                <a:solidFill>
                  <a:schemeClr val="bg1"/>
                </a:solidFill>
                <a:latin typeface="Calibri" panose="020F0502020204030204" pitchFamily="34" charset="0"/>
                <a:cs typeface="Calibri" panose="020F0502020204030204" pitchFamily="34" charset="0"/>
              </a:rPr>
              <a:t>-Forums</a:t>
            </a:r>
          </a:p>
          <a:p>
            <a:pPr lvl="0" algn="ctr" defTabSz="533400">
              <a:lnSpc>
                <a:spcPct val="90000"/>
              </a:lnSpc>
              <a:spcBef>
                <a:spcPct val="0"/>
              </a:spcBef>
              <a:spcAft>
                <a:spcPct val="35000"/>
              </a:spcAft>
            </a:pPr>
            <a:r>
              <a:rPr lang="en-US" sz="1600" b="1" kern="1200" dirty="0" smtClean="0">
                <a:solidFill>
                  <a:schemeClr val="bg1"/>
                </a:solidFill>
                <a:latin typeface="Calibri" panose="020F0502020204030204" pitchFamily="34" charset="0"/>
                <a:cs typeface="Calibri" panose="020F0502020204030204" pitchFamily="34" charset="0"/>
              </a:rPr>
              <a:t>-Public Engagements</a:t>
            </a:r>
          </a:p>
          <a:p>
            <a:pPr lvl="0" algn="ctr" defTabSz="533400">
              <a:lnSpc>
                <a:spcPct val="90000"/>
              </a:lnSpc>
              <a:spcBef>
                <a:spcPct val="0"/>
              </a:spcBef>
              <a:spcAft>
                <a:spcPct val="35000"/>
              </a:spcAft>
            </a:pPr>
            <a:r>
              <a:rPr lang="en-US" sz="1600" b="1" kern="1200" dirty="0" smtClean="0">
                <a:solidFill>
                  <a:schemeClr val="bg1"/>
                </a:solidFill>
                <a:latin typeface="Calibri" panose="020F0502020204030204" pitchFamily="34" charset="0"/>
                <a:cs typeface="Calibri" panose="020F0502020204030204" pitchFamily="34" charset="0"/>
              </a:rPr>
              <a:t>-Publications</a:t>
            </a:r>
          </a:p>
        </p:txBody>
      </p:sp>
      <p:sp>
        <p:nvSpPr>
          <p:cNvPr id="11" name="Freeform 10"/>
          <p:cNvSpPr/>
          <p:nvPr/>
        </p:nvSpPr>
        <p:spPr>
          <a:xfrm>
            <a:off x="6178214" y="5016312"/>
            <a:ext cx="504791" cy="559507"/>
          </a:xfrm>
          <a:custGeom>
            <a:avLst/>
            <a:gdLst>
              <a:gd name="connsiteX0" fmla="*/ 0 w 284016"/>
              <a:gd name="connsiteY0" fmla="*/ 111901 h 559506"/>
              <a:gd name="connsiteX1" fmla="*/ 142008 w 284016"/>
              <a:gd name="connsiteY1" fmla="*/ 111901 h 559506"/>
              <a:gd name="connsiteX2" fmla="*/ 142008 w 284016"/>
              <a:gd name="connsiteY2" fmla="*/ 0 h 559506"/>
              <a:gd name="connsiteX3" fmla="*/ 284016 w 284016"/>
              <a:gd name="connsiteY3" fmla="*/ 279753 h 559506"/>
              <a:gd name="connsiteX4" fmla="*/ 142008 w 284016"/>
              <a:gd name="connsiteY4" fmla="*/ 559506 h 559506"/>
              <a:gd name="connsiteX5" fmla="*/ 142008 w 284016"/>
              <a:gd name="connsiteY5" fmla="*/ 447605 h 559506"/>
              <a:gd name="connsiteX6" fmla="*/ 0 w 284016"/>
              <a:gd name="connsiteY6" fmla="*/ 447605 h 559506"/>
              <a:gd name="connsiteX7" fmla="*/ 0 w 284016"/>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16" h="559506">
                <a:moveTo>
                  <a:pt x="284016" y="447605"/>
                </a:moveTo>
                <a:lnTo>
                  <a:pt x="142008" y="447605"/>
                </a:lnTo>
                <a:lnTo>
                  <a:pt x="142008" y="559506"/>
                </a:lnTo>
                <a:lnTo>
                  <a:pt x="0" y="279753"/>
                </a:lnTo>
                <a:lnTo>
                  <a:pt x="142008" y="0"/>
                </a:lnTo>
                <a:lnTo>
                  <a:pt x="142008" y="111901"/>
                </a:lnTo>
                <a:lnTo>
                  <a:pt x="284016" y="111901"/>
                </a:lnTo>
                <a:lnTo>
                  <a:pt x="284016" y="447605"/>
                </a:lnTo>
                <a:close/>
              </a:path>
            </a:pathLst>
          </a:custGeom>
          <a:solidFill>
            <a:srgbClr val="0070C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205" tIns="111902" rIns="1" bIns="111901" numCol="1" spcCol="1270" anchor="ctr" anchorCtr="0">
            <a:noAutofit/>
          </a:bodyPr>
          <a:lstStyle/>
          <a:p>
            <a:pPr lvl="0" algn="ctr" defTabSz="1022350">
              <a:lnSpc>
                <a:spcPct val="90000"/>
              </a:lnSpc>
              <a:spcBef>
                <a:spcPct val="0"/>
              </a:spcBef>
              <a:spcAft>
                <a:spcPct val="35000"/>
              </a:spcAft>
            </a:pPr>
            <a:endParaRPr lang="en-US" sz="2300" kern="1200"/>
          </a:p>
        </p:txBody>
      </p:sp>
      <p:sp>
        <p:nvSpPr>
          <p:cNvPr id="12" name="Freeform 11"/>
          <p:cNvSpPr/>
          <p:nvPr/>
        </p:nvSpPr>
        <p:spPr>
          <a:xfrm>
            <a:off x="3405645" y="4221667"/>
            <a:ext cx="2569887" cy="2544100"/>
          </a:xfrm>
          <a:custGeom>
            <a:avLst/>
            <a:gdLst>
              <a:gd name="connsiteX0" fmla="*/ 0 w 2435916"/>
              <a:gd name="connsiteY0" fmla="*/ 1218945 h 2437889"/>
              <a:gd name="connsiteX1" fmla="*/ 1217958 w 2435916"/>
              <a:gd name="connsiteY1" fmla="*/ 0 h 2437889"/>
              <a:gd name="connsiteX2" fmla="*/ 2435916 w 2435916"/>
              <a:gd name="connsiteY2" fmla="*/ 1218945 h 2437889"/>
              <a:gd name="connsiteX3" fmla="*/ 1217958 w 2435916"/>
              <a:gd name="connsiteY3" fmla="*/ 2437890 h 2437889"/>
              <a:gd name="connsiteX4" fmla="*/ 0 w 2435916"/>
              <a:gd name="connsiteY4" fmla="*/ 1218945 h 243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916" h="2437889">
                <a:moveTo>
                  <a:pt x="0" y="1218945"/>
                </a:moveTo>
                <a:cubicBezTo>
                  <a:pt x="0" y="545740"/>
                  <a:pt x="545298" y="0"/>
                  <a:pt x="1217958" y="0"/>
                </a:cubicBezTo>
                <a:cubicBezTo>
                  <a:pt x="1890618" y="0"/>
                  <a:pt x="2435916" y="545740"/>
                  <a:pt x="2435916" y="1218945"/>
                </a:cubicBezTo>
                <a:cubicBezTo>
                  <a:pt x="2435916" y="1892150"/>
                  <a:pt x="1890618" y="2437890"/>
                  <a:pt x="1217958" y="2437890"/>
                </a:cubicBezTo>
                <a:cubicBezTo>
                  <a:pt x="545298" y="2437890"/>
                  <a:pt x="0" y="1892150"/>
                  <a:pt x="0" y="1218945"/>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972" tIns="372261" rIns="371972" bIns="372261" numCol="1" spcCol="1270" anchor="ctr" anchorCtr="0">
            <a:noAutofit/>
          </a:bodyPr>
          <a:lstStyle/>
          <a:p>
            <a:pPr lvl="0" algn="ctr" defTabSz="533400">
              <a:lnSpc>
                <a:spcPct val="90000"/>
              </a:lnSpc>
              <a:spcBef>
                <a:spcPct val="0"/>
              </a:spcBef>
              <a:spcAft>
                <a:spcPct val="35000"/>
              </a:spcAft>
            </a:pPr>
            <a:r>
              <a:rPr lang="en-US" sz="1600" kern="1200" dirty="0" smtClean="0">
                <a:latin typeface="Calibri Light" panose="020F0302020204030204" pitchFamily="34" charset="0"/>
                <a:cs typeface="Calibri Light" panose="020F0302020204030204" pitchFamily="34" charset="0"/>
              </a:rPr>
              <a:t>4</a:t>
            </a:r>
            <a:r>
              <a:rPr lang="en-US" sz="1200" kern="1200" dirty="0" smtClean="0">
                <a:latin typeface="Calibri Light" panose="020F0302020204030204" pitchFamily="34" charset="0"/>
                <a:cs typeface="Calibri Light" panose="020F0302020204030204" pitchFamily="34" charset="0"/>
              </a:rPr>
              <a:t> </a:t>
            </a:r>
          </a:p>
          <a:p>
            <a:pPr lvl="0" algn="ctr" defTabSz="533400">
              <a:lnSpc>
                <a:spcPct val="90000"/>
              </a:lnSpc>
              <a:spcBef>
                <a:spcPct val="0"/>
              </a:spcBef>
              <a:spcAft>
                <a:spcPct val="35000"/>
              </a:spcAft>
            </a:pPr>
            <a:r>
              <a:rPr lang="en-US" sz="2000" b="1" kern="1200" dirty="0" smtClean="0">
                <a:latin typeface="Calibri" panose="020F0502020204030204" pitchFamily="34" charset="0"/>
                <a:cs typeface="Calibri" panose="020F0502020204030204" pitchFamily="34" charset="0"/>
              </a:rPr>
              <a:t>OUTPUT</a:t>
            </a:r>
          </a:p>
          <a:p>
            <a:pPr lvl="0" algn="ctr" defTabSz="533400">
              <a:lnSpc>
                <a:spcPct val="90000"/>
              </a:lnSpc>
              <a:spcBef>
                <a:spcPct val="0"/>
              </a:spcBef>
              <a:spcAft>
                <a:spcPct val="35000"/>
              </a:spcAft>
            </a:pPr>
            <a:r>
              <a:rPr lang="en-US" sz="1200" kern="1200" dirty="0" smtClean="0">
                <a:latin typeface="Calibri Light" panose="020F0302020204030204" pitchFamily="34" charset="0"/>
                <a:cs typeface="Calibri Light" panose="020F0302020204030204" pitchFamily="34" charset="0"/>
              </a:rPr>
              <a:t>-</a:t>
            </a:r>
            <a:r>
              <a:rPr lang="en-US" sz="1600" kern="1200" dirty="0" smtClean="0">
                <a:latin typeface="Calibri" panose="020F0502020204030204" pitchFamily="34" charset="0"/>
                <a:cs typeface="Calibri" panose="020F0502020204030204" pitchFamily="34" charset="0"/>
              </a:rPr>
              <a:t>individuals and organizations with new perspectives about sustainability, new Mindsets, Thought-Processes</a:t>
            </a:r>
            <a:endParaRPr lang="en-US" sz="1600" kern="1200" dirty="0">
              <a:latin typeface="Calibri" panose="020F0502020204030204" pitchFamily="34" charset="0"/>
              <a:cs typeface="Calibri" panose="020F0502020204030204" pitchFamily="34" charset="0"/>
            </a:endParaRPr>
          </a:p>
        </p:txBody>
      </p:sp>
      <p:sp>
        <p:nvSpPr>
          <p:cNvPr id="14" name="Freeform 13"/>
          <p:cNvSpPr/>
          <p:nvPr/>
        </p:nvSpPr>
        <p:spPr>
          <a:xfrm>
            <a:off x="2360612" y="1612149"/>
            <a:ext cx="2343935" cy="2334740"/>
          </a:xfrm>
          <a:custGeom>
            <a:avLst/>
            <a:gdLst>
              <a:gd name="connsiteX0" fmla="*/ 0 w 2293528"/>
              <a:gd name="connsiteY0" fmla="*/ 1116683 h 2233366"/>
              <a:gd name="connsiteX1" fmla="*/ 1146764 w 2293528"/>
              <a:gd name="connsiteY1" fmla="*/ 0 h 2233366"/>
              <a:gd name="connsiteX2" fmla="*/ 2293528 w 2293528"/>
              <a:gd name="connsiteY2" fmla="*/ 1116683 h 2233366"/>
              <a:gd name="connsiteX3" fmla="*/ 1146764 w 2293528"/>
              <a:gd name="connsiteY3" fmla="*/ 2233366 h 2233366"/>
              <a:gd name="connsiteX4" fmla="*/ 0 w 2293528"/>
              <a:gd name="connsiteY4" fmla="*/ 1116683 h 2233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528" h="2233366">
                <a:moveTo>
                  <a:pt x="0" y="1116683"/>
                </a:moveTo>
                <a:cubicBezTo>
                  <a:pt x="0" y="499956"/>
                  <a:pt x="513424" y="0"/>
                  <a:pt x="1146764" y="0"/>
                </a:cubicBezTo>
                <a:cubicBezTo>
                  <a:pt x="1780104" y="0"/>
                  <a:pt x="2293528" y="499956"/>
                  <a:pt x="2293528" y="1116683"/>
                </a:cubicBezTo>
                <a:cubicBezTo>
                  <a:pt x="2293528" y="1733410"/>
                  <a:pt x="1780104" y="2233366"/>
                  <a:pt x="1146764" y="2233366"/>
                </a:cubicBezTo>
                <a:cubicBezTo>
                  <a:pt x="513424" y="2233366"/>
                  <a:pt x="0" y="1733410"/>
                  <a:pt x="0" y="1116683"/>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1119" tIns="342309" rIns="351119" bIns="342309" numCol="1" spcCol="1270" anchor="ctr" anchorCtr="0">
            <a:noAutofit/>
          </a:bodyPr>
          <a:lstStyle/>
          <a:p>
            <a:pPr lvl="0" algn="ctr" defTabSz="533400">
              <a:lnSpc>
                <a:spcPct val="90000"/>
              </a:lnSpc>
              <a:spcBef>
                <a:spcPct val="0"/>
              </a:spcBef>
              <a:spcAft>
                <a:spcPct val="35000"/>
              </a:spcAft>
            </a:pPr>
            <a:r>
              <a:rPr lang="en-US" sz="1600" kern="1200" dirty="0" smtClean="0"/>
              <a:t>5 </a:t>
            </a:r>
          </a:p>
          <a:p>
            <a:pPr lvl="0" algn="ctr" defTabSz="533400">
              <a:lnSpc>
                <a:spcPct val="90000"/>
              </a:lnSpc>
              <a:spcBef>
                <a:spcPct val="0"/>
              </a:spcBef>
              <a:spcAft>
                <a:spcPct val="35000"/>
              </a:spcAft>
            </a:pPr>
            <a:r>
              <a:rPr lang="en-US" sz="2000" b="1" kern="1200" dirty="0" smtClean="0">
                <a:latin typeface="Calibri Light" panose="020F0302020204030204" pitchFamily="34" charset="0"/>
                <a:cs typeface="Calibri Light" panose="020F0302020204030204" pitchFamily="34" charset="0"/>
              </a:rPr>
              <a:t>Results</a:t>
            </a:r>
          </a:p>
          <a:p>
            <a:pPr lvl="0" algn="ctr" defTabSz="533400">
              <a:lnSpc>
                <a:spcPct val="90000"/>
              </a:lnSpc>
              <a:spcBef>
                <a:spcPct val="0"/>
              </a:spcBef>
              <a:spcAft>
                <a:spcPct val="35000"/>
              </a:spcAft>
            </a:pPr>
            <a:r>
              <a:rPr lang="en-US" sz="1600" b="1" kern="1200" dirty="0" smtClean="0">
                <a:latin typeface="Calibri" panose="020F0502020204030204" pitchFamily="34" charset="0"/>
                <a:cs typeface="Calibri" panose="020F0502020204030204" pitchFamily="34" charset="0"/>
              </a:rPr>
              <a:t>A thriving Kuching </a:t>
            </a:r>
            <a:endParaRPr lang="en-US" sz="1600" b="1" kern="1200" dirty="0">
              <a:latin typeface="Calibri" panose="020F0502020204030204" pitchFamily="34" charset="0"/>
              <a:cs typeface="Calibri" panose="020F0502020204030204" pitchFamily="34" charset="0"/>
            </a:endParaRPr>
          </a:p>
        </p:txBody>
      </p:sp>
      <p:sp>
        <p:nvSpPr>
          <p:cNvPr id="15" name="Freeform 14"/>
          <p:cNvSpPr/>
          <p:nvPr/>
        </p:nvSpPr>
        <p:spPr>
          <a:xfrm rot="19405383">
            <a:off x="5093780" y="1979726"/>
            <a:ext cx="25523" cy="559507"/>
          </a:xfrm>
          <a:custGeom>
            <a:avLst/>
            <a:gdLst>
              <a:gd name="connsiteX0" fmla="*/ 0 w 25522"/>
              <a:gd name="connsiteY0" fmla="*/ 111901 h 559506"/>
              <a:gd name="connsiteX1" fmla="*/ 12761 w 25522"/>
              <a:gd name="connsiteY1" fmla="*/ 111901 h 559506"/>
              <a:gd name="connsiteX2" fmla="*/ 12761 w 25522"/>
              <a:gd name="connsiteY2" fmla="*/ 0 h 559506"/>
              <a:gd name="connsiteX3" fmla="*/ 25522 w 25522"/>
              <a:gd name="connsiteY3" fmla="*/ 279753 h 559506"/>
              <a:gd name="connsiteX4" fmla="*/ 12761 w 25522"/>
              <a:gd name="connsiteY4" fmla="*/ 559506 h 559506"/>
              <a:gd name="connsiteX5" fmla="*/ 12761 w 25522"/>
              <a:gd name="connsiteY5" fmla="*/ 447605 h 559506"/>
              <a:gd name="connsiteX6" fmla="*/ 0 w 25522"/>
              <a:gd name="connsiteY6" fmla="*/ 447605 h 559506"/>
              <a:gd name="connsiteX7" fmla="*/ 0 w 25522"/>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2" h="559506">
                <a:moveTo>
                  <a:pt x="25521" y="447605"/>
                </a:moveTo>
                <a:lnTo>
                  <a:pt x="12761" y="447605"/>
                </a:lnTo>
                <a:lnTo>
                  <a:pt x="12761" y="559506"/>
                </a:lnTo>
                <a:lnTo>
                  <a:pt x="1" y="279753"/>
                </a:lnTo>
                <a:lnTo>
                  <a:pt x="12761" y="0"/>
                </a:lnTo>
                <a:lnTo>
                  <a:pt x="12761" y="111901"/>
                </a:lnTo>
                <a:lnTo>
                  <a:pt x="25521" y="111901"/>
                </a:lnTo>
                <a:lnTo>
                  <a:pt x="25521" y="44760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656" tIns="111902" rIns="1" bIns="111900" numCol="1" spcCol="1270" anchor="ctr" anchorCtr="0">
            <a:noAutofit/>
          </a:bodyPr>
          <a:lstStyle/>
          <a:p>
            <a:pPr lvl="0" algn="ctr" defTabSz="1022350">
              <a:lnSpc>
                <a:spcPct val="90000"/>
              </a:lnSpc>
              <a:spcBef>
                <a:spcPct val="0"/>
              </a:spcBef>
              <a:spcAft>
                <a:spcPct val="35000"/>
              </a:spcAft>
            </a:pPr>
            <a:endParaRPr lang="en-US" sz="2300" kern="1200"/>
          </a:p>
        </p:txBody>
      </p:sp>
      <p:sp>
        <p:nvSpPr>
          <p:cNvPr id="16" name="Freeform 15"/>
          <p:cNvSpPr/>
          <p:nvPr/>
        </p:nvSpPr>
        <p:spPr>
          <a:xfrm rot="3676829">
            <a:off x="3519871" y="3936575"/>
            <a:ext cx="504791" cy="559507"/>
          </a:xfrm>
          <a:custGeom>
            <a:avLst/>
            <a:gdLst>
              <a:gd name="connsiteX0" fmla="*/ 0 w 284016"/>
              <a:gd name="connsiteY0" fmla="*/ 111901 h 559506"/>
              <a:gd name="connsiteX1" fmla="*/ 142008 w 284016"/>
              <a:gd name="connsiteY1" fmla="*/ 111901 h 559506"/>
              <a:gd name="connsiteX2" fmla="*/ 142008 w 284016"/>
              <a:gd name="connsiteY2" fmla="*/ 0 h 559506"/>
              <a:gd name="connsiteX3" fmla="*/ 284016 w 284016"/>
              <a:gd name="connsiteY3" fmla="*/ 279753 h 559506"/>
              <a:gd name="connsiteX4" fmla="*/ 142008 w 284016"/>
              <a:gd name="connsiteY4" fmla="*/ 559506 h 559506"/>
              <a:gd name="connsiteX5" fmla="*/ 142008 w 284016"/>
              <a:gd name="connsiteY5" fmla="*/ 447605 h 559506"/>
              <a:gd name="connsiteX6" fmla="*/ 0 w 284016"/>
              <a:gd name="connsiteY6" fmla="*/ 447605 h 559506"/>
              <a:gd name="connsiteX7" fmla="*/ 0 w 284016"/>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16" h="559506">
                <a:moveTo>
                  <a:pt x="284016" y="447605"/>
                </a:moveTo>
                <a:lnTo>
                  <a:pt x="142008" y="447605"/>
                </a:lnTo>
                <a:lnTo>
                  <a:pt x="142008" y="559506"/>
                </a:lnTo>
                <a:lnTo>
                  <a:pt x="0" y="279753"/>
                </a:lnTo>
                <a:lnTo>
                  <a:pt x="142008" y="0"/>
                </a:lnTo>
                <a:lnTo>
                  <a:pt x="142008" y="111901"/>
                </a:lnTo>
                <a:lnTo>
                  <a:pt x="284016" y="111901"/>
                </a:lnTo>
                <a:lnTo>
                  <a:pt x="284016" y="447605"/>
                </a:lnTo>
                <a:close/>
              </a:path>
            </a:pathLst>
          </a:custGeom>
          <a:solidFill>
            <a:srgbClr val="0070C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205" tIns="111902" rIns="1" bIns="111901" numCol="1" spcCol="1270" anchor="ctr" anchorCtr="0">
            <a:noAutofit/>
          </a:bodyPr>
          <a:lstStyle/>
          <a:p>
            <a:pPr lvl="0" algn="ctr" defTabSz="1022350">
              <a:lnSpc>
                <a:spcPct val="90000"/>
              </a:lnSpc>
              <a:spcBef>
                <a:spcPct val="0"/>
              </a:spcBef>
              <a:spcAft>
                <a:spcPct val="35000"/>
              </a:spcAft>
            </a:pPr>
            <a:endParaRPr lang="en-US" sz="2300" kern="1200"/>
          </a:p>
        </p:txBody>
      </p:sp>
      <p:sp>
        <p:nvSpPr>
          <p:cNvPr id="18" name="Freeform 17"/>
          <p:cNvSpPr/>
          <p:nvPr/>
        </p:nvSpPr>
        <p:spPr>
          <a:xfrm rot="13473989">
            <a:off x="7637614" y="1407715"/>
            <a:ext cx="504791" cy="559507"/>
          </a:xfrm>
          <a:custGeom>
            <a:avLst/>
            <a:gdLst>
              <a:gd name="connsiteX0" fmla="*/ 0 w 284016"/>
              <a:gd name="connsiteY0" fmla="*/ 111901 h 559506"/>
              <a:gd name="connsiteX1" fmla="*/ 142008 w 284016"/>
              <a:gd name="connsiteY1" fmla="*/ 111901 h 559506"/>
              <a:gd name="connsiteX2" fmla="*/ 142008 w 284016"/>
              <a:gd name="connsiteY2" fmla="*/ 0 h 559506"/>
              <a:gd name="connsiteX3" fmla="*/ 284016 w 284016"/>
              <a:gd name="connsiteY3" fmla="*/ 279753 h 559506"/>
              <a:gd name="connsiteX4" fmla="*/ 142008 w 284016"/>
              <a:gd name="connsiteY4" fmla="*/ 559506 h 559506"/>
              <a:gd name="connsiteX5" fmla="*/ 142008 w 284016"/>
              <a:gd name="connsiteY5" fmla="*/ 447605 h 559506"/>
              <a:gd name="connsiteX6" fmla="*/ 0 w 284016"/>
              <a:gd name="connsiteY6" fmla="*/ 447605 h 559506"/>
              <a:gd name="connsiteX7" fmla="*/ 0 w 284016"/>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16" h="559506">
                <a:moveTo>
                  <a:pt x="284016" y="447605"/>
                </a:moveTo>
                <a:lnTo>
                  <a:pt x="142008" y="447605"/>
                </a:lnTo>
                <a:lnTo>
                  <a:pt x="142008" y="559506"/>
                </a:lnTo>
                <a:lnTo>
                  <a:pt x="0" y="279753"/>
                </a:lnTo>
                <a:lnTo>
                  <a:pt x="142008" y="0"/>
                </a:lnTo>
                <a:lnTo>
                  <a:pt x="142008" y="111901"/>
                </a:lnTo>
                <a:lnTo>
                  <a:pt x="284016" y="111901"/>
                </a:lnTo>
                <a:lnTo>
                  <a:pt x="284016" y="447605"/>
                </a:lnTo>
                <a:close/>
              </a:path>
            </a:pathLst>
          </a:custGeom>
          <a:solidFill>
            <a:srgbClr val="0070C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205" tIns="111902" rIns="1" bIns="111901" numCol="1" spcCol="1270" anchor="ctr" anchorCtr="0">
            <a:noAutofit/>
          </a:bodyPr>
          <a:lstStyle/>
          <a:p>
            <a:pPr lvl="0" algn="ctr" defTabSz="1022350">
              <a:lnSpc>
                <a:spcPct val="90000"/>
              </a:lnSpc>
              <a:spcBef>
                <a:spcPct val="0"/>
              </a:spcBef>
              <a:spcAft>
                <a:spcPct val="35000"/>
              </a:spcAft>
            </a:pPr>
            <a:endParaRPr lang="en-US" sz="2300" kern="1200"/>
          </a:p>
        </p:txBody>
      </p:sp>
      <p:sp>
        <p:nvSpPr>
          <p:cNvPr id="19" name="Freeform 18"/>
          <p:cNvSpPr/>
          <p:nvPr/>
        </p:nvSpPr>
        <p:spPr>
          <a:xfrm rot="18074270">
            <a:off x="9138257" y="4025780"/>
            <a:ext cx="504791" cy="559507"/>
          </a:xfrm>
          <a:custGeom>
            <a:avLst/>
            <a:gdLst>
              <a:gd name="connsiteX0" fmla="*/ 0 w 284016"/>
              <a:gd name="connsiteY0" fmla="*/ 111901 h 559506"/>
              <a:gd name="connsiteX1" fmla="*/ 142008 w 284016"/>
              <a:gd name="connsiteY1" fmla="*/ 111901 h 559506"/>
              <a:gd name="connsiteX2" fmla="*/ 142008 w 284016"/>
              <a:gd name="connsiteY2" fmla="*/ 0 h 559506"/>
              <a:gd name="connsiteX3" fmla="*/ 284016 w 284016"/>
              <a:gd name="connsiteY3" fmla="*/ 279753 h 559506"/>
              <a:gd name="connsiteX4" fmla="*/ 142008 w 284016"/>
              <a:gd name="connsiteY4" fmla="*/ 559506 h 559506"/>
              <a:gd name="connsiteX5" fmla="*/ 142008 w 284016"/>
              <a:gd name="connsiteY5" fmla="*/ 447605 h 559506"/>
              <a:gd name="connsiteX6" fmla="*/ 0 w 284016"/>
              <a:gd name="connsiteY6" fmla="*/ 447605 h 559506"/>
              <a:gd name="connsiteX7" fmla="*/ 0 w 284016"/>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16" h="559506">
                <a:moveTo>
                  <a:pt x="284016" y="447605"/>
                </a:moveTo>
                <a:lnTo>
                  <a:pt x="142008" y="447605"/>
                </a:lnTo>
                <a:lnTo>
                  <a:pt x="142008" y="559506"/>
                </a:lnTo>
                <a:lnTo>
                  <a:pt x="0" y="279753"/>
                </a:lnTo>
                <a:lnTo>
                  <a:pt x="142008" y="0"/>
                </a:lnTo>
                <a:lnTo>
                  <a:pt x="142008" y="111901"/>
                </a:lnTo>
                <a:lnTo>
                  <a:pt x="284016" y="111901"/>
                </a:lnTo>
                <a:lnTo>
                  <a:pt x="284016" y="447605"/>
                </a:lnTo>
                <a:close/>
              </a:path>
            </a:pathLst>
          </a:custGeom>
          <a:solidFill>
            <a:srgbClr val="0070C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205" tIns="111902" rIns="1" bIns="111901" numCol="1" spcCol="1270" anchor="ctr" anchorCtr="0">
            <a:noAutofit/>
          </a:bodyPr>
          <a:lstStyle/>
          <a:p>
            <a:pPr lvl="0" algn="ctr" defTabSz="1022350">
              <a:lnSpc>
                <a:spcPct val="90000"/>
              </a:lnSpc>
              <a:spcBef>
                <a:spcPct val="0"/>
              </a:spcBef>
              <a:spcAft>
                <a:spcPct val="35000"/>
              </a:spcAft>
            </a:pPr>
            <a:endParaRPr lang="en-US" sz="2300" kern="1200"/>
          </a:p>
        </p:txBody>
      </p:sp>
      <p:sp>
        <p:nvSpPr>
          <p:cNvPr id="20" name="Freeform 19"/>
          <p:cNvSpPr/>
          <p:nvPr/>
        </p:nvSpPr>
        <p:spPr>
          <a:xfrm rot="8678827">
            <a:off x="4041061" y="1097850"/>
            <a:ext cx="561687" cy="559507"/>
          </a:xfrm>
          <a:custGeom>
            <a:avLst/>
            <a:gdLst>
              <a:gd name="connsiteX0" fmla="*/ 0 w 284016"/>
              <a:gd name="connsiteY0" fmla="*/ 111901 h 559506"/>
              <a:gd name="connsiteX1" fmla="*/ 142008 w 284016"/>
              <a:gd name="connsiteY1" fmla="*/ 111901 h 559506"/>
              <a:gd name="connsiteX2" fmla="*/ 142008 w 284016"/>
              <a:gd name="connsiteY2" fmla="*/ 0 h 559506"/>
              <a:gd name="connsiteX3" fmla="*/ 284016 w 284016"/>
              <a:gd name="connsiteY3" fmla="*/ 279753 h 559506"/>
              <a:gd name="connsiteX4" fmla="*/ 142008 w 284016"/>
              <a:gd name="connsiteY4" fmla="*/ 559506 h 559506"/>
              <a:gd name="connsiteX5" fmla="*/ 142008 w 284016"/>
              <a:gd name="connsiteY5" fmla="*/ 447605 h 559506"/>
              <a:gd name="connsiteX6" fmla="*/ 0 w 284016"/>
              <a:gd name="connsiteY6" fmla="*/ 447605 h 559506"/>
              <a:gd name="connsiteX7" fmla="*/ 0 w 284016"/>
              <a:gd name="connsiteY7" fmla="*/ 111901 h 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16" h="559506">
                <a:moveTo>
                  <a:pt x="284016" y="447605"/>
                </a:moveTo>
                <a:lnTo>
                  <a:pt x="142008" y="447605"/>
                </a:lnTo>
                <a:lnTo>
                  <a:pt x="142008" y="559506"/>
                </a:lnTo>
                <a:lnTo>
                  <a:pt x="0" y="279753"/>
                </a:lnTo>
                <a:lnTo>
                  <a:pt x="142008" y="0"/>
                </a:lnTo>
                <a:lnTo>
                  <a:pt x="142008" y="111901"/>
                </a:lnTo>
                <a:lnTo>
                  <a:pt x="284016" y="111901"/>
                </a:lnTo>
                <a:lnTo>
                  <a:pt x="284016" y="447605"/>
                </a:lnTo>
                <a:close/>
              </a:path>
            </a:pathLst>
          </a:custGeom>
          <a:solidFill>
            <a:srgbClr val="0070C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205" tIns="111902" rIns="1" bIns="111901" numCol="1" spcCol="1270" anchor="ctr" anchorCtr="0">
            <a:noAutofit/>
          </a:bodyPr>
          <a:lstStyle/>
          <a:p>
            <a:pPr lvl="0" algn="ctr" defTabSz="1022350">
              <a:lnSpc>
                <a:spcPct val="90000"/>
              </a:lnSpc>
              <a:spcBef>
                <a:spcPct val="0"/>
              </a:spcBef>
              <a:spcAft>
                <a:spcPct val="35000"/>
              </a:spcAft>
            </a:pPr>
            <a:endParaRPr lang="en-US" sz="2300" kern="1200"/>
          </a:p>
        </p:txBody>
      </p:sp>
    </p:spTree>
    <p:extLst>
      <p:ext uri="{BB962C8B-B14F-4D97-AF65-F5344CB8AC3E}">
        <p14:creationId xmlns:p14="http://schemas.microsoft.com/office/powerpoint/2010/main" val="1980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fill="hold" grpId="0" nodeType="with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6" presetClass="emph" presetSubtype="0" fill="hold" grpId="0" nodeType="after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6" presetClass="emph" presetSubtype="0" fill="hold" grpId="0" nodeType="after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6" presetClass="emph" presetSubtype="0" fill="hold" grpId="0" nodeType="afterEffect">
                                  <p:stCondLst>
                                    <p:cond delay="0"/>
                                  </p:stCondLst>
                                  <p:childTnLst>
                                    <p:animEffect transition="out" filter="fade">
                                      <p:cBhvr>
                                        <p:cTn id="46" dur="500" tmFilter="0, 0; .2, .5; .8, .5; 1, 0"/>
                                        <p:tgtEl>
                                          <p:spTgt spid="20"/>
                                        </p:tgtEl>
                                      </p:cBhvr>
                                    </p:animEffect>
                                    <p:animScale>
                                      <p:cBhvr>
                                        <p:cTn id="4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P spid="14" grpId="0" animBg="1"/>
      <p:bldP spid="16" grpId="0" animBg="1"/>
      <p:bldP spid="18"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7000">
              <a:srgbClr val="333399"/>
            </a:gs>
            <a:gs pos="86420">
              <a:srgbClr val="A4A4C4"/>
            </a:gs>
            <a:gs pos="9000">
              <a:srgbClr val="666699"/>
            </a:gs>
            <a:gs pos="32000">
              <a:schemeClr val="bg1">
                <a:lumMod val="95000"/>
              </a:schemeClr>
            </a:gs>
            <a:gs pos="8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5357" y="-393541"/>
            <a:ext cx="9753600" cy="1325562"/>
          </a:xfrm>
        </p:spPr>
        <p:txBody>
          <a:bodyPr>
            <a:normAutofit/>
          </a:bodyPr>
          <a:lstStyle/>
          <a:p>
            <a:r>
              <a:rPr lang="en-US" b="1" dirty="0" smtClean="0">
                <a:solidFill>
                  <a:schemeClr val="tx2"/>
                </a:solidFill>
              </a:rPr>
              <a:t>RIVERINE Communities of focus</a:t>
            </a:r>
            <a:endParaRPr lang="en-US" b="1" dirty="0">
              <a:solidFill>
                <a:schemeClr val="tx2"/>
              </a:solidFill>
            </a:endParaRPr>
          </a:p>
        </p:txBody>
      </p:sp>
      <p:sp>
        <p:nvSpPr>
          <p:cNvPr id="3" name="Content Placeholder 2"/>
          <p:cNvSpPr>
            <a:spLocks noGrp="1"/>
          </p:cNvSpPr>
          <p:nvPr>
            <p:ph idx="1"/>
          </p:nvPr>
        </p:nvSpPr>
        <p:spPr>
          <a:xfrm>
            <a:off x="157692" y="1010761"/>
            <a:ext cx="12038012" cy="4343400"/>
          </a:xfrm>
        </p:spPr>
        <p:txBody>
          <a:bodyPr/>
          <a:lstStyle/>
          <a:p>
            <a:r>
              <a:rPr lang="en-US" b="1" dirty="0" smtClean="0">
                <a:solidFill>
                  <a:schemeClr val="tx2"/>
                </a:solidFill>
              </a:rPr>
              <a:t>5 Riverine communities and schools along Sarawak River (Kiri) identified  </a:t>
            </a:r>
          </a:p>
        </p:txBody>
      </p:sp>
      <p:graphicFrame>
        <p:nvGraphicFramePr>
          <p:cNvPr id="4" name="Table 3"/>
          <p:cNvGraphicFramePr>
            <a:graphicFrameLocks noGrp="1"/>
          </p:cNvGraphicFramePr>
          <p:nvPr>
            <p:extLst>
              <p:ext uri="{D42A27DB-BD31-4B8C-83A1-F6EECF244321}">
                <p14:modId xmlns:p14="http://schemas.microsoft.com/office/powerpoint/2010/main" val="1085212179"/>
              </p:ext>
            </p:extLst>
          </p:nvPr>
        </p:nvGraphicFramePr>
        <p:xfrm>
          <a:off x="836612" y="1555242"/>
          <a:ext cx="6172200" cy="2250440"/>
        </p:xfrm>
        <a:graphic>
          <a:graphicData uri="http://schemas.openxmlformats.org/drawingml/2006/table">
            <a:tbl>
              <a:tblPr firstRow="1" bandRow="1">
                <a:tableStyleId>{073A0DAA-6AF3-43AB-8588-CEC1D06C72B9}</a:tableStyleId>
              </a:tblPr>
              <a:tblGrid>
                <a:gridCol w="2971800">
                  <a:extLst>
                    <a:ext uri="{9D8B030D-6E8A-4147-A177-3AD203B41FA5}">
                      <a16:colId xmlns:a16="http://schemas.microsoft.com/office/drawing/2014/main" val="3979809143"/>
                    </a:ext>
                  </a:extLst>
                </a:gridCol>
                <a:gridCol w="3200400">
                  <a:extLst>
                    <a:ext uri="{9D8B030D-6E8A-4147-A177-3AD203B41FA5}">
                      <a16:colId xmlns:a16="http://schemas.microsoft.com/office/drawing/2014/main" val="1740557674"/>
                    </a:ext>
                  </a:extLst>
                </a:gridCol>
              </a:tblGrid>
              <a:tr h="370840">
                <a:tc>
                  <a:txBody>
                    <a:bodyPr/>
                    <a:lstStyle/>
                    <a:p>
                      <a:r>
                        <a:rPr lang="en-US" sz="2000" b="1" dirty="0" smtClean="0">
                          <a:solidFill>
                            <a:schemeClr val="bg1"/>
                          </a:solidFill>
                        </a:rPr>
                        <a:t>Villages </a:t>
                      </a:r>
                      <a:endParaRPr lang="en-US" sz="2000" b="1" dirty="0">
                        <a:solidFill>
                          <a:schemeClr val="bg1"/>
                        </a:solidFill>
                      </a:endParaRPr>
                    </a:p>
                  </a:txBody>
                  <a:tcPr>
                    <a:solidFill>
                      <a:schemeClr val="accent6">
                        <a:lumMod val="75000"/>
                      </a:schemeClr>
                    </a:solidFill>
                  </a:tcPr>
                </a:tc>
                <a:tc>
                  <a:txBody>
                    <a:bodyPr/>
                    <a:lstStyle/>
                    <a:p>
                      <a:r>
                        <a:rPr lang="en-US" sz="2000" b="1" dirty="0" smtClean="0">
                          <a:solidFill>
                            <a:schemeClr val="bg1"/>
                          </a:solidFill>
                        </a:rPr>
                        <a:t>Schools</a:t>
                      </a:r>
                      <a:r>
                        <a:rPr lang="en-US" sz="2000" b="1" baseline="0" dirty="0" smtClean="0">
                          <a:solidFill>
                            <a:schemeClr val="bg1"/>
                          </a:solidFill>
                        </a:rPr>
                        <a:t> in Vicinity</a:t>
                      </a:r>
                      <a:endParaRPr lang="en-US" sz="2000" b="1" dirty="0">
                        <a:solidFill>
                          <a:schemeClr val="bg1"/>
                        </a:solidFill>
                      </a:endParaRPr>
                    </a:p>
                  </a:txBody>
                  <a:tcPr>
                    <a:solidFill>
                      <a:schemeClr val="accent6">
                        <a:lumMod val="75000"/>
                      </a:schemeClr>
                    </a:solidFill>
                  </a:tcPr>
                </a:tc>
                <a:extLst>
                  <a:ext uri="{0D108BD9-81ED-4DB2-BD59-A6C34878D82A}">
                    <a16:rowId xmlns:a16="http://schemas.microsoft.com/office/drawing/2014/main" val="1270746358"/>
                  </a:ext>
                </a:extLst>
              </a:tr>
              <a:tr h="370840">
                <a:tc>
                  <a:txBody>
                    <a:bodyPr/>
                    <a:lstStyle/>
                    <a:p>
                      <a:r>
                        <a:rPr lang="en-US" b="1" dirty="0" smtClean="0">
                          <a:solidFill>
                            <a:schemeClr val="bg1"/>
                          </a:solidFill>
                        </a:rPr>
                        <a:t>Kpg</a:t>
                      </a:r>
                      <a:r>
                        <a:rPr lang="en-US" b="1" baseline="0" dirty="0" smtClean="0">
                          <a:solidFill>
                            <a:schemeClr val="bg1"/>
                          </a:solidFill>
                        </a:rPr>
                        <a:t> Annah Rais</a:t>
                      </a:r>
                      <a:endParaRPr lang="en-US" b="1" dirty="0">
                        <a:solidFill>
                          <a:schemeClr val="bg1"/>
                        </a:solidFill>
                      </a:endParaRPr>
                    </a:p>
                  </a:txBody>
                  <a:tcPr>
                    <a:solidFill>
                      <a:schemeClr val="accent1">
                        <a:lumMod val="75000"/>
                      </a:schemeClr>
                    </a:solidFill>
                  </a:tcPr>
                </a:tc>
                <a:tc>
                  <a:txBody>
                    <a:bodyPr/>
                    <a:lstStyle/>
                    <a:p>
                      <a:r>
                        <a:rPr lang="en-US" b="1" dirty="0" smtClean="0">
                          <a:solidFill>
                            <a:schemeClr val="bg1"/>
                          </a:solidFill>
                        </a:rPr>
                        <a:t>SMK Padawan</a:t>
                      </a:r>
                      <a:endParaRPr lang="en-US" b="1" dirty="0">
                        <a:solidFill>
                          <a:schemeClr val="bg1"/>
                        </a:solidFill>
                      </a:endParaRPr>
                    </a:p>
                  </a:txBody>
                  <a:tcPr>
                    <a:solidFill>
                      <a:schemeClr val="accent1">
                        <a:lumMod val="75000"/>
                      </a:schemeClr>
                    </a:solidFill>
                  </a:tcPr>
                </a:tc>
                <a:extLst>
                  <a:ext uri="{0D108BD9-81ED-4DB2-BD59-A6C34878D82A}">
                    <a16:rowId xmlns:a16="http://schemas.microsoft.com/office/drawing/2014/main" val="1765810843"/>
                  </a:ext>
                </a:extLst>
              </a:tr>
              <a:tr h="370840">
                <a:tc>
                  <a:txBody>
                    <a:bodyPr/>
                    <a:lstStyle/>
                    <a:p>
                      <a:r>
                        <a:rPr lang="en-US" b="1" dirty="0" smtClean="0">
                          <a:solidFill>
                            <a:schemeClr val="tx2"/>
                          </a:solidFill>
                        </a:rPr>
                        <a:t>Kpg Bengoh</a:t>
                      </a:r>
                      <a:endParaRPr lang="en-US" b="1" dirty="0">
                        <a:solidFill>
                          <a:schemeClr val="tx2"/>
                        </a:solidFill>
                      </a:endParaRPr>
                    </a:p>
                  </a:txBody>
                  <a:tcPr/>
                </a:tc>
                <a:tc>
                  <a:txBody>
                    <a:bodyPr/>
                    <a:lstStyle/>
                    <a:p>
                      <a:r>
                        <a:rPr lang="en-US" b="1" dirty="0" smtClean="0">
                          <a:solidFill>
                            <a:schemeClr val="tx2"/>
                          </a:solidFill>
                        </a:rPr>
                        <a:t>SK Bengoh</a:t>
                      </a:r>
                      <a:endParaRPr lang="en-US" b="1" dirty="0">
                        <a:solidFill>
                          <a:schemeClr val="tx2"/>
                        </a:solidFill>
                      </a:endParaRPr>
                    </a:p>
                  </a:txBody>
                  <a:tcPr/>
                </a:tc>
                <a:extLst>
                  <a:ext uri="{0D108BD9-81ED-4DB2-BD59-A6C34878D82A}">
                    <a16:rowId xmlns:a16="http://schemas.microsoft.com/office/drawing/2014/main" val="2731806151"/>
                  </a:ext>
                </a:extLst>
              </a:tr>
              <a:tr h="370840">
                <a:tc>
                  <a:txBody>
                    <a:bodyPr/>
                    <a:lstStyle/>
                    <a:p>
                      <a:r>
                        <a:rPr lang="en-US" b="1" dirty="0" smtClean="0">
                          <a:solidFill>
                            <a:schemeClr val="bg1"/>
                          </a:solidFill>
                        </a:rPr>
                        <a:t>Kpg Danu</a:t>
                      </a:r>
                      <a:endParaRPr lang="en-US" b="1" dirty="0">
                        <a:solidFill>
                          <a:schemeClr val="bg1"/>
                        </a:solidFill>
                      </a:endParaRPr>
                    </a:p>
                  </a:txBody>
                  <a:tcPr>
                    <a:solidFill>
                      <a:schemeClr val="accent1">
                        <a:lumMod val="75000"/>
                      </a:schemeClr>
                    </a:solidFill>
                  </a:tcPr>
                </a:tc>
                <a:tc>
                  <a:txBody>
                    <a:bodyPr/>
                    <a:lstStyle/>
                    <a:p>
                      <a:r>
                        <a:rPr lang="en-US" b="1" dirty="0" smtClean="0">
                          <a:solidFill>
                            <a:schemeClr val="bg1"/>
                          </a:solidFill>
                        </a:rPr>
                        <a:t>SK St Paul</a:t>
                      </a:r>
                      <a:endParaRPr lang="en-US" b="1" dirty="0">
                        <a:solidFill>
                          <a:schemeClr val="bg1"/>
                        </a:solidFill>
                      </a:endParaRPr>
                    </a:p>
                  </a:txBody>
                  <a:tcPr>
                    <a:solidFill>
                      <a:schemeClr val="accent1">
                        <a:lumMod val="75000"/>
                      </a:schemeClr>
                    </a:solidFill>
                  </a:tcPr>
                </a:tc>
                <a:extLst>
                  <a:ext uri="{0D108BD9-81ED-4DB2-BD59-A6C34878D82A}">
                    <a16:rowId xmlns:a16="http://schemas.microsoft.com/office/drawing/2014/main" val="1869574819"/>
                  </a:ext>
                </a:extLst>
              </a:tr>
              <a:tr h="370840">
                <a:tc>
                  <a:txBody>
                    <a:bodyPr/>
                    <a:lstStyle/>
                    <a:p>
                      <a:r>
                        <a:rPr lang="en-US" b="1" dirty="0" smtClean="0">
                          <a:solidFill>
                            <a:schemeClr val="tx2"/>
                          </a:solidFill>
                        </a:rPr>
                        <a:t>Kpg Semedang</a:t>
                      </a:r>
                      <a:endParaRPr lang="en-US" b="1" dirty="0">
                        <a:solidFill>
                          <a:schemeClr val="tx2"/>
                        </a:solidFill>
                      </a:endParaRPr>
                    </a:p>
                  </a:txBody>
                  <a:tcPr/>
                </a:tc>
                <a:tc>
                  <a:txBody>
                    <a:bodyPr/>
                    <a:lstStyle/>
                    <a:p>
                      <a:r>
                        <a:rPr lang="en-US" b="1" dirty="0" smtClean="0">
                          <a:solidFill>
                            <a:schemeClr val="tx2"/>
                          </a:solidFill>
                        </a:rPr>
                        <a:t>SK St Patrick</a:t>
                      </a:r>
                      <a:endParaRPr lang="en-US" b="1" dirty="0">
                        <a:solidFill>
                          <a:schemeClr val="tx2"/>
                        </a:solidFill>
                      </a:endParaRPr>
                    </a:p>
                  </a:txBody>
                  <a:tcPr/>
                </a:tc>
                <a:extLst>
                  <a:ext uri="{0D108BD9-81ED-4DB2-BD59-A6C34878D82A}">
                    <a16:rowId xmlns:a16="http://schemas.microsoft.com/office/drawing/2014/main" val="3981231988"/>
                  </a:ext>
                </a:extLst>
              </a:tr>
              <a:tr h="370840">
                <a:tc>
                  <a:txBody>
                    <a:bodyPr/>
                    <a:lstStyle/>
                    <a:p>
                      <a:r>
                        <a:rPr lang="en-US" b="1" dirty="0" smtClean="0">
                          <a:solidFill>
                            <a:schemeClr val="bg1"/>
                          </a:solidFill>
                        </a:rPr>
                        <a:t>Kpg Giam </a:t>
                      </a:r>
                      <a:endParaRPr lang="en-US" b="1" dirty="0">
                        <a:solidFill>
                          <a:schemeClr val="bg1"/>
                        </a:solidFill>
                      </a:endParaRPr>
                    </a:p>
                  </a:txBody>
                  <a:tcPr>
                    <a:solidFill>
                      <a:schemeClr val="accent1">
                        <a:lumMod val="75000"/>
                      </a:schemeClr>
                    </a:solidFill>
                  </a:tcPr>
                </a:tc>
                <a:tc>
                  <a:txBody>
                    <a:bodyPr/>
                    <a:lstStyle/>
                    <a:p>
                      <a:r>
                        <a:rPr lang="en-US" b="1" dirty="0" smtClean="0">
                          <a:solidFill>
                            <a:schemeClr val="bg1"/>
                          </a:solidFill>
                        </a:rPr>
                        <a:t>SMK Siburan </a:t>
                      </a:r>
                      <a:endParaRPr lang="en-US" b="1" dirty="0">
                        <a:solidFill>
                          <a:schemeClr val="bg1"/>
                        </a:solidFill>
                      </a:endParaRPr>
                    </a:p>
                  </a:txBody>
                  <a:tcPr>
                    <a:solidFill>
                      <a:schemeClr val="accent1">
                        <a:lumMod val="75000"/>
                      </a:schemeClr>
                    </a:solidFill>
                  </a:tcPr>
                </a:tc>
                <a:extLst>
                  <a:ext uri="{0D108BD9-81ED-4DB2-BD59-A6C34878D82A}">
                    <a16:rowId xmlns:a16="http://schemas.microsoft.com/office/drawing/2014/main" val="2312537466"/>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12" y="3839549"/>
            <a:ext cx="8582025" cy="2923547"/>
          </a:xfrm>
          <a:prstGeom prst="rect">
            <a:avLst/>
          </a:prstGeom>
        </p:spPr>
      </p:pic>
    </p:spTree>
    <p:extLst>
      <p:ext uri="{BB962C8B-B14F-4D97-AF65-F5344CB8AC3E}">
        <p14:creationId xmlns:p14="http://schemas.microsoft.com/office/powerpoint/2010/main" val="214145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12000">
              <a:srgbClr val="666699"/>
            </a:gs>
            <a:gs pos="25000">
              <a:schemeClr val="bg1">
                <a:lumMod val="95000"/>
              </a:schemeClr>
            </a:gs>
            <a:gs pos="79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6212" y="0"/>
            <a:ext cx="9753600" cy="1325562"/>
          </a:xfrm>
        </p:spPr>
        <p:txBody>
          <a:bodyPr/>
          <a:lstStyle/>
          <a:p>
            <a:r>
              <a:rPr lang="en-US" b="1" dirty="0" smtClean="0">
                <a:solidFill>
                  <a:schemeClr val="tx2"/>
                </a:solidFill>
              </a:rPr>
              <a:t>Planned activities and PROJECTS</a:t>
            </a:r>
            <a:endParaRPr lang="en-US" b="1" dirty="0">
              <a:solidFill>
                <a:schemeClr val="tx2"/>
              </a:solidFill>
            </a:endParaRPr>
          </a:p>
        </p:txBody>
      </p:sp>
      <p:sp>
        <p:nvSpPr>
          <p:cNvPr id="3" name="Content Placeholder 2"/>
          <p:cNvSpPr>
            <a:spLocks noGrp="1"/>
          </p:cNvSpPr>
          <p:nvPr>
            <p:ph idx="1"/>
          </p:nvPr>
        </p:nvSpPr>
        <p:spPr>
          <a:xfrm>
            <a:off x="950911" y="1752600"/>
            <a:ext cx="10744202" cy="4343400"/>
          </a:xfrm>
        </p:spPr>
        <p:txBody>
          <a:bodyPr>
            <a:normAutofit/>
          </a:bodyPr>
          <a:lstStyle/>
          <a:p>
            <a:pPr marL="45720" indent="0">
              <a:buNone/>
            </a:pPr>
            <a:r>
              <a:rPr lang="en-US" b="1" dirty="0" smtClean="0">
                <a:solidFill>
                  <a:schemeClr val="tx2"/>
                </a:solidFill>
              </a:rPr>
              <a:t>Public Awareness and Community Educational Programs on </a:t>
            </a:r>
            <a:r>
              <a:rPr lang="en-US" b="1" dirty="0" smtClean="0">
                <a:solidFill>
                  <a:schemeClr val="tx2"/>
                </a:solidFill>
              </a:rPr>
              <a:t>Rivers </a:t>
            </a:r>
            <a:r>
              <a:rPr lang="en-US" b="1" dirty="0" smtClean="0">
                <a:solidFill>
                  <a:schemeClr val="tx2"/>
                </a:solidFill>
              </a:rPr>
              <a:t>and related SDGs</a:t>
            </a:r>
          </a:p>
          <a:p>
            <a:pPr marR="29210" algn="just">
              <a:spcAft>
                <a:spcPts val="0"/>
              </a:spcAft>
            </a:pPr>
            <a:r>
              <a:rPr lang="en-MY" b="1" dirty="0">
                <a:solidFill>
                  <a:schemeClr val="tx2"/>
                </a:solidFill>
              </a:rPr>
              <a:t>Workshops/seminars </a:t>
            </a:r>
            <a:r>
              <a:rPr lang="en-MY" b="1" dirty="0" smtClean="0">
                <a:solidFill>
                  <a:schemeClr val="tx2"/>
                </a:solidFill>
              </a:rPr>
              <a:t>for </a:t>
            </a:r>
            <a:r>
              <a:rPr lang="en-MY" b="1" dirty="0">
                <a:solidFill>
                  <a:schemeClr val="tx2"/>
                </a:solidFill>
              </a:rPr>
              <a:t>the community, </a:t>
            </a:r>
            <a:r>
              <a:rPr lang="en-MY" b="1" dirty="0" smtClean="0">
                <a:solidFill>
                  <a:schemeClr val="tx2"/>
                </a:solidFill>
              </a:rPr>
              <a:t>identified villages identified. </a:t>
            </a:r>
            <a:r>
              <a:rPr lang="en-US" b="1" dirty="0" smtClean="0">
                <a:solidFill>
                  <a:schemeClr val="tx2"/>
                </a:solidFill>
              </a:rPr>
              <a:t>Identified Focus Area: Padawan </a:t>
            </a:r>
            <a:endParaRPr lang="en-US" b="1" dirty="0">
              <a:solidFill>
                <a:schemeClr val="tx2"/>
              </a:solidFill>
            </a:endParaRPr>
          </a:p>
          <a:p>
            <a:pPr algn="just">
              <a:spcAft>
                <a:spcPts val="0"/>
              </a:spcAft>
            </a:pPr>
            <a:r>
              <a:rPr lang="en-MY" b="1" dirty="0">
                <a:solidFill>
                  <a:schemeClr val="tx2"/>
                </a:solidFill>
              </a:rPr>
              <a:t>Volunteerism – </a:t>
            </a:r>
            <a:r>
              <a:rPr lang="en-MY" b="1" dirty="0" smtClean="0">
                <a:solidFill>
                  <a:schemeClr val="tx2"/>
                </a:solidFill>
              </a:rPr>
              <a:t>Community-based activities for </a:t>
            </a:r>
            <a:r>
              <a:rPr lang="en-MY" b="1" dirty="0">
                <a:solidFill>
                  <a:schemeClr val="tx2"/>
                </a:solidFill>
              </a:rPr>
              <a:t>cleaning of river and its </a:t>
            </a:r>
            <a:r>
              <a:rPr lang="en-MY" b="1" dirty="0" smtClean="0">
                <a:solidFill>
                  <a:schemeClr val="tx2"/>
                </a:solidFill>
              </a:rPr>
              <a:t>surroundings</a:t>
            </a:r>
          </a:p>
          <a:p>
            <a:pPr algn="just">
              <a:spcAft>
                <a:spcPts val="0"/>
              </a:spcAft>
            </a:pPr>
            <a:r>
              <a:rPr lang="en-MY" b="1" dirty="0" smtClean="0">
                <a:solidFill>
                  <a:schemeClr val="tx2"/>
                </a:solidFill>
              </a:rPr>
              <a:t>Sustainable Waste Management Workshops for </a:t>
            </a:r>
            <a:r>
              <a:rPr lang="en-MY" b="1" dirty="0" smtClean="0">
                <a:solidFill>
                  <a:schemeClr val="tx2"/>
                </a:solidFill>
              </a:rPr>
              <a:t>housewives</a:t>
            </a:r>
          </a:p>
          <a:p>
            <a:pPr algn="just">
              <a:spcAft>
                <a:spcPts val="0"/>
              </a:spcAft>
            </a:pPr>
            <a:r>
              <a:rPr lang="en-MY" b="1" dirty="0" smtClean="0">
                <a:solidFill>
                  <a:schemeClr val="tx2"/>
                </a:solidFill>
              </a:rPr>
              <a:t>Show casing sustainable indigenous culture</a:t>
            </a:r>
            <a:r>
              <a:rPr lang="en-MY" b="1" dirty="0" smtClean="0">
                <a:solidFill>
                  <a:schemeClr val="tx2"/>
                </a:solidFill>
              </a:rPr>
              <a:t> </a:t>
            </a:r>
            <a:endParaRPr lang="en-US" b="1" dirty="0">
              <a:solidFill>
                <a:schemeClr val="tx2"/>
              </a:solidFill>
            </a:endParaRPr>
          </a:p>
          <a:p>
            <a:pPr marL="45720" indent="0">
              <a:buNone/>
            </a:pPr>
            <a:endParaRPr lang="en-US" b="1" dirty="0" smtClean="0">
              <a:solidFill>
                <a:schemeClr val="tx2"/>
              </a:solidFill>
            </a:endParaRPr>
          </a:p>
          <a:p>
            <a:pPr marL="45720" indent="0">
              <a:buNone/>
            </a:pPr>
            <a:endParaRPr lang="en-US" b="1" dirty="0">
              <a:solidFill>
                <a:schemeClr val="tx2"/>
              </a:solidFill>
            </a:endParaRPr>
          </a:p>
        </p:txBody>
      </p:sp>
    </p:spTree>
    <p:extLst>
      <p:ext uri="{BB962C8B-B14F-4D97-AF65-F5344CB8AC3E}">
        <p14:creationId xmlns:p14="http://schemas.microsoft.com/office/powerpoint/2010/main" val="91184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11000">
              <a:srgbClr val="666699"/>
            </a:gs>
            <a:gs pos="21000">
              <a:schemeClr val="bg1">
                <a:lumMod val="95000"/>
              </a:schemeClr>
            </a:gs>
            <a:gs pos="85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7614" y="16933"/>
            <a:ext cx="9753600" cy="1325562"/>
          </a:xfrm>
        </p:spPr>
        <p:txBody>
          <a:bodyPr/>
          <a:lstStyle/>
          <a:p>
            <a:r>
              <a:rPr lang="en-US" b="1" dirty="0" smtClean="0">
                <a:solidFill>
                  <a:schemeClr val="tx2"/>
                </a:solidFill>
              </a:rPr>
              <a:t>Planned activities and PROJECTS</a:t>
            </a:r>
            <a:endParaRPr lang="en-US" b="1" dirty="0">
              <a:solidFill>
                <a:schemeClr val="tx2"/>
              </a:solidFill>
            </a:endParaRPr>
          </a:p>
        </p:txBody>
      </p:sp>
      <p:sp>
        <p:nvSpPr>
          <p:cNvPr id="3" name="Content Placeholder 2"/>
          <p:cNvSpPr>
            <a:spLocks noGrp="1"/>
          </p:cNvSpPr>
          <p:nvPr>
            <p:ph idx="1"/>
          </p:nvPr>
        </p:nvSpPr>
        <p:spPr>
          <a:xfrm>
            <a:off x="1217614" y="1752600"/>
            <a:ext cx="9753600" cy="4419600"/>
          </a:xfrm>
        </p:spPr>
        <p:txBody>
          <a:bodyPr>
            <a:normAutofit fontScale="92500" lnSpcReduction="20000"/>
          </a:bodyPr>
          <a:lstStyle/>
          <a:p>
            <a:pPr marL="45720" indent="0">
              <a:buNone/>
            </a:pPr>
            <a:r>
              <a:rPr lang="en-US" sz="2600" b="1" dirty="0" smtClean="0">
                <a:solidFill>
                  <a:schemeClr val="tx2"/>
                </a:solidFill>
              </a:rPr>
              <a:t>‘River for Everybody’ School Programme </a:t>
            </a:r>
          </a:p>
          <a:p>
            <a:r>
              <a:rPr lang="en-US" sz="2600" b="1" dirty="0" smtClean="0">
                <a:solidFill>
                  <a:schemeClr val="tx2"/>
                </a:solidFill>
              </a:rPr>
              <a:t>6Rs campaign – Refuse, Reduce, Reuse, Repurpose, Recycle &amp; Regenerate</a:t>
            </a:r>
          </a:p>
          <a:p>
            <a:r>
              <a:rPr lang="en-US" sz="2600" b="1" dirty="0" smtClean="0">
                <a:solidFill>
                  <a:schemeClr val="tx2"/>
                </a:solidFill>
              </a:rPr>
              <a:t>Clubs Formation</a:t>
            </a:r>
          </a:p>
          <a:p>
            <a:r>
              <a:rPr lang="en-US" sz="2600" b="1" dirty="0" smtClean="0">
                <a:solidFill>
                  <a:schemeClr val="tx2"/>
                </a:solidFill>
              </a:rPr>
              <a:t>Awareness Surveys</a:t>
            </a:r>
          </a:p>
          <a:p>
            <a:r>
              <a:rPr lang="en-US" sz="2600" b="1" dirty="0" smtClean="0">
                <a:solidFill>
                  <a:schemeClr val="tx2"/>
                </a:solidFill>
              </a:rPr>
              <a:t>River Art</a:t>
            </a:r>
          </a:p>
          <a:p>
            <a:r>
              <a:rPr lang="en-US" sz="2600" b="1" dirty="0" smtClean="0">
                <a:solidFill>
                  <a:schemeClr val="tx2"/>
                </a:solidFill>
              </a:rPr>
              <a:t>River Cleaning Initiatives</a:t>
            </a:r>
          </a:p>
          <a:p>
            <a:r>
              <a:rPr lang="en-US" sz="2600" b="1" dirty="0">
                <a:solidFill>
                  <a:schemeClr val="tx2"/>
                </a:solidFill>
              </a:rPr>
              <a:t>Initiate RCE Youth Ambassador Program in schools and higher education </a:t>
            </a:r>
            <a:r>
              <a:rPr lang="en-US" sz="2600" b="1" dirty="0" smtClean="0">
                <a:solidFill>
                  <a:schemeClr val="tx2"/>
                </a:solidFill>
              </a:rPr>
              <a:t>institutions</a:t>
            </a:r>
          </a:p>
          <a:p>
            <a:r>
              <a:rPr lang="en-US" sz="2600" b="1" dirty="0" smtClean="0">
                <a:solidFill>
                  <a:schemeClr val="tx2"/>
                </a:solidFill>
              </a:rPr>
              <a:t>Green Schools</a:t>
            </a:r>
            <a:endParaRPr lang="en-US" sz="2600" b="1" dirty="0">
              <a:solidFill>
                <a:schemeClr val="tx2"/>
              </a:solidFill>
            </a:endParaRPr>
          </a:p>
          <a:p>
            <a:endParaRPr lang="en-US" dirty="0" smtClean="0"/>
          </a:p>
          <a:p>
            <a:pPr marL="45720" indent="0">
              <a:buNone/>
            </a:pPr>
            <a:endParaRPr lang="en-US" dirty="0" smtClean="0"/>
          </a:p>
          <a:p>
            <a:pPr marL="45720" indent="0">
              <a:buNone/>
            </a:pPr>
            <a:endParaRPr lang="en-US" dirty="0"/>
          </a:p>
        </p:txBody>
      </p:sp>
    </p:spTree>
    <p:extLst>
      <p:ext uri="{BB962C8B-B14F-4D97-AF65-F5344CB8AC3E}">
        <p14:creationId xmlns:p14="http://schemas.microsoft.com/office/powerpoint/2010/main" val="923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20000">
              <a:schemeClr val="bg1">
                <a:lumMod val="95000"/>
              </a:schemeClr>
            </a:gs>
            <a:gs pos="67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Planned activities and PROJECTS</a:t>
            </a:r>
            <a:endParaRPr lang="en-US" b="1" dirty="0">
              <a:solidFill>
                <a:schemeClr val="tx2"/>
              </a:solidFill>
            </a:endParaRPr>
          </a:p>
        </p:txBody>
      </p:sp>
      <p:sp>
        <p:nvSpPr>
          <p:cNvPr id="3" name="Content Placeholder 2"/>
          <p:cNvSpPr>
            <a:spLocks noGrp="1"/>
          </p:cNvSpPr>
          <p:nvPr>
            <p:ph idx="1"/>
          </p:nvPr>
        </p:nvSpPr>
        <p:spPr>
          <a:xfrm>
            <a:off x="1217614" y="2362200"/>
            <a:ext cx="9753600" cy="4343400"/>
          </a:xfrm>
        </p:spPr>
        <p:txBody>
          <a:bodyPr>
            <a:normAutofit/>
          </a:bodyPr>
          <a:lstStyle/>
          <a:p>
            <a:pPr marL="45720" indent="0">
              <a:buNone/>
            </a:pPr>
            <a:r>
              <a:rPr lang="en-US" b="1" dirty="0" smtClean="0">
                <a:solidFill>
                  <a:schemeClr val="tx2"/>
                </a:solidFill>
              </a:rPr>
              <a:t>Research and Development-identify potential research areas</a:t>
            </a:r>
            <a:endParaRPr lang="en-US" b="1" dirty="0">
              <a:solidFill>
                <a:schemeClr val="tx2"/>
              </a:solidFill>
            </a:endParaRPr>
          </a:p>
          <a:p>
            <a:r>
              <a:rPr lang="en-US" b="1" dirty="0" smtClean="0">
                <a:solidFill>
                  <a:schemeClr val="tx2"/>
                </a:solidFill>
              </a:rPr>
              <a:t>Water Quality </a:t>
            </a:r>
          </a:p>
          <a:p>
            <a:r>
              <a:rPr lang="en-US" b="1" dirty="0" smtClean="0">
                <a:solidFill>
                  <a:schemeClr val="tx2"/>
                </a:solidFill>
              </a:rPr>
              <a:t>Engage with MOE on inclusion of ESD in formal curricula</a:t>
            </a:r>
          </a:p>
          <a:p>
            <a:pPr marL="45720" indent="0">
              <a:buNone/>
            </a:pPr>
            <a:endParaRPr lang="en-US" b="1" dirty="0" smtClean="0">
              <a:solidFill>
                <a:schemeClr val="tx2"/>
              </a:solidFill>
            </a:endParaRPr>
          </a:p>
          <a:p>
            <a:pPr marL="45720" indent="0">
              <a:buNone/>
            </a:pPr>
            <a:endParaRPr lang="en-US" b="1" dirty="0">
              <a:solidFill>
                <a:schemeClr val="tx2"/>
              </a:solidFill>
            </a:endParaRPr>
          </a:p>
        </p:txBody>
      </p:sp>
    </p:spTree>
    <p:extLst>
      <p:ext uri="{BB962C8B-B14F-4D97-AF65-F5344CB8AC3E}">
        <p14:creationId xmlns:p14="http://schemas.microsoft.com/office/powerpoint/2010/main" val="162040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2" y="609600"/>
            <a:ext cx="9144000" cy="6096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812" y="152400"/>
            <a:ext cx="7924800" cy="3169920"/>
          </a:xfrm>
          <a:prstGeom prst="rect">
            <a:avLst/>
          </a:prstGeom>
        </p:spPr>
      </p:pic>
    </p:spTree>
    <p:extLst>
      <p:ext uri="{BB962C8B-B14F-4D97-AF65-F5344CB8AC3E}">
        <p14:creationId xmlns:p14="http://schemas.microsoft.com/office/powerpoint/2010/main" val="16272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400" fill="hold"/>
                                        <p:tgtEl>
                                          <p:spTgt spid="5"/>
                                        </p:tgtEl>
                                        <p:attrNameLst>
                                          <p:attrName>ppt_w</p:attrName>
                                        </p:attrNameLst>
                                      </p:cBhvr>
                                      <p:tavLst>
                                        <p:tav tm="0">
                                          <p:val>
                                            <p:fltVal val="0"/>
                                          </p:val>
                                        </p:tav>
                                        <p:tav tm="100000">
                                          <p:val>
                                            <p:strVal val="#ppt_w"/>
                                          </p:val>
                                        </p:tav>
                                      </p:tavLst>
                                    </p:anim>
                                    <p:anim calcmode="lin" valueType="num">
                                      <p:cBhvr>
                                        <p:cTn id="12" dur="2400" fill="hold"/>
                                        <p:tgtEl>
                                          <p:spTgt spid="5"/>
                                        </p:tgtEl>
                                        <p:attrNameLst>
                                          <p:attrName>ppt_h</p:attrName>
                                        </p:attrNameLst>
                                      </p:cBhvr>
                                      <p:tavLst>
                                        <p:tav tm="0">
                                          <p:val>
                                            <p:fltVal val="0"/>
                                          </p:val>
                                        </p:tav>
                                        <p:tav tm="100000">
                                          <p:val>
                                            <p:strVal val="#ppt_h"/>
                                          </p:val>
                                        </p:tav>
                                      </p:tavLst>
                                    </p:anim>
                                    <p:animEffect transition="in" filter="fade">
                                      <p:cBhvr>
                                        <p:cTn id="13" dur="2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12" y="281410"/>
            <a:ext cx="7924800" cy="31699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12" y="1900237"/>
            <a:ext cx="6629400" cy="44196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912" y="1900237"/>
            <a:ext cx="6578600" cy="4385733"/>
          </a:xfrm>
        </p:spPr>
      </p:pic>
    </p:spTree>
    <p:extLst>
      <p:ext uri="{BB962C8B-B14F-4D97-AF65-F5344CB8AC3E}">
        <p14:creationId xmlns:p14="http://schemas.microsoft.com/office/powerpoint/2010/main" val="37632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20000">
              <a:schemeClr val="bg2">
                <a:lumMod val="40000"/>
                <a:lumOff val="60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681" y="388938"/>
            <a:ext cx="9753600" cy="1325562"/>
          </a:xfrm>
        </p:spPr>
        <p:txBody>
          <a:bodyPr/>
          <a:lstStyle/>
          <a:p>
            <a:r>
              <a:rPr lang="en-US" b="1" dirty="0" smtClean="0">
                <a:solidFill>
                  <a:schemeClr val="tx2"/>
                </a:solidFill>
              </a:rPr>
              <a:t>Geographic Region</a:t>
            </a:r>
            <a:endParaRPr lang="en-US" b="1" dirty="0">
              <a:solidFill>
                <a:schemeClr val="tx2"/>
              </a:solidFill>
            </a:endParaRPr>
          </a:p>
        </p:txBody>
      </p:sp>
      <p:pic>
        <p:nvPicPr>
          <p:cNvPr id="10" name="Picture 9"/>
          <p:cNvPicPr>
            <a:picLocks noChangeAspect="1"/>
          </p:cNvPicPr>
          <p:nvPr/>
        </p:nvPicPr>
        <p:blipFill>
          <a:blip r:embed="rId2"/>
          <a:stretch>
            <a:fillRect/>
          </a:stretch>
        </p:blipFill>
        <p:spPr>
          <a:xfrm>
            <a:off x="760412" y="1714500"/>
            <a:ext cx="6165021" cy="4430713"/>
          </a:xfrm>
          <a:prstGeom prst="rect">
            <a:avLst/>
          </a:prstGeom>
        </p:spPr>
      </p:pic>
      <p:grpSp>
        <p:nvGrpSpPr>
          <p:cNvPr id="12" name="Group 11"/>
          <p:cNvGrpSpPr/>
          <p:nvPr/>
        </p:nvGrpSpPr>
        <p:grpSpPr>
          <a:xfrm>
            <a:off x="5180012" y="1714500"/>
            <a:ext cx="5810250" cy="3829050"/>
            <a:chOff x="6305135" y="762000"/>
            <a:chExt cx="5810250" cy="3829050"/>
          </a:xfrm>
        </p:grpSpPr>
        <p:pic>
          <p:nvPicPr>
            <p:cNvPr id="9" name="Picture 8"/>
            <p:cNvPicPr>
              <a:picLocks noChangeAspect="1"/>
            </p:cNvPicPr>
            <p:nvPr/>
          </p:nvPicPr>
          <p:blipFill>
            <a:blip r:embed="rId3"/>
            <a:stretch>
              <a:fillRect/>
            </a:stretch>
          </p:blipFill>
          <p:spPr>
            <a:xfrm>
              <a:off x="6305135" y="762000"/>
              <a:ext cx="5810250" cy="3829050"/>
            </a:xfrm>
            <a:prstGeom prst="rect">
              <a:avLst/>
            </a:prstGeom>
          </p:spPr>
        </p:pic>
        <p:sp>
          <p:nvSpPr>
            <p:cNvPr id="11" name="TextBox 10"/>
            <p:cNvSpPr txBox="1"/>
            <p:nvPr/>
          </p:nvSpPr>
          <p:spPr>
            <a:xfrm>
              <a:off x="6551612" y="990600"/>
              <a:ext cx="1524000" cy="1447800"/>
            </a:xfrm>
            <a:prstGeom prst="rect">
              <a:avLst/>
            </a:prstGeom>
            <a:solidFill>
              <a:schemeClr val="bg1"/>
            </a:solidFill>
          </p:spPr>
          <p:txBody>
            <a:bodyPr wrap="square" rtlCol="0">
              <a:spAutoFit/>
            </a:bodyPr>
            <a:lstStyle/>
            <a:p>
              <a:pPr>
                <a:lnSpc>
                  <a:spcPct val="90000"/>
                </a:lnSpc>
              </a:pPr>
              <a:endParaRPr lang="en-US" sz="2400" dirty="0"/>
            </a:p>
          </p:txBody>
        </p:sp>
      </p:grpSp>
    </p:spTree>
    <p:extLst>
      <p:ext uri="{BB962C8B-B14F-4D97-AF65-F5344CB8AC3E}">
        <p14:creationId xmlns:p14="http://schemas.microsoft.com/office/powerpoint/2010/main" val="420679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333399"/>
            </a:gs>
            <a:gs pos="80000">
              <a:srgbClr val="333399"/>
            </a:gs>
            <a:gs pos="27870">
              <a:srgbClr val="6600FF"/>
            </a:gs>
            <a:gs pos="0">
              <a:schemeClr val="accent4">
                <a:lumMod val="0"/>
                <a:lumOff val="100000"/>
              </a:schemeClr>
            </a:gs>
            <a:gs pos="100000">
              <a:srgbClr val="666699"/>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900" y="5291667"/>
            <a:ext cx="11509312" cy="977219"/>
          </a:xfrm>
        </p:spPr>
        <p:txBody>
          <a:bodyPr>
            <a:normAutofit/>
          </a:bodyPr>
          <a:lstStyle/>
          <a:p>
            <a:r>
              <a:rPr lang="en-US" b="1" dirty="0" smtClean="0">
                <a:solidFill>
                  <a:schemeClr val="bg1"/>
                </a:solidFill>
              </a:rPr>
              <a:t>KURAKURA Homestay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 </a:t>
            </a:r>
            <a:r>
              <a:rPr lang="en-US" sz="2400" b="1" cap="none" dirty="0" smtClean="0">
                <a:solidFill>
                  <a:schemeClr val="bg1"/>
                </a:solidFill>
              </a:rPr>
              <a:t>Own water supply and solar energy to power lights and a fridge.</a:t>
            </a:r>
            <a:endParaRPr lang="en-US" sz="2400"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812" y="457200"/>
            <a:ext cx="8526820" cy="4800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212" y="914400"/>
            <a:ext cx="5080000" cy="3810000"/>
          </a:xfrm>
          <a:prstGeom prst="rect">
            <a:avLst/>
          </a:prstGeom>
        </p:spPr>
      </p:pic>
    </p:spTree>
    <p:extLst>
      <p:ext uri="{BB962C8B-B14F-4D97-AF65-F5344CB8AC3E}">
        <p14:creationId xmlns:p14="http://schemas.microsoft.com/office/powerpoint/2010/main" val="426501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59000">
              <a:srgbClr val="666699"/>
            </a:gs>
            <a:gs pos="100000">
              <a:schemeClr val="bg1">
                <a:lumMod val="95000"/>
              </a:schemeClr>
            </a:gs>
            <a:gs pos="100000">
              <a:schemeClr val="bg1">
                <a:lumMod val="85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812" y="719667"/>
            <a:ext cx="5869063" cy="45720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212" y="1137176"/>
            <a:ext cx="5761740" cy="3629896"/>
          </a:xfrm>
          <a:prstGeom prst="rect">
            <a:avLst/>
          </a:prstGeom>
        </p:spPr>
      </p:pic>
      <p:sp>
        <p:nvSpPr>
          <p:cNvPr id="7" name="Title 1"/>
          <p:cNvSpPr txBox="1">
            <a:spLocks/>
          </p:cNvSpPr>
          <p:nvPr/>
        </p:nvSpPr>
        <p:spPr>
          <a:xfrm>
            <a:off x="350900" y="5291667"/>
            <a:ext cx="11509312" cy="9772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b="1" dirty="0" smtClean="0">
                <a:solidFill>
                  <a:schemeClr val="bg1"/>
                </a:solidFill>
              </a:rPr>
              <a:t>KURAKURA Homestay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 </a:t>
            </a:r>
            <a:r>
              <a:rPr lang="en-US" sz="2400" b="1" cap="none" dirty="0" smtClean="0">
                <a:solidFill>
                  <a:schemeClr val="bg1"/>
                </a:solidFill>
              </a:rPr>
              <a:t>Own water supply and solar energy to power lights and a fridge.</a:t>
            </a:r>
            <a:endParaRPr lang="en-US" sz="2400" b="1" dirty="0">
              <a:solidFill>
                <a:schemeClr val="bg1"/>
              </a:solidFill>
            </a:endParaRPr>
          </a:p>
        </p:txBody>
      </p:sp>
    </p:spTree>
    <p:extLst>
      <p:ext uri="{BB962C8B-B14F-4D97-AF65-F5344CB8AC3E}">
        <p14:creationId xmlns:p14="http://schemas.microsoft.com/office/powerpoint/2010/main" val="385187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69000">
              <a:srgbClr val="5A5AAB"/>
            </a:gs>
            <a:gs pos="7000">
              <a:srgbClr val="666699"/>
            </a:gs>
            <a:gs pos="2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611" y="391886"/>
            <a:ext cx="5979885" cy="448491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212" y="1295400"/>
            <a:ext cx="5689600" cy="4267200"/>
          </a:xfrm>
          <a:prstGeom prst="rect">
            <a:avLst/>
          </a:prstGeom>
        </p:spPr>
      </p:pic>
      <p:sp>
        <p:nvSpPr>
          <p:cNvPr id="6" name="Title 1"/>
          <p:cNvSpPr txBox="1">
            <a:spLocks/>
          </p:cNvSpPr>
          <p:nvPr/>
        </p:nvSpPr>
        <p:spPr>
          <a:xfrm>
            <a:off x="350900" y="5291667"/>
            <a:ext cx="11509312" cy="9772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b="1" dirty="0" smtClean="0">
                <a:solidFill>
                  <a:schemeClr val="bg1"/>
                </a:solidFill>
              </a:rPr>
              <a:t>KURAKURA Homestay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 </a:t>
            </a:r>
            <a:r>
              <a:rPr lang="en-US" sz="2400" b="1" cap="none" dirty="0" smtClean="0">
                <a:solidFill>
                  <a:schemeClr val="bg1"/>
                </a:solidFill>
              </a:rPr>
              <a:t>Own water supply and solar energy to power lights and a fridge.</a:t>
            </a:r>
            <a:endParaRPr lang="en-US" sz="2400" b="1" dirty="0">
              <a:solidFill>
                <a:schemeClr val="bg1"/>
              </a:solidFill>
            </a:endParaRPr>
          </a:p>
        </p:txBody>
      </p:sp>
    </p:spTree>
    <p:extLst>
      <p:ext uri="{BB962C8B-B14F-4D97-AF65-F5344CB8AC3E}">
        <p14:creationId xmlns:p14="http://schemas.microsoft.com/office/powerpoint/2010/main" val="342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26000">
              <a:srgbClr val="666699"/>
            </a:gs>
            <a:gs pos="75000">
              <a:schemeClr val="bg1">
                <a:lumMod val="95000"/>
              </a:schemeClr>
            </a:gs>
            <a:gs pos="96000">
              <a:schemeClr val="bg1">
                <a:lumMod val="8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TextBox 3"/>
          <p:cNvSpPr txBox="1"/>
          <p:nvPr/>
        </p:nvSpPr>
        <p:spPr>
          <a:xfrm>
            <a:off x="349248" y="6393888"/>
            <a:ext cx="2675732" cy="286232"/>
          </a:xfrm>
          <a:prstGeom prst="rect">
            <a:avLst/>
          </a:prstGeom>
          <a:noFill/>
        </p:spPr>
        <p:txBody>
          <a:bodyPr wrap="none" rtlCol="0">
            <a:spAutoFit/>
          </a:bodyPr>
          <a:lstStyle/>
          <a:p>
            <a:pPr>
              <a:lnSpc>
                <a:spcPct val="90000"/>
              </a:lnSpc>
            </a:pPr>
            <a:r>
              <a:rPr lang="en-US" sz="1400" dirty="0" smtClean="0">
                <a:solidFill>
                  <a:schemeClr val="tx2"/>
                </a:solidFill>
              </a:rPr>
              <a:t>From Prof Kashif, Dean, FHTM</a:t>
            </a:r>
            <a:endParaRPr lang="en-US" sz="1400" dirty="0">
              <a:solidFill>
                <a:schemeClr val="tx2"/>
              </a:solidFill>
            </a:endParaRPr>
          </a:p>
        </p:txBody>
      </p:sp>
      <p:sp>
        <p:nvSpPr>
          <p:cNvPr id="8" name="Rectangle 7"/>
          <p:cNvSpPr/>
          <p:nvPr/>
        </p:nvSpPr>
        <p:spPr>
          <a:xfrm>
            <a:off x="4722812" y="92380"/>
            <a:ext cx="3762375" cy="459105"/>
          </a:xfrm>
          <a:prstGeom prst="rect">
            <a:avLst/>
          </a:prstGeom>
        </p:spPr>
        <p:txBody>
          <a:bodyPr wrap="square">
            <a:noAutofit/>
          </a:bodyPr>
          <a:lstStyle/>
          <a:p>
            <a:pPr marL="0" marR="0">
              <a:lnSpc>
                <a:spcPct val="107000"/>
              </a:lnSpc>
              <a:spcBef>
                <a:spcPts val="200"/>
              </a:spcBef>
              <a:spcAft>
                <a:spcPts val="0"/>
              </a:spcAft>
            </a:pPr>
            <a:r>
              <a:rPr lang="en-US" sz="2000" b="1" i="0" dirty="0" smtClean="0">
                <a:solidFill>
                  <a:schemeClr val="tx2"/>
                </a:solidFill>
                <a:effectLst/>
                <a:ea typeface="DengXian Light" panose="02010600030101010101" pitchFamily="2" charset="-122"/>
                <a:cs typeface="Times New Roman" panose="02020603050405020304" pitchFamily="18" charset="0"/>
              </a:rPr>
              <a:t>Eco-Tourism </a:t>
            </a:r>
            <a:r>
              <a:rPr lang="en-US" sz="2000" b="1" i="0" dirty="0">
                <a:solidFill>
                  <a:schemeClr val="tx2"/>
                </a:solidFill>
                <a:effectLst/>
                <a:ea typeface="DengXian Light" panose="02010600030101010101" pitchFamily="2" charset="-122"/>
                <a:cs typeface="Times New Roman" panose="02020603050405020304" pitchFamily="18" charset="0"/>
              </a:rPr>
              <a:t>River Project</a:t>
            </a:r>
            <a:endParaRPr lang="en-US" sz="2000" b="1" i="1" dirty="0">
              <a:solidFill>
                <a:schemeClr val="tx2"/>
              </a:solidFill>
              <a:effectLst/>
              <a:ea typeface="DengXian Light" panose="02010600030101010101" pitchFamily="2" charset="-122"/>
              <a:cs typeface="Times New Roman" panose="02020603050405020304" pitchFamily="18" charset="0"/>
            </a:endParaRPr>
          </a:p>
        </p:txBody>
      </p:sp>
      <p:sp>
        <p:nvSpPr>
          <p:cNvPr id="9" name="TextBox 5"/>
          <p:cNvSpPr txBox="1"/>
          <p:nvPr/>
        </p:nvSpPr>
        <p:spPr>
          <a:xfrm>
            <a:off x="349248" y="319951"/>
            <a:ext cx="1651478" cy="286232"/>
          </a:xfrm>
          <a:prstGeom prst="rect">
            <a:avLst/>
          </a:prstGeom>
          <a:solidFill>
            <a:srgbClr val="FF0000"/>
          </a:solidFill>
        </p:spPr>
        <p:txBody>
          <a:bodyPr wrap="none" rtlCol="0">
            <a:spAutoFit/>
          </a:bodyPr>
          <a:lstStyle/>
          <a:p>
            <a:pPr marL="0" marR="0">
              <a:lnSpc>
                <a:spcPct val="90000"/>
              </a:lnSpc>
              <a:spcBef>
                <a:spcPts val="0"/>
              </a:spcBef>
              <a:spcAft>
                <a:spcPts val="0"/>
              </a:spcAft>
            </a:pPr>
            <a:r>
              <a:rPr lang="en-US" sz="14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SDG 15 Life on Land</a:t>
            </a:r>
            <a:endParaRPr lang="en-US" sz="1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84411" y="384683"/>
            <a:ext cx="9510711" cy="388696"/>
          </a:xfrm>
          <a:prstGeom prst="rect">
            <a:avLst/>
          </a:prstGeom>
        </p:spPr>
        <p:txBody>
          <a:bodyPr wrap="square">
            <a:spAutoFit/>
          </a:bodyPr>
          <a:lstStyle/>
          <a:p>
            <a:pPr algn="just">
              <a:lnSpc>
                <a:spcPct val="107000"/>
              </a:lnSpc>
              <a:spcAft>
                <a:spcPts val="800"/>
              </a:spcAft>
            </a:pPr>
            <a:r>
              <a:rPr lang="en-US" dirty="0" smtClean="0">
                <a:solidFill>
                  <a:schemeClr val="tx2"/>
                </a:solidFill>
                <a:latin typeface="Calibri" panose="020F0502020204030204" pitchFamily="34" charset="0"/>
                <a:ea typeface="Calibri" panose="020F0502020204030204" pitchFamily="34" charset="0"/>
                <a:cs typeface="Calibri" panose="020F0502020204030204" pitchFamily="34" charset="0"/>
              </a:rPr>
              <a:t>Objective:  </a:t>
            </a: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Promote collaborative research and innovation in the various aspects of sustainability</a:t>
            </a:r>
            <a:endPar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145308096"/>
              </p:ext>
            </p:extLst>
          </p:nvPr>
        </p:nvGraphicFramePr>
        <p:xfrm>
          <a:off x="593724" y="898881"/>
          <a:ext cx="11201397" cy="5495006"/>
        </p:xfrm>
        <a:graphic>
          <a:graphicData uri="http://schemas.openxmlformats.org/drawingml/2006/table">
            <a:tbl>
              <a:tblPr firstRow="1" firstCol="1" bandRow="1">
                <a:tableStyleId>{073A0DAA-6AF3-43AB-8588-CEC1D06C72B9}</a:tableStyleId>
              </a:tblPr>
              <a:tblGrid>
                <a:gridCol w="2086485">
                  <a:extLst>
                    <a:ext uri="{9D8B030D-6E8A-4147-A177-3AD203B41FA5}">
                      <a16:colId xmlns:a16="http://schemas.microsoft.com/office/drawing/2014/main" val="1398615496"/>
                    </a:ext>
                  </a:extLst>
                </a:gridCol>
                <a:gridCol w="2379499">
                  <a:extLst>
                    <a:ext uri="{9D8B030D-6E8A-4147-A177-3AD203B41FA5}">
                      <a16:colId xmlns:a16="http://schemas.microsoft.com/office/drawing/2014/main" val="1766138010"/>
                    </a:ext>
                  </a:extLst>
                </a:gridCol>
                <a:gridCol w="2389986">
                  <a:extLst>
                    <a:ext uri="{9D8B030D-6E8A-4147-A177-3AD203B41FA5}">
                      <a16:colId xmlns:a16="http://schemas.microsoft.com/office/drawing/2014/main" val="2440574482"/>
                    </a:ext>
                  </a:extLst>
                </a:gridCol>
                <a:gridCol w="1303628">
                  <a:extLst>
                    <a:ext uri="{9D8B030D-6E8A-4147-A177-3AD203B41FA5}">
                      <a16:colId xmlns:a16="http://schemas.microsoft.com/office/drawing/2014/main" val="20003"/>
                    </a:ext>
                  </a:extLst>
                </a:gridCol>
                <a:gridCol w="1311118">
                  <a:extLst>
                    <a:ext uri="{9D8B030D-6E8A-4147-A177-3AD203B41FA5}">
                      <a16:colId xmlns:a16="http://schemas.microsoft.com/office/drawing/2014/main" val="20004"/>
                    </a:ext>
                  </a:extLst>
                </a:gridCol>
                <a:gridCol w="1730681">
                  <a:extLst>
                    <a:ext uri="{9D8B030D-6E8A-4147-A177-3AD203B41FA5}">
                      <a16:colId xmlns:a16="http://schemas.microsoft.com/office/drawing/2014/main" val="539509285"/>
                    </a:ext>
                  </a:extLst>
                </a:gridCol>
              </a:tblGrid>
              <a:tr h="199365">
                <a:tc>
                  <a:txBody>
                    <a:bodyPr/>
                    <a:lstStyle/>
                    <a:p>
                      <a:pPr marL="0" marR="0">
                        <a:lnSpc>
                          <a:spcPct val="107000"/>
                        </a:lnSpc>
                        <a:spcBef>
                          <a:spcPts val="0"/>
                        </a:spcBef>
                        <a:spcAft>
                          <a:spcPts val="0"/>
                        </a:spcAft>
                      </a:pPr>
                      <a:r>
                        <a:rPr lang="en-US" sz="1200" dirty="0">
                          <a:effectLst/>
                          <a:latin typeface="+mj-lt"/>
                        </a:rPr>
                        <a:t>Project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000" dirty="0" smtClean="0">
                          <a:effectLst/>
                          <a:latin typeface="+mj-lt"/>
                          <a:ea typeface="Calibri" panose="020F0502020204030204" pitchFamily="34" charset="0"/>
                          <a:cs typeface="Times New Roman" panose="02020603050405020304" pitchFamily="18" charset="0"/>
                        </a:rPr>
                        <a:t>Eco-Tourism River Project</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3169002"/>
                  </a:ext>
                </a:extLst>
              </a:tr>
              <a:tr h="985829">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SDG Goal &amp; Target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r>
                        <a:rPr lang="en-US" sz="1000" b="1" dirty="0" smtClean="0">
                          <a:solidFill>
                            <a:schemeClr val="tx2"/>
                          </a:solidFill>
                          <a:effectLst/>
                          <a:latin typeface="+mj-lt"/>
                          <a:ea typeface="Calibri" panose="020F0502020204030204" pitchFamily="34" charset="0"/>
                          <a:cs typeface="Times New Roman" panose="02020603050405020304" pitchFamily="18" charset="0"/>
                        </a:rPr>
                        <a:t>SDG 15</a:t>
                      </a:r>
                      <a:r>
                        <a:rPr lang="en-US" sz="1000" b="1" baseline="0" dirty="0" smtClean="0">
                          <a:solidFill>
                            <a:schemeClr val="tx2"/>
                          </a:solidFill>
                          <a:effectLst/>
                          <a:latin typeface="+mj-lt"/>
                          <a:ea typeface="Calibri" panose="020F0502020204030204" pitchFamily="34" charset="0"/>
                          <a:cs typeface="Times New Roman" panose="02020603050405020304" pitchFamily="18" charset="0"/>
                        </a:rPr>
                        <a:t> Life On Land:</a:t>
                      </a:r>
                      <a:endParaRPr lang="en-US" sz="1000" b="1" kern="1200" baseline="0" dirty="0" smtClean="0">
                        <a:solidFill>
                          <a:schemeClr val="tx2"/>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baseline="0" dirty="0" smtClean="0">
                          <a:solidFill>
                            <a:schemeClr val="tx2"/>
                          </a:solidFill>
                          <a:effectLst/>
                          <a:latin typeface="+mn-lt"/>
                          <a:ea typeface="Calibri" panose="020F0502020204030204" pitchFamily="34" charset="0"/>
                          <a:cs typeface="Times New Roman" panose="02020603050405020304" pitchFamily="18" charset="0"/>
                        </a:rPr>
                        <a:t>Targets:</a:t>
                      </a:r>
                    </a:p>
                    <a:p>
                      <a:pPr marL="0" marR="0">
                        <a:lnSpc>
                          <a:spcPct val="107000"/>
                        </a:lnSpc>
                        <a:spcBef>
                          <a:spcPts val="0"/>
                        </a:spcBef>
                        <a:spcAft>
                          <a:spcPts val="0"/>
                        </a:spcAft>
                      </a:pPr>
                      <a:r>
                        <a:rPr lang="en-US" sz="1000" b="1" kern="1200" baseline="0" dirty="0" smtClean="0">
                          <a:solidFill>
                            <a:schemeClr val="tx2"/>
                          </a:solidFill>
                          <a:effectLst/>
                          <a:latin typeface="+mn-lt"/>
                          <a:ea typeface="Calibri" panose="020F0502020204030204" pitchFamily="34" charset="0"/>
                          <a:cs typeface="Times New Roman" panose="02020603050405020304" pitchFamily="18" charset="0"/>
                        </a:rPr>
                        <a:t>15.1 - </a:t>
                      </a:r>
                      <a:r>
                        <a:rPr lang="en-US" sz="1000" b="1" i="0" kern="1200" dirty="0" smtClean="0">
                          <a:solidFill>
                            <a:schemeClr val="tx2"/>
                          </a:solidFill>
                          <a:effectLst/>
                          <a:latin typeface="+mn-lt"/>
                          <a:ea typeface="+mn-ea"/>
                          <a:cs typeface="+mn-cs"/>
                        </a:rPr>
                        <a:t>By 2020, ensure the conservation, restoration and sustainable use of terrestrial and inland freshwater ecosystems and their services, in particular forests, wetlands, mountains and drylands, in line with obligations under international agreements</a:t>
                      </a:r>
                    </a:p>
                    <a:p>
                      <a:pPr marL="0" marR="0">
                        <a:lnSpc>
                          <a:spcPct val="107000"/>
                        </a:lnSpc>
                        <a:spcBef>
                          <a:spcPts val="0"/>
                        </a:spcBef>
                        <a:spcAft>
                          <a:spcPts val="0"/>
                        </a:spcAft>
                      </a:pPr>
                      <a:r>
                        <a:rPr lang="en-US" sz="1000" b="1" i="0" kern="1200" dirty="0" smtClean="0">
                          <a:solidFill>
                            <a:schemeClr val="tx2"/>
                          </a:solidFill>
                          <a:effectLst/>
                          <a:latin typeface="+mn-lt"/>
                          <a:ea typeface="+mn-ea"/>
                          <a:cs typeface="+mn-cs"/>
                        </a:rPr>
                        <a:t>15.2 - By 2020, promote the implementation of sustainable management of all types of forests, halt deforestation, restore degraded forests and substantially increase afforestation and reforestation globally</a:t>
                      </a:r>
                      <a:endParaRPr lang="en-US" sz="1000" b="1"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15067">
                <a:tc>
                  <a:txBody>
                    <a:bodyPr/>
                    <a:lstStyle/>
                    <a:p>
                      <a:pPr marL="0" marR="0">
                        <a:lnSpc>
                          <a:spcPct val="107000"/>
                        </a:lnSpc>
                        <a:spcBef>
                          <a:spcPts val="0"/>
                        </a:spcBef>
                        <a:spcAft>
                          <a:spcPts val="0"/>
                        </a:spcAft>
                      </a:pPr>
                      <a:r>
                        <a:rPr lang="en-US" sz="1200" dirty="0">
                          <a:effectLst/>
                          <a:latin typeface="+mj-lt"/>
                        </a:rPr>
                        <a:t>Partners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000" b="1" kern="1200" dirty="0" smtClean="0">
                          <a:solidFill>
                            <a:schemeClr val="tx2"/>
                          </a:solidFill>
                          <a:effectLst/>
                          <a:latin typeface="+mj-lt"/>
                          <a:ea typeface="+mn-ea"/>
                          <a:cs typeface="+mn-cs"/>
                        </a:rPr>
                        <a:t>1. RCE</a:t>
                      </a:r>
                      <a:r>
                        <a:rPr lang="en-US" sz="1000" b="1" kern="1200" baseline="0" dirty="0" smtClean="0">
                          <a:solidFill>
                            <a:schemeClr val="tx2"/>
                          </a:solidFill>
                          <a:effectLst/>
                          <a:latin typeface="+mj-lt"/>
                          <a:ea typeface="+mn-ea"/>
                          <a:cs typeface="+mn-cs"/>
                        </a:rPr>
                        <a:t> Kuching: Education and Programmes/Events taskforce</a:t>
                      </a:r>
                      <a:endParaRPr lang="en-US" sz="1000" b="1" kern="1200" dirty="0">
                        <a:solidFill>
                          <a:schemeClr val="tx2"/>
                        </a:solidFill>
                        <a:effectLst/>
                        <a:latin typeface="+mj-lt"/>
                        <a:ea typeface="+mn-ea"/>
                        <a:cs typeface="+mn-cs"/>
                      </a:endParaRPr>
                    </a:p>
                  </a:txBody>
                  <a:tcPr marL="68580" marR="68580" marT="0" marB="0"/>
                </a:tc>
                <a:tc>
                  <a:txBody>
                    <a:bodyPr/>
                    <a:lstStyle/>
                    <a:p>
                      <a:r>
                        <a:rPr lang="en-US" sz="1000" b="1" dirty="0" smtClean="0">
                          <a:solidFill>
                            <a:schemeClr val="tx2"/>
                          </a:solidFill>
                        </a:rPr>
                        <a:t>2. UCSI</a:t>
                      </a:r>
                      <a:r>
                        <a:rPr lang="en-US" sz="1000" b="1" baseline="0" dirty="0" smtClean="0">
                          <a:solidFill>
                            <a:schemeClr val="tx2"/>
                          </a:solidFill>
                        </a:rPr>
                        <a:t> University – Faculty of Hospitality and Tourism Management</a:t>
                      </a:r>
                      <a:endParaRPr lang="en-US" sz="1000" b="1" dirty="0">
                        <a:solidFill>
                          <a:schemeClr val="tx2"/>
                        </a:solidFill>
                      </a:endParaRPr>
                    </a:p>
                  </a:txBody>
                  <a:tcPr marL="68580" marR="68580" marT="0" marB="0"/>
                </a:tc>
                <a:tc>
                  <a:txBody>
                    <a:bodyPr/>
                    <a:lstStyle/>
                    <a:p>
                      <a:pPr marL="0" marR="0">
                        <a:lnSpc>
                          <a:spcPct val="107000"/>
                        </a:lnSpc>
                        <a:spcBef>
                          <a:spcPts val="0"/>
                        </a:spcBef>
                        <a:spcAft>
                          <a:spcPts val="0"/>
                        </a:spcAft>
                      </a:pPr>
                      <a:r>
                        <a:rPr lang="en-US" sz="1000" b="1" kern="1200" dirty="0" smtClean="0">
                          <a:solidFill>
                            <a:schemeClr val="tx2"/>
                          </a:solidFill>
                          <a:effectLst/>
                          <a:latin typeface="+mj-lt"/>
                          <a:ea typeface="+mn-ea"/>
                          <a:cs typeface="+mn-cs"/>
                        </a:rPr>
                        <a:t>3. Riverine</a:t>
                      </a:r>
                      <a:r>
                        <a:rPr lang="en-US" sz="1000" b="1" kern="1200" baseline="0" dirty="0" smtClean="0">
                          <a:solidFill>
                            <a:schemeClr val="tx2"/>
                          </a:solidFill>
                          <a:effectLst/>
                          <a:latin typeface="+mj-lt"/>
                          <a:ea typeface="+mn-ea"/>
                          <a:cs typeface="+mn-cs"/>
                        </a:rPr>
                        <a:t> Communities</a:t>
                      </a:r>
                      <a:endParaRPr lang="en-US" sz="1000" b="1" kern="1200" dirty="0">
                        <a:solidFill>
                          <a:schemeClr val="tx2"/>
                        </a:solidFill>
                        <a:effectLst/>
                        <a:latin typeface="+mj-lt"/>
                        <a:ea typeface="+mn-ea"/>
                        <a:cs typeface="+mn-cs"/>
                      </a:endParaRPr>
                    </a:p>
                  </a:txBody>
                  <a:tcPr marL="68580" marR="68580" marT="0" marB="0">
                    <a:lnR w="12700" cap="flat" cmpd="sng" algn="ctr">
                      <a:solidFill>
                        <a:schemeClr val="bg1"/>
                      </a:solidFill>
                      <a:prstDash val="solid"/>
                      <a:round/>
                      <a:headEnd type="none" w="med" len="med"/>
                      <a:tailEnd type="none" w="med" len="med"/>
                    </a:lnR>
                  </a:tcPr>
                </a:tc>
                <a:tc>
                  <a:txBody>
                    <a:bodyPr/>
                    <a:lstStyle/>
                    <a:p>
                      <a:r>
                        <a:rPr lang="en-US" sz="1000" b="1" dirty="0" smtClean="0">
                          <a:solidFill>
                            <a:schemeClr val="tx2"/>
                          </a:solidFill>
                        </a:rPr>
                        <a:t>4. Local Council</a:t>
                      </a:r>
                      <a:endParaRPr lang="en-US" sz="1000" b="1" dirty="0">
                        <a:solidFill>
                          <a:schemeClr val="tx2"/>
                        </a:solidFill>
                      </a:endParaRPr>
                    </a:p>
                  </a:txBody>
                  <a:tcPr marL="68580" marR="68580" marT="0" marB="0">
                    <a:lnL w="12700" cap="flat" cmpd="sng" algn="ctr">
                      <a:solidFill>
                        <a:schemeClr val="bg1"/>
                      </a:solidFill>
                      <a:prstDash val="solid"/>
                      <a:round/>
                      <a:headEnd type="none" w="med" len="med"/>
                      <a:tailEnd type="none" w="med" len="med"/>
                    </a:lnL>
                  </a:tcPr>
                </a:tc>
                <a:tc>
                  <a:txBody>
                    <a:bodyPr/>
                    <a:lstStyle/>
                    <a:p>
                      <a:r>
                        <a:rPr lang="en-US" sz="1000" b="1" dirty="0" smtClean="0">
                          <a:solidFill>
                            <a:schemeClr val="tx2"/>
                          </a:solidFill>
                        </a:rPr>
                        <a:t>5. Ministry</a:t>
                      </a:r>
                      <a:r>
                        <a:rPr lang="en-US" sz="1000" b="1" baseline="0" dirty="0" smtClean="0">
                          <a:solidFill>
                            <a:schemeClr val="tx2"/>
                          </a:solidFill>
                        </a:rPr>
                        <a:t> of Tourism, Arts, Culture, Youth and Sports, Sarawak (MTACYS)</a:t>
                      </a:r>
                      <a:endParaRPr lang="en-US" sz="1000" b="1" dirty="0">
                        <a:solidFill>
                          <a:schemeClr val="tx2"/>
                        </a:solidFill>
                      </a:endParaRPr>
                    </a:p>
                  </a:txBody>
                  <a:tcPr marL="68580" marR="68580" marT="0" marB="0"/>
                </a:tc>
                <a:extLst>
                  <a:ext uri="{0D108BD9-81ED-4DB2-BD59-A6C34878D82A}">
                    <a16:rowId xmlns:a16="http://schemas.microsoft.com/office/drawing/2014/main" val="3023365798"/>
                  </a:ext>
                </a:extLst>
              </a:tr>
              <a:tr h="498348">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Roles</a:t>
                      </a:r>
                      <a:r>
                        <a:rPr lang="en-US" sz="1200" baseline="0" dirty="0" smtClean="0">
                          <a:effectLst/>
                          <a:latin typeface="+mj-lt"/>
                          <a:ea typeface="Calibri" panose="020F0502020204030204" pitchFamily="34" charset="0"/>
                          <a:cs typeface="Times New Roman" panose="02020603050405020304" pitchFamily="18" charset="0"/>
                        </a:rPr>
                        <a:t> and functions of partner</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000" b="1" dirty="0" smtClean="0">
                          <a:solidFill>
                            <a:schemeClr val="tx2"/>
                          </a:solidFill>
                          <a:latin typeface="+mn-lt"/>
                          <a:ea typeface="Calibri" panose="020F0502020204030204" pitchFamily="34" charset="0"/>
                          <a:cs typeface="Times New Roman" panose="02020603050405020304" pitchFamily="18" charset="0"/>
                        </a:rPr>
                        <a:t>Coordinate </a:t>
                      </a:r>
                      <a:endParaRPr lang="en-US" sz="1000" b="1" kern="1200" dirty="0">
                        <a:solidFill>
                          <a:schemeClr val="tx2"/>
                        </a:solidFill>
                        <a:effectLst/>
                        <a:latin typeface="+mn-lt"/>
                        <a:ea typeface="+mn-ea"/>
                        <a:cs typeface="+mn-cs"/>
                      </a:endParaRPr>
                    </a:p>
                  </a:txBody>
                  <a:tcPr marL="68580" marR="68580" marT="0" marB="0"/>
                </a:tc>
                <a:tc>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Planning and Project Proposal</a:t>
                      </a:r>
                      <a:endParaRPr lang="en-US" sz="1000" b="1" kern="1200" baseline="0" dirty="0" smtClean="0">
                        <a:solidFill>
                          <a:schemeClr val="tx2"/>
                        </a:solidFill>
                        <a:effectLst/>
                        <a:latin typeface="+mn-lt"/>
                        <a:ea typeface="+mn-ea"/>
                        <a:cs typeface="+mn-cs"/>
                      </a:endParaRP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mn-cs"/>
                        </a:rPr>
                        <a:t>To facilitate funding from PSIF, MTACYS</a:t>
                      </a:r>
                      <a:endParaRPr lang="en-US" sz="1000" b="1" kern="1200" dirty="0">
                        <a:solidFill>
                          <a:schemeClr val="tx2"/>
                        </a:solidFill>
                        <a:effectLst/>
                        <a:latin typeface="+mn-lt"/>
                        <a:ea typeface="+mn-ea"/>
                        <a:cs typeface="+mn-cs"/>
                      </a:endParaRPr>
                    </a:p>
                  </a:txBody>
                  <a:tcPr marL="68580" marR="68580" marT="0" marB="0"/>
                </a:tc>
                <a:tc gridSpan="3">
                  <a:txBody>
                    <a:bodyPr/>
                    <a:lstStyle/>
                    <a:p>
                      <a:r>
                        <a:rPr lang="en-US" sz="1000" b="1" dirty="0" smtClean="0">
                          <a:solidFill>
                            <a:schemeClr val="tx2"/>
                          </a:solidFill>
                          <a:latin typeface="+mn-lt"/>
                        </a:rPr>
                        <a:t>3.1 To</a:t>
                      </a:r>
                      <a:r>
                        <a:rPr lang="en-US" sz="1000" b="1" baseline="0" dirty="0" smtClean="0">
                          <a:solidFill>
                            <a:schemeClr val="tx2"/>
                          </a:solidFill>
                          <a:latin typeface="+mn-lt"/>
                        </a:rPr>
                        <a:t> jointly participate in developing and implementing the project</a:t>
                      </a:r>
                      <a:endParaRPr lang="en-US" sz="1000" b="1" dirty="0">
                        <a:solidFill>
                          <a:schemeClr val="tx2"/>
                        </a:solidFill>
                        <a:latin typeface="+mn-lt"/>
                      </a:endParaRPr>
                    </a:p>
                  </a:txBody>
                  <a:tcPr marL="68580" marR="68580" marT="0" marB="0"/>
                </a:tc>
                <a:tc hMerge="1">
                  <a:txBody>
                    <a:bodyPr/>
                    <a:lstStyle/>
                    <a:p>
                      <a:endParaRPr lang="en-US" dirty="0"/>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marL="0" marR="0" algn="l" defTabSz="914400" rtl="0" eaLnBrk="1" latinLnBrk="0" hangingPunct="1">
                        <a:lnSpc>
                          <a:spcPct val="107000"/>
                        </a:lnSpc>
                        <a:spcBef>
                          <a:spcPts val="0"/>
                        </a:spcBef>
                        <a:spcAft>
                          <a:spcPts val="0"/>
                        </a:spcAft>
                      </a:pPr>
                      <a:endParaRPr lang="en-US" sz="1000" kern="1200" dirty="0">
                        <a:solidFill>
                          <a:schemeClr val="dk1"/>
                        </a:solidFill>
                        <a:effectLst/>
                        <a:latin typeface="+mn-lt"/>
                        <a:ea typeface="+mn-ea"/>
                        <a:cs typeface="+mn-cs"/>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498348">
                <a:tc>
                  <a:txBody>
                    <a:bodyPr/>
                    <a:lstStyle/>
                    <a:p>
                      <a:pPr marL="0" marR="0">
                        <a:lnSpc>
                          <a:spcPct val="107000"/>
                        </a:lnSpc>
                        <a:spcBef>
                          <a:spcPts val="0"/>
                        </a:spcBef>
                        <a:spcAft>
                          <a:spcPts val="0"/>
                        </a:spcAft>
                      </a:pPr>
                      <a:r>
                        <a:rPr lang="en-US" sz="1200" dirty="0" smtClean="0">
                          <a:effectLst/>
                          <a:latin typeface="+mj-lt"/>
                        </a:rPr>
                        <a:t>Description (topics)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mn-cs"/>
                        </a:rPr>
                        <a:t>The RCE will develop</a:t>
                      </a:r>
                      <a:r>
                        <a:rPr lang="en-US" sz="1000" b="1" kern="1200" baseline="0" dirty="0" smtClean="0">
                          <a:solidFill>
                            <a:schemeClr val="tx2"/>
                          </a:solidFill>
                          <a:effectLst/>
                          <a:latin typeface="+mn-lt"/>
                          <a:ea typeface="+mn-ea"/>
                          <a:cs typeface="+mn-cs"/>
                        </a:rPr>
                        <a:t>  an area rife in tourism activities and develop sustainable  entrepreneurship avenues for the local communities in the area (along Sarawak River – Kiri).  The RCE will aim to make the river a ‘River for Everybody’ raising awareness on the importance of enhancing the conservation and sustainable use of rivers and their resources including the sustainable management of fishing and tourism.</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smtClean="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88574750"/>
                  </a:ext>
                </a:extLst>
              </a:tr>
              <a:tr h="218711">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mn-cs"/>
                        </a:rPr>
                        <a:t>Riverine</a:t>
                      </a:r>
                      <a:r>
                        <a:rPr lang="en-US" sz="1000" b="1" kern="1200" baseline="0" dirty="0" smtClean="0">
                          <a:solidFill>
                            <a:schemeClr val="tx2"/>
                          </a:solidFill>
                          <a:effectLst/>
                          <a:latin typeface="+mn-lt"/>
                          <a:ea typeface="+mn-ea"/>
                          <a:cs typeface="+mn-cs"/>
                        </a:rPr>
                        <a:t> Communities hosting tourism products</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64464">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Objectives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Cognitive Learning LO – The learner understands basic ecology with reference to local</a:t>
                      </a:r>
                      <a:r>
                        <a:rPr lang="en-US" sz="1000" b="1" kern="1200" baseline="0" dirty="0" smtClean="0">
                          <a:solidFill>
                            <a:schemeClr val="tx2"/>
                          </a:solidFill>
                          <a:effectLst/>
                          <a:latin typeface="+mn-lt"/>
                          <a:ea typeface="+mn-ea"/>
                          <a:cs typeface="+mn-cs"/>
                        </a:rPr>
                        <a:t> and global ecosystems, identifying local species and understanding the measure of biodiversity</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mn-cs"/>
                        </a:rPr>
                        <a:t>Socio-emotional LO – The learner is able to connect with their local natural areas and feel empathy with non-human life on Earth</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mn-cs"/>
                        </a:rPr>
                        <a:t>Behavioral LO  - The learner is able to connect with local groups working toward biodiversity conservation in their area</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18711">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methods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Map</a:t>
                      </a:r>
                      <a:r>
                        <a:rPr lang="en-US" sz="1000" b="1" kern="1200" baseline="0" dirty="0" smtClean="0">
                          <a:solidFill>
                            <a:schemeClr val="tx2"/>
                          </a:solidFill>
                          <a:effectLst/>
                          <a:latin typeface="+mn-lt"/>
                          <a:ea typeface="+mn-ea"/>
                          <a:cs typeface="+mn-cs"/>
                        </a:rPr>
                        <a:t> tourism products in area,  explore entrepreneurship opportunities with villagers and run an etiquette workshop ( Community-Based)</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64464">
                <a:tc>
                  <a:txBody>
                    <a:bodyPr/>
                    <a:lstStyle/>
                    <a:p>
                      <a:pPr marL="0" marR="0">
                        <a:lnSpc>
                          <a:spcPct val="107000"/>
                        </a:lnSpc>
                        <a:spcBef>
                          <a:spcPts val="0"/>
                        </a:spcBef>
                        <a:spcAft>
                          <a:spcPts val="0"/>
                        </a:spcAft>
                      </a:pPr>
                      <a:r>
                        <a:rPr lang="en-US" sz="1200" dirty="0" smtClean="0">
                          <a:effectLst/>
                          <a:latin typeface="+mj-lt"/>
                        </a:rPr>
                        <a:t>Outcomes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Encourage actions by relevant bodies</a:t>
                      </a:r>
                    </a:p>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Well-developed</a:t>
                      </a:r>
                      <a:r>
                        <a:rPr lang="en-US" sz="1000" b="1" kern="1200" baseline="0" dirty="0" smtClean="0">
                          <a:solidFill>
                            <a:schemeClr val="tx2"/>
                          </a:solidFill>
                          <a:effectLst/>
                          <a:latin typeface="+mn-lt"/>
                          <a:ea typeface="+mn-ea"/>
                          <a:cs typeface="+mn-cs"/>
                        </a:rPr>
                        <a:t> and sustainable tourism products</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mn-cs"/>
                        </a:rPr>
                        <a:t>Local communities trained with proper etiquette, entrepreneurship skills, sustainability literate</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mn-cs"/>
                        </a:rPr>
                        <a:t>Pioneer project that can be replicated to other areas and communities</a:t>
                      </a:r>
                      <a:endParaRPr lang="en-US" sz="1000" b="1" kern="1200" dirty="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33261738"/>
                  </a:ext>
                </a:extLst>
              </a:tr>
              <a:tr h="498348">
                <a:tc>
                  <a:txBody>
                    <a:bodyPr/>
                    <a:lstStyle/>
                    <a:p>
                      <a:pPr marL="0" marR="0">
                        <a:lnSpc>
                          <a:spcPct val="107000"/>
                        </a:lnSpc>
                        <a:spcBef>
                          <a:spcPts val="0"/>
                        </a:spcBef>
                        <a:spcAft>
                          <a:spcPts val="0"/>
                        </a:spcAft>
                      </a:pPr>
                      <a:r>
                        <a:rPr lang="en-US" sz="1200" dirty="0">
                          <a:effectLst/>
                          <a:latin typeface="+mj-lt"/>
                        </a:rPr>
                        <a:t>Timeline</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mn-cs"/>
                        </a:rPr>
                        <a:t>Identify area</a:t>
                      </a:r>
                      <a:r>
                        <a:rPr lang="en-US" sz="1000" b="1" kern="1200" baseline="0" dirty="0" smtClean="0">
                          <a:solidFill>
                            <a:schemeClr val="tx2"/>
                          </a:solidFill>
                          <a:effectLst/>
                          <a:latin typeface="+mn-lt"/>
                          <a:ea typeface="+mn-ea"/>
                          <a:cs typeface="+mn-cs"/>
                        </a:rPr>
                        <a:t> and explore  entrepreneurship opportunities – August 2018</a:t>
                      </a:r>
                      <a:endParaRPr lang="en-US" sz="1000" b="1" kern="1200" dirty="0" smtClean="0">
                        <a:solidFill>
                          <a:schemeClr val="tx2"/>
                        </a:solidFill>
                        <a:effectLst/>
                        <a:latin typeface="+mn-lt"/>
                        <a:ea typeface="+mn-ea"/>
                        <a:cs typeface="+mn-cs"/>
                      </a:endParaRPr>
                    </a:p>
                  </a:txBody>
                  <a:tcPr marL="68580" marR="68580" marT="0" marB="0"/>
                </a:tc>
                <a:tc>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Develop programme in consultation with relevant authorities Sept – Dec 2018</a:t>
                      </a:r>
                      <a:endParaRPr lang="en-US" sz="1000" b="1" kern="1200" dirty="0">
                        <a:solidFill>
                          <a:schemeClr val="tx2"/>
                        </a:solidFill>
                        <a:effectLst/>
                        <a:latin typeface="+mn-lt"/>
                        <a:ea typeface="+mn-ea"/>
                        <a:cs typeface="+mn-cs"/>
                      </a:endParaRPr>
                    </a:p>
                  </a:txBody>
                  <a:tcPr marL="68580" marR="68580" marT="0" marB="0"/>
                </a:tc>
                <a:tc gridSpan="3">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Implement</a:t>
                      </a:r>
                      <a:r>
                        <a:rPr lang="en-US" sz="1000" b="1" kern="1200" baseline="0" dirty="0" smtClean="0">
                          <a:solidFill>
                            <a:schemeClr val="tx2"/>
                          </a:solidFill>
                          <a:effectLst/>
                          <a:latin typeface="+mn-lt"/>
                          <a:ea typeface="+mn-ea"/>
                          <a:cs typeface="+mn-cs"/>
                        </a:rPr>
                        <a:t> Programme Jan 2019</a:t>
                      </a:r>
                      <a:endParaRPr lang="en-US" sz="1000" b="1" kern="1200" dirty="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938173867"/>
                  </a:ext>
                </a:extLst>
              </a:tr>
              <a:tr h="433351">
                <a:tc>
                  <a:txBody>
                    <a:bodyPr/>
                    <a:lstStyle/>
                    <a:p>
                      <a:pPr marL="0" marR="0">
                        <a:lnSpc>
                          <a:spcPct val="107000"/>
                        </a:lnSpc>
                        <a:spcBef>
                          <a:spcPts val="0"/>
                        </a:spcBef>
                        <a:spcAft>
                          <a:spcPts val="0"/>
                        </a:spcAft>
                      </a:pPr>
                      <a:r>
                        <a:rPr lang="en-US" sz="1200" dirty="0">
                          <a:effectLst/>
                          <a:latin typeface="+mj-lt"/>
                        </a:rPr>
                        <a:t>Evaluation</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Document participation, attendance, tourist arrivals; Pre and Post Surveys by tourists</a:t>
                      </a:r>
                      <a:endParaRPr lang="en-US" sz="1000" b="1" dirty="0">
                        <a:solidFill>
                          <a:schemeClr val="tx2"/>
                        </a:solidFill>
                        <a:effectLst/>
                        <a:latin typeface="+mn-lt"/>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15163489"/>
                  </a:ext>
                </a:extLst>
              </a:tr>
            </a:tbl>
          </a:graphicData>
        </a:graphic>
      </p:graphicFrame>
    </p:spTree>
    <p:extLst>
      <p:ext uri="{BB962C8B-B14F-4D97-AF65-F5344CB8AC3E}">
        <p14:creationId xmlns:p14="http://schemas.microsoft.com/office/powerpoint/2010/main" val="388455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45040">
              <a:srgbClr val="B6B6D6"/>
            </a:gs>
            <a:gs pos="100000">
              <a:srgbClr val="333399"/>
            </a:gs>
            <a:gs pos="7000">
              <a:srgbClr val="666699"/>
            </a:gs>
            <a:gs pos="95000">
              <a:schemeClr val="bg1">
                <a:lumMod val="95000"/>
              </a:schemeClr>
            </a:gs>
            <a:gs pos="100000">
              <a:schemeClr val="bg1">
                <a:lumMod val="8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Rectangle 2"/>
          <p:cNvSpPr/>
          <p:nvPr/>
        </p:nvSpPr>
        <p:spPr>
          <a:xfrm>
            <a:off x="3427412" y="148728"/>
            <a:ext cx="6768199" cy="395108"/>
          </a:xfrm>
          <a:prstGeom prst="rect">
            <a:avLst/>
          </a:prstGeom>
        </p:spPr>
        <p:txBody>
          <a:bodyPr wrap="none">
            <a:spAutoFit/>
          </a:bodyPr>
          <a:lstStyle/>
          <a:p>
            <a:pPr marL="0" marR="0">
              <a:lnSpc>
                <a:spcPct val="107000"/>
              </a:lnSpc>
              <a:spcBef>
                <a:spcPts val="200"/>
              </a:spcBef>
              <a:spcAft>
                <a:spcPts val="0"/>
              </a:spcAft>
            </a:pPr>
            <a:r>
              <a:rPr lang="en-US" sz="2000" b="1" i="0" dirty="0" smtClean="0">
                <a:solidFill>
                  <a:schemeClr val="tx2"/>
                </a:solidFill>
                <a:effectLst/>
                <a:ea typeface="DengXian Light" panose="02010600030101010101" pitchFamily="2" charset="-122"/>
                <a:cs typeface="Times New Roman" panose="02020603050405020304" pitchFamily="18" charset="0"/>
              </a:rPr>
              <a:t>Socio-Cultural</a:t>
            </a:r>
            <a:r>
              <a:rPr lang="en-US" sz="2000" b="1" i="0" dirty="0">
                <a:solidFill>
                  <a:schemeClr val="tx2"/>
                </a:solidFill>
                <a:effectLst/>
                <a:ea typeface="DengXian Light" panose="02010600030101010101" pitchFamily="2" charset="-122"/>
                <a:cs typeface="Times New Roman" panose="02020603050405020304" pitchFamily="18" charset="0"/>
              </a:rPr>
              <a:t>, Economic Impact of Tourism Activities</a:t>
            </a:r>
            <a:endParaRPr lang="en-US" sz="2000" b="1" i="1" dirty="0">
              <a:solidFill>
                <a:schemeClr val="tx2"/>
              </a:solidFill>
              <a:effectLst/>
              <a:ea typeface="DengXian Light" panose="02010600030101010101" pitchFamily="2" charset="-122"/>
              <a:cs typeface="Times New Roman" panose="02020603050405020304" pitchFamily="18" charset="0"/>
            </a:endParaRPr>
          </a:p>
        </p:txBody>
      </p:sp>
      <p:sp>
        <p:nvSpPr>
          <p:cNvPr id="4" name="TextBox 4"/>
          <p:cNvSpPr txBox="1"/>
          <p:nvPr/>
        </p:nvSpPr>
        <p:spPr>
          <a:xfrm>
            <a:off x="182244" y="174128"/>
            <a:ext cx="2964180" cy="511672"/>
          </a:xfrm>
          <a:prstGeom prst="rect">
            <a:avLst/>
          </a:prstGeom>
          <a:solidFill>
            <a:srgbClr val="FF0000"/>
          </a:solidFill>
        </p:spPr>
        <p:txBody>
          <a:bodyPr wrap="square" rtlCol="0">
            <a:noAutofit/>
          </a:bodyPr>
          <a:lstStyle/>
          <a:p>
            <a:pPr marL="0" marR="0">
              <a:lnSpc>
                <a:spcPct val="90000"/>
              </a:lnSpc>
              <a:spcBef>
                <a:spcPts val="0"/>
              </a:spcBef>
              <a:spcAft>
                <a:spcPts val="0"/>
              </a:spcAft>
            </a:pPr>
            <a:r>
              <a:rPr lang="en-US" sz="14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SDG 11 Sustainable Cities and Communities</a:t>
            </a:r>
            <a:endParaRPr lang="en-US" sz="1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506210" y="721636"/>
            <a:ext cx="9379401" cy="385939"/>
          </a:xfrm>
          <a:prstGeom prst="rect">
            <a:avLst/>
          </a:prstGeom>
        </p:spPr>
        <p:txBody>
          <a:bodyPr wrap="square">
            <a:spAutoFit/>
          </a:bodyPr>
          <a:lstStyle/>
          <a:p>
            <a:pPr>
              <a:lnSpc>
                <a:spcPct val="106000"/>
              </a:lnSpc>
            </a:pPr>
            <a:r>
              <a:rPr lang="en-US" dirty="0" smtClean="0">
                <a:solidFill>
                  <a:srgbClr val="000000"/>
                </a:solidFill>
                <a:latin typeface="Calibri" panose="020F0502020204030204" pitchFamily="34" charset="0"/>
                <a:ea typeface="Calibri" panose="020F0502020204030204" pitchFamily="34" charset="0"/>
              </a:rPr>
              <a:t>Objective: Promote </a:t>
            </a:r>
            <a:r>
              <a:rPr lang="en-US" dirty="0">
                <a:solidFill>
                  <a:srgbClr val="000000"/>
                </a:solidFill>
                <a:latin typeface="Calibri" panose="020F0502020204030204" pitchFamily="34" charset="0"/>
                <a:ea typeface="Calibri" panose="020F0502020204030204" pitchFamily="34" charset="0"/>
              </a:rPr>
              <a:t>collaborative research and innovation in the </a:t>
            </a:r>
            <a:r>
              <a:rPr lang="en-US" dirty="0" smtClean="0">
                <a:solidFill>
                  <a:srgbClr val="000000"/>
                </a:solidFill>
                <a:latin typeface="Calibri" panose="020F0502020204030204" pitchFamily="34" charset="0"/>
                <a:ea typeface="Calibri" panose="020F0502020204030204" pitchFamily="34" charset="0"/>
              </a:rPr>
              <a:t>various </a:t>
            </a:r>
            <a:r>
              <a:rPr lang="en-US" dirty="0">
                <a:solidFill>
                  <a:srgbClr val="000000"/>
                </a:solidFill>
                <a:latin typeface="Calibri" panose="020F0502020204030204" pitchFamily="34" charset="0"/>
                <a:ea typeface="Calibri" panose="020F0502020204030204" pitchFamily="34" charset="0"/>
              </a:rPr>
              <a:t>aspects of sustainability</a:t>
            </a:r>
            <a:endParaRPr lang="en-US" sz="20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74956194"/>
              </p:ext>
            </p:extLst>
          </p:nvPr>
        </p:nvGraphicFramePr>
        <p:xfrm>
          <a:off x="455612" y="1219199"/>
          <a:ext cx="11201401" cy="4938433"/>
        </p:xfrm>
        <a:graphic>
          <a:graphicData uri="http://schemas.openxmlformats.org/drawingml/2006/table">
            <a:tbl>
              <a:tblPr firstRow="1" firstCol="1" bandRow="1"/>
              <a:tblGrid>
                <a:gridCol w="2047153">
                  <a:extLst>
                    <a:ext uri="{9D8B030D-6E8A-4147-A177-3AD203B41FA5}">
                      <a16:colId xmlns:a16="http://schemas.microsoft.com/office/drawing/2014/main" val="1729767257"/>
                    </a:ext>
                  </a:extLst>
                </a:gridCol>
                <a:gridCol w="2389768">
                  <a:extLst>
                    <a:ext uri="{9D8B030D-6E8A-4147-A177-3AD203B41FA5}">
                      <a16:colId xmlns:a16="http://schemas.microsoft.com/office/drawing/2014/main" val="3232188504"/>
                    </a:ext>
                  </a:extLst>
                </a:gridCol>
                <a:gridCol w="2400300">
                  <a:extLst>
                    <a:ext uri="{9D8B030D-6E8A-4147-A177-3AD203B41FA5}">
                      <a16:colId xmlns:a16="http://schemas.microsoft.com/office/drawing/2014/main" val="497664790"/>
                    </a:ext>
                  </a:extLst>
                </a:gridCol>
                <a:gridCol w="1309254">
                  <a:extLst>
                    <a:ext uri="{9D8B030D-6E8A-4147-A177-3AD203B41FA5}">
                      <a16:colId xmlns:a16="http://schemas.microsoft.com/office/drawing/2014/main" val="3888048221"/>
                    </a:ext>
                  </a:extLst>
                </a:gridCol>
                <a:gridCol w="1316776">
                  <a:extLst>
                    <a:ext uri="{9D8B030D-6E8A-4147-A177-3AD203B41FA5}">
                      <a16:colId xmlns:a16="http://schemas.microsoft.com/office/drawing/2014/main" val="1671376739"/>
                    </a:ext>
                  </a:extLst>
                </a:gridCol>
                <a:gridCol w="1738150">
                  <a:extLst>
                    <a:ext uri="{9D8B030D-6E8A-4147-A177-3AD203B41FA5}">
                      <a16:colId xmlns:a16="http://schemas.microsoft.com/office/drawing/2014/main" val="1249316085"/>
                    </a:ext>
                  </a:extLst>
                </a:gridCol>
              </a:tblGrid>
              <a:tr h="2711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rPr>
                        <a:t>Project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i="0" dirty="0" smtClean="0">
                          <a:solidFill>
                            <a:schemeClr val="bg1"/>
                          </a:solidFill>
                          <a:effectLst/>
                          <a:ea typeface="DengXian Light" panose="02010600030101010101" pitchFamily="2" charset="-122"/>
                          <a:cs typeface="Times New Roman" panose="02020603050405020304" pitchFamily="18" charset="0"/>
                        </a:rPr>
                        <a:t>Socio-Cultural, Economic Impact of Tourism Activities</a:t>
                      </a:r>
                      <a:endParaRPr lang="en-US" sz="1000" b="1" i="1" dirty="0" smtClean="0">
                        <a:solidFill>
                          <a:schemeClr val="bg1"/>
                        </a:solidFill>
                        <a:effectLst/>
                        <a:ea typeface="DengXian Light" panose="02010600030101010101" pitchFamily="2" charset="-122"/>
                        <a:cs typeface="Times New Roman" panose="02020603050405020304" pitchFamily="18" charset="0"/>
                      </a:endParaRPr>
                    </a:p>
                    <a:p>
                      <a:pPr marL="0" marR="0">
                        <a:lnSpc>
                          <a:spcPct val="107000"/>
                        </a:lnSpc>
                        <a:spcBef>
                          <a:spcPts val="0"/>
                        </a:spcBef>
                        <a:spcAft>
                          <a:spcPts val="0"/>
                        </a:spcAft>
                      </a:pPr>
                      <a:endParaRPr lang="en-US" sz="10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78293357"/>
                  </a:ext>
                </a:extLst>
              </a:tr>
              <a:tr h="4138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SDG Goal &amp; Target</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100" b="1" dirty="0" smtClean="0">
                          <a:solidFill>
                            <a:schemeClr val="tx2"/>
                          </a:solidFill>
                          <a:latin typeface="+mn-lt"/>
                          <a:ea typeface="Calibri" panose="020F0502020204030204" pitchFamily="34" charset="0"/>
                          <a:cs typeface="Calibri" panose="020F0502020204030204" pitchFamily="34" charset="0"/>
                        </a:rPr>
                        <a:t>SDG 11 Sustainable</a:t>
                      </a:r>
                      <a:r>
                        <a:rPr lang="en-US" sz="1100" b="1" baseline="0" dirty="0" smtClean="0">
                          <a:solidFill>
                            <a:schemeClr val="tx2"/>
                          </a:solidFill>
                          <a:latin typeface="+mn-lt"/>
                          <a:ea typeface="Calibri" panose="020F0502020204030204" pitchFamily="34" charset="0"/>
                          <a:cs typeface="Calibri" panose="020F0502020204030204" pitchFamily="34" charset="0"/>
                        </a:rPr>
                        <a:t> Cities and Communities Target 11.4</a:t>
                      </a:r>
                    </a:p>
                    <a:p>
                      <a:r>
                        <a:rPr lang="en-US" sz="1100" b="1" baseline="0" dirty="0" smtClean="0">
                          <a:solidFill>
                            <a:schemeClr val="tx2"/>
                          </a:solidFill>
                          <a:latin typeface="+mn-lt"/>
                          <a:ea typeface="Calibri" panose="020F0502020204030204" pitchFamily="34" charset="0"/>
                          <a:cs typeface="Calibri" panose="020F0502020204030204" pitchFamily="34" charset="0"/>
                        </a:rPr>
                        <a:t>- Strengthen efforts to protect and safeguard the world’s cultural &amp; natural heritage</a:t>
                      </a:r>
                      <a:endParaRPr lang="en-US" sz="1100" b="1" dirty="0">
                        <a:solidFill>
                          <a:schemeClr val="tx2"/>
                        </a:solidFill>
                        <a:latin typeface="+mn-lt"/>
                        <a:ea typeface="Calibri" panose="020F0502020204030204" pitchFamily="34" charset="0"/>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2934614"/>
                  </a:ext>
                </a:extLst>
              </a:tr>
              <a:tr h="4578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rPr>
                        <a:t>Partners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a:solidFill>
                            <a:schemeClr val="tx2"/>
                          </a:solidFill>
                          <a:effectLst/>
                          <a:latin typeface="+mn-lt"/>
                          <a:ea typeface="+mn-ea"/>
                          <a:cs typeface="Calibri" panose="020F0502020204030204" pitchFamily="34" charset="0"/>
                        </a:rPr>
                        <a:t>1. RCE</a:t>
                      </a:r>
                      <a:r>
                        <a:rPr lang="en-US" sz="1000" b="1" kern="1200" baseline="0" dirty="0">
                          <a:solidFill>
                            <a:schemeClr val="tx2"/>
                          </a:solidFill>
                          <a:effectLst/>
                          <a:latin typeface="+mn-lt"/>
                          <a:ea typeface="+mn-ea"/>
                          <a:cs typeface="Calibri" panose="020F0502020204030204" pitchFamily="34" charset="0"/>
                        </a:rPr>
                        <a:t> Kuching: Education and </a:t>
                      </a:r>
                      <a:r>
                        <a:rPr lang="en-US" sz="1000" b="1" kern="1200" baseline="0" dirty="0" smtClean="0">
                          <a:solidFill>
                            <a:schemeClr val="tx2"/>
                          </a:solidFill>
                          <a:effectLst/>
                          <a:latin typeface="+mn-lt"/>
                          <a:ea typeface="+mn-ea"/>
                          <a:cs typeface="Calibri" panose="020F0502020204030204" pitchFamily="34" charset="0"/>
                        </a:rPr>
                        <a:t>Program </a:t>
                      </a:r>
                      <a:r>
                        <a:rPr lang="en-US" sz="1000" b="1" kern="1200" baseline="0" dirty="0">
                          <a:solidFill>
                            <a:schemeClr val="tx2"/>
                          </a:solidFill>
                          <a:effectLst/>
                          <a:latin typeface="+mn-lt"/>
                          <a:ea typeface="+mn-ea"/>
                          <a:cs typeface="Calibri" panose="020F0502020204030204" pitchFamily="34" charset="0"/>
                        </a:rPr>
                        <a:t>taskforce</a:t>
                      </a: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000" b="1" dirty="0">
                          <a:solidFill>
                            <a:schemeClr val="tx2"/>
                          </a:solidFill>
                          <a:latin typeface="+mn-lt"/>
                          <a:cs typeface="Calibri" panose="020F0502020204030204" pitchFamily="34" charset="0"/>
                        </a:rPr>
                        <a:t>2. UCSI</a:t>
                      </a:r>
                      <a:r>
                        <a:rPr lang="en-US" sz="1000" b="1" baseline="0" dirty="0">
                          <a:solidFill>
                            <a:schemeClr val="tx2"/>
                          </a:solidFill>
                          <a:latin typeface="+mn-lt"/>
                          <a:cs typeface="Calibri" panose="020F0502020204030204" pitchFamily="34" charset="0"/>
                        </a:rPr>
                        <a:t> University, </a:t>
                      </a:r>
                      <a:r>
                        <a:rPr lang="en-US" sz="1000" b="1" baseline="0" dirty="0" smtClean="0">
                          <a:solidFill>
                            <a:schemeClr val="tx2"/>
                          </a:solidFill>
                          <a:latin typeface="+mn-lt"/>
                          <a:cs typeface="Calibri" panose="020F0502020204030204" pitchFamily="34" charset="0"/>
                        </a:rPr>
                        <a:t>Sunway </a:t>
                      </a:r>
                      <a:r>
                        <a:rPr lang="en-US" sz="1000" b="1" baseline="0" dirty="0">
                          <a:solidFill>
                            <a:schemeClr val="tx2"/>
                          </a:solidFill>
                          <a:latin typeface="+mn-lt"/>
                          <a:cs typeface="Calibri" panose="020F0502020204030204" pitchFamily="34" charset="0"/>
                        </a:rPr>
                        <a:t>College, </a:t>
                      </a:r>
                      <a:r>
                        <a:rPr lang="en-US" sz="1000" b="1" baseline="0" dirty="0" smtClean="0">
                          <a:solidFill>
                            <a:schemeClr val="tx2"/>
                          </a:solidFill>
                          <a:latin typeface="+mn-lt"/>
                          <a:cs typeface="Calibri" panose="020F0502020204030204" pitchFamily="34" charset="0"/>
                        </a:rPr>
                        <a:t>UiTM, UNIMAS – Selected students and Academic Team</a:t>
                      </a:r>
                      <a:endParaRPr lang="en-US" sz="1000" b="1" dirty="0">
                        <a:solidFill>
                          <a:schemeClr val="tx2"/>
                        </a:solidFill>
                        <a:latin typeface="+mn-lt"/>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a:solidFill>
                            <a:schemeClr val="tx2"/>
                          </a:solidFill>
                          <a:effectLst/>
                          <a:latin typeface="+mn-lt"/>
                          <a:ea typeface="+mn-ea"/>
                          <a:cs typeface="+mn-cs"/>
                        </a:rPr>
                        <a:t>3. </a:t>
                      </a:r>
                      <a:r>
                        <a:rPr lang="en-US" sz="1000" b="1" kern="1200" dirty="0" smtClean="0">
                          <a:solidFill>
                            <a:schemeClr val="tx2"/>
                          </a:solidFill>
                          <a:effectLst/>
                          <a:latin typeface="+mn-lt"/>
                          <a:ea typeface="+mn-ea"/>
                          <a:cs typeface="+mn-cs"/>
                        </a:rPr>
                        <a:t>Key</a:t>
                      </a:r>
                      <a:r>
                        <a:rPr lang="en-US" sz="1000" b="1" kern="1200" baseline="0" dirty="0" smtClean="0">
                          <a:solidFill>
                            <a:schemeClr val="tx2"/>
                          </a:solidFill>
                          <a:effectLst/>
                          <a:latin typeface="+mn-lt"/>
                          <a:ea typeface="+mn-ea"/>
                          <a:cs typeface="+mn-cs"/>
                        </a:rPr>
                        <a:t> villagers from 5 selected kampungs.</a:t>
                      </a:r>
                      <a:endParaRPr lang="en-US" sz="1000" b="1" kern="1200" dirty="0">
                        <a:solidFill>
                          <a:schemeClr val="tx2"/>
                        </a:solidFill>
                        <a:effectLst/>
                        <a:latin typeface="+mn-lt"/>
                        <a:ea typeface="+mn-ea"/>
                        <a:cs typeface="+mn-cs"/>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b="1" kern="1200" dirty="0">
                          <a:solidFill>
                            <a:schemeClr val="tx2"/>
                          </a:solidFill>
                          <a:effectLst/>
                          <a:latin typeface="+mn-lt"/>
                          <a:ea typeface="+mn-ea"/>
                          <a:cs typeface="+mn-cs"/>
                        </a:rPr>
                        <a:t>4. NGO partners(WWF, Worming up </a:t>
                      </a:r>
                      <a:r>
                        <a:rPr lang="en-US" sz="1000" b="1" kern="1200" dirty="0" err="1">
                          <a:solidFill>
                            <a:schemeClr val="tx2"/>
                          </a:solidFill>
                          <a:effectLst/>
                          <a:latin typeface="+mn-lt"/>
                          <a:ea typeface="+mn-ea"/>
                          <a:cs typeface="+mn-cs"/>
                        </a:rPr>
                        <a:t>etc</a:t>
                      </a:r>
                      <a:r>
                        <a:rPr lang="en-US" sz="1000" b="1" kern="1200" dirty="0">
                          <a:solidFill>
                            <a:schemeClr val="tx2"/>
                          </a:solidFill>
                          <a:effectLst/>
                          <a:latin typeface="+mn-lt"/>
                          <a:ea typeface="+mn-ea"/>
                          <a:cs typeface="+mn-cs"/>
                        </a:rPr>
                        <a:t>)</a:t>
                      </a: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defTabSz="914400" rtl="0" eaLnBrk="1" latinLnBrk="0" hangingPunct="1">
                        <a:lnSpc>
                          <a:spcPct val="107000"/>
                        </a:lnSpc>
                        <a:spcBef>
                          <a:spcPts val="0"/>
                        </a:spcBef>
                        <a:spcAft>
                          <a:spcPts val="0"/>
                        </a:spcAft>
                      </a:pPr>
                      <a:r>
                        <a:rPr lang="en-US" sz="1000" b="1" kern="1200" dirty="0">
                          <a:solidFill>
                            <a:schemeClr val="tx2"/>
                          </a:solidFill>
                          <a:effectLst/>
                          <a:latin typeface="+mj-lt"/>
                          <a:ea typeface="+mn-ea"/>
                          <a:cs typeface="+mn-cs"/>
                        </a:rPr>
                        <a:t>5. Government sectors (Ministry – MOSTI</a:t>
                      </a:r>
                      <a:r>
                        <a:rPr lang="en-US" sz="1000" b="1" kern="1200" dirty="0" smtClean="0">
                          <a:solidFill>
                            <a:schemeClr val="tx2"/>
                          </a:solidFill>
                          <a:effectLst/>
                          <a:latin typeface="+mj-lt"/>
                          <a:ea typeface="+mn-ea"/>
                          <a:cs typeface="+mn-cs"/>
                        </a:rPr>
                        <a:t>), NREB</a:t>
                      </a:r>
                      <a:endParaRPr lang="en-US" sz="1000" b="1" kern="1200" dirty="0">
                        <a:solidFill>
                          <a:schemeClr val="tx2"/>
                        </a:solidFill>
                        <a:effectLst/>
                        <a:latin typeface="+mj-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4078251393"/>
                  </a:ext>
                </a:extLst>
              </a:tr>
              <a:tr h="1174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Roles</a:t>
                      </a:r>
                      <a:r>
                        <a:rPr lang="en-US" sz="1200" baseline="0" dirty="0">
                          <a:effectLst/>
                          <a:latin typeface="+mj-lt"/>
                          <a:ea typeface="Calibri" panose="020F0502020204030204" pitchFamily="34" charset="0"/>
                          <a:cs typeface="Times New Roman" panose="02020603050405020304" pitchFamily="18" charset="0"/>
                        </a:rPr>
                        <a:t> and functions of partner</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Organize</a:t>
                      </a:r>
                      <a:r>
                        <a:rPr lang="en-US" sz="1000" b="1" kern="1200" baseline="0" dirty="0" smtClean="0">
                          <a:solidFill>
                            <a:schemeClr val="tx2"/>
                          </a:solidFill>
                          <a:effectLst/>
                          <a:latin typeface="+mn-lt"/>
                          <a:ea typeface="+mn-ea"/>
                          <a:cs typeface="Calibri" panose="020F0502020204030204" pitchFamily="34" charset="0"/>
                        </a:rPr>
                        <a:t> think tank meetings.</a:t>
                      </a: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Generate</a:t>
                      </a:r>
                      <a:r>
                        <a:rPr lang="en-US" sz="1000" b="1" kern="1200" baseline="0" dirty="0" smtClean="0">
                          <a:solidFill>
                            <a:schemeClr val="tx2"/>
                          </a:solidFill>
                          <a:effectLst/>
                          <a:latin typeface="+mn-lt"/>
                          <a:ea typeface="+mn-ea"/>
                          <a:cs typeface="Calibri" panose="020F0502020204030204" pitchFamily="34" charset="0"/>
                        </a:rPr>
                        <a:t> ideas for potential research ideas and community projects.</a:t>
                      </a:r>
                      <a:endParaRPr lang="en-US" sz="1000" b="1" dirty="0">
                        <a:solidFill>
                          <a:schemeClr val="tx2"/>
                        </a:solidFill>
                        <a:latin typeface="+mn-lt"/>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hMerge="1">
                  <a:txBody>
                    <a:bodyPr/>
                    <a:lstStyle/>
                    <a:p>
                      <a:endParaRPr lang="en-US" sz="1000" dirty="0">
                        <a:latin typeface="+mn-lt"/>
                      </a:endParaRPr>
                    </a:p>
                  </a:txBody>
                  <a:tcPr marL="68580" marR="68580" marT="0" marB="0"/>
                </a:tc>
                <a:tc hMerge="1">
                  <a:txBody>
                    <a:bodyPr/>
                    <a:lstStyle/>
                    <a:p>
                      <a:endParaRPr lang="en-US" dirty="0"/>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marL="0" marR="0" algn="l" defTabSz="914400" rtl="0" eaLnBrk="1" latinLnBrk="0" hangingPunct="1">
                        <a:lnSpc>
                          <a:spcPct val="107000"/>
                        </a:lnSpc>
                        <a:spcBef>
                          <a:spcPts val="0"/>
                        </a:spcBef>
                        <a:spcAft>
                          <a:spcPts val="0"/>
                        </a:spcAft>
                      </a:pPr>
                      <a:endParaRPr lang="en-US" sz="1000" kern="1200" dirty="0">
                        <a:solidFill>
                          <a:schemeClr val="dk1"/>
                        </a:solidFill>
                        <a:effectLst/>
                        <a:latin typeface="+mn-lt"/>
                        <a:ea typeface="+mn-ea"/>
                        <a:cs typeface="+mn-cs"/>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568774496"/>
                  </a:ext>
                </a:extLst>
              </a:tr>
              <a:tr h="4803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rPr>
                        <a:t>Description (topics)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Calibri" panose="020F0502020204030204" pitchFamily="34" charset="0"/>
                        </a:rPr>
                        <a:t>The Think</a:t>
                      </a:r>
                      <a:r>
                        <a:rPr lang="en-US" sz="1000" b="1" kern="1200" baseline="0" dirty="0" smtClean="0">
                          <a:solidFill>
                            <a:schemeClr val="tx2"/>
                          </a:solidFill>
                          <a:effectLst/>
                          <a:latin typeface="+mn-lt"/>
                          <a:ea typeface="+mn-ea"/>
                          <a:cs typeface="Calibri" panose="020F0502020204030204" pitchFamily="34" charset="0"/>
                        </a:rPr>
                        <a:t> Tank Team helps the villagers to solve their community’s problems via utilizing on the team’s unique resources, skills, and expertise.</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baseline="0" dirty="0" smtClean="0">
                          <a:solidFill>
                            <a:schemeClr val="tx2"/>
                          </a:solidFill>
                          <a:effectLst/>
                          <a:latin typeface="+mn-lt"/>
                          <a:ea typeface="+mn-ea"/>
                          <a:cs typeface="Calibri" panose="020F0502020204030204" pitchFamily="34" charset="0"/>
                        </a:rPr>
                        <a:t> In addition, the team works together to come up with potential research projects and programs that will benefit our Sungai Sarawak Kiri. The research projects could be presented in the proposed RCE Forum.</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08220207"/>
                  </a:ext>
                </a:extLst>
              </a:tr>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Learners</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dirty="0">
                          <a:solidFill>
                            <a:schemeClr val="tx2"/>
                          </a:solidFill>
                          <a:effectLst/>
                          <a:latin typeface="+mn-lt"/>
                          <a:ea typeface="+mn-ea"/>
                          <a:cs typeface="Calibri" panose="020F0502020204030204" pitchFamily="34" charset="0"/>
                        </a:rPr>
                        <a:t>University </a:t>
                      </a:r>
                      <a:r>
                        <a:rPr lang="en-US" sz="1000" b="1" kern="1200" dirty="0" smtClean="0">
                          <a:solidFill>
                            <a:schemeClr val="tx2"/>
                          </a:solidFill>
                          <a:effectLst/>
                          <a:latin typeface="+mn-lt"/>
                          <a:ea typeface="+mn-ea"/>
                          <a:cs typeface="Calibri" panose="020F0502020204030204" pitchFamily="34" charset="0"/>
                        </a:rPr>
                        <a:t>students and academic</a:t>
                      </a:r>
                      <a:r>
                        <a:rPr lang="en-US" sz="1000" b="1" kern="1200" baseline="0" dirty="0" smtClean="0">
                          <a:solidFill>
                            <a:schemeClr val="tx2"/>
                          </a:solidFill>
                          <a:effectLst/>
                          <a:latin typeface="+mn-lt"/>
                          <a:ea typeface="+mn-ea"/>
                          <a:cs typeface="Calibri" panose="020F0502020204030204" pitchFamily="34" charset="0"/>
                        </a:rPr>
                        <a:t> staff</a:t>
                      </a:r>
                      <a:r>
                        <a:rPr lang="en-US" sz="1000" b="1" kern="1200" dirty="0" smtClean="0">
                          <a:solidFill>
                            <a:schemeClr val="tx2"/>
                          </a:solidFill>
                          <a:effectLst/>
                          <a:latin typeface="+mn-lt"/>
                          <a:ea typeface="+mn-ea"/>
                          <a:cs typeface="Calibri" panose="020F0502020204030204" pitchFamily="34" charset="0"/>
                        </a:rPr>
                        <a:t>, and</a:t>
                      </a:r>
                      <a:r>
                        <a:rPr lang="en-US" sz="1000" b="1" kern="1200" baseline="0" dirty="0" smtClean="0">
                          <a:solidFill>
                            <a:schemeClr val="tx2"/>
                          </a:solidFill>
                          <a:effectLst/>
                          <a:latin typeface="+mn-lt"/>
                          <a:ea typeface="+mn-ea"/>
                          <a:cs typeface="Calibri" panose="020F0502020204030204" pitchFamily="34" charset="0"/>
                        </a:rPr>
                        <a:t> villagers.</a:t>
                      </a: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2649132"/>
                  </a:ext>
                </a:extLst>
              </a:tr>
              <a:tr h="3081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Learning Objectives </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Cognitive LO: The communities will understand the various benefits the</a:t>
                      </a:r>
                      <a:r>
                        <a:rPr lang="en-US" sz="1000" b="1" kern="1200" baseline="0" dirty="0" smtClean="0">
                          <a:solidFill>
                            <a:schemeClr val="tx2"/>
                          </a:solidFill>
                          <a:effectLst/>
                          <a:latin typeface="+mn-lt"/>
                          <a:ea typeface="+mn-ea"/>
                          <a:cs typeface="Calibri" panose="020F0502020204030204" pitchFamily="34" charset="0"/>
                        </a:rPr>
                        <a:t> programs will offer them</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Calibri" panose="020F0502020204030204" pitchFamily="34" charset="0"/>
                        </a:rPr>
                        <a:t>Social-emotional LO: The communities will participate in all the programs</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Calibri" panose="020F0502020204030204" pitchFamily="34" charset="0"/>
                        </a:rPr>
                        <a:t>Behavioral LO: The communities will be able to plan and implement eco-tourism activities which will contribute to better income for them in a sustainable manner.</a:t>
                      </a:r>
                    </a:p>
                    <a:p>
                      <a:pPr marL="0" marR="0">
                        <a:lnSpc>
                          <a:spcPct val="107000"/>
                        </a:lnSpc>
                        <a:spcBef>
                          <a:spcPts val="0"/>
                        </a:spcBef>
                        <a:spcAft>
                          <a:spcPts val="0"/>
                        </a:spcAft>
                      </a:pP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472271845"/>
                  </a:ext>
                </a:extLst>
              </a:tr>
              <a:tr h="1749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Learning methods</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Collaborative discourse.</a:t>
                      </a: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292275"/>
                  </a:ext>
                </a:extLst>
              </a:tr>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rPr>
                        <a:t>Outcomes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a:solidFill>
                            <a:schemeClr val="tx2"/>
                          </a:solidFill>
                          <a:effectLst/>
                          <a:latin typeface="+mn-lt"/>
                          <a:ea typeface="+mn-ea"/>
                          <a:cs typeface="Calibri" panose="020F0502020204030204" pitchFamily="34" charset="0"/>
                        </a:rPr>
                        <a:t>To </a:t>
                      </a:r>
                      <a:r>
                        <a:rPr lang="en-US" sz="1000" b="1" kern="1200" dirty="0" smtClean="0">
                          <a:solidFill>
                            <a:schemeClr val="tx2"/>
                          </a:solidFill>
                          <a:effectLst/>
                          <a:latin typeface="+mn-lt"/>
                          <a:ea typeface="+mn-ea"/>
                          <a:cs typeface="Calibri" panose="020F0502020204030204" pitchFamily="34" charset="0"/>
                        </a:rPr>
                        <a:t>come up with solutions for real problems faced by</a:t>
                      </a:r>
                      <a:r>
                        <a:rPr lang="en-US" sz="1000" b="1" kern="1200" baseline="0" dirty="0" smtClean="0">
                          <a:solidFill>
                            <a:schemeClr val="tx2"/>
                          </a:solidFill>
                          <a:effectLst/>
                          <a:latin typeface="+mn-lt"/>
                          <a:ea typeface="+mn-ea"/>
                          <a:cs typeface="Calibri" panose="020F0502020204030204" pitchFamily="34" charset="0"/>
                        </a:rPr>
                        <a:t> the community in the 5 selected villages in Sungai Sarawak Kiri.</a:t>
                      </a:r>
                    </a:p>
                    <a:p>
                      <a:pPr marL="0" marR="0">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To initiate</a:t>
                      </a:r>
                      <a:r>
                        <a:rPr lang="en-US" sz="1000" b="1" kern="1200" baseline="0" dirty="0" smtClean="0">
                          <a:solidFill>
                            <a:schemeClr val="tx2"/>
                          </a:solidFill>
                          <a:effectLst/>
                          <a:latin typeface="+mn-lt"/>
                          <a:ea typeface="+mn-ea"/>
                          <a:cs typeface="Calibri" panose="020F0502020204030204" pitchFamily="34" charset="0"/>
                        </a:rPr>
                        <a:t> collaborations among the partners on future research projects.</a:t>
                      </a:r>
                    </a:p>
                    <a:p>
                      <a:pPr marL="0" marR="0">
                        <a:lnSpc>
                          <a:spcPct val="107000"/>
                        </a:lnSpc>
                        <a:spcBef>
                          <a:spcPts val="0"/>
                        </a:spcBef>
                        <a:spcAft>
                          <a:spcPts val="0"/>
                        </a:spcAft>
                      </a:pP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08247116"/>
                  </a:ext>
                </a:extLst>
              </a:tr>
              <a:tr h="4803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rPr>
                        <a:t>Timeline</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Calibri" panose="020F0502020204030204" pitchFamily="34" charset="0"/>
                        </a:rPr>
                        <a:t>Third Quarter</a:t>
                      </a:r>
                      <a:r>
                        <a:rPr lang="en-US" sz="1000" b="1" kern="1200" baseline="0" dirty="0" smtClean="0">
                          <a:solidFill>
                            <a:schemeClr val="tx2"/>
                          </a:solidFill>
                          <a:effectLst/>
                          <a:latin typeface="+mn-lt"/>
                          <a:ea typeface="+mn-ea"/>
                          <a:cs typeface="Calibri" panose="020F0502020204030204" pitchFamily="34" charset="0"/>
                        </a:rPr>
                        <a:t> 2018</a:t>
                      </a:r>
                      <a:endParaRPr lang="en-US" sz="1000" b="1" kern="1200" dirty="0">
                        <a:solidFill>
                          <a:schemeClr val="tx2"/>
                        </a:solidFill>
                        <a:effectLst/>
                        <a:latin typeface="+mn-lt"/>
                        <a:ea typeface="+mn-ea"/>
                        <a:cs typeface="Calibri" panose="020F0502020204030204" pitchFamily="34" charset="0"/>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Calibri" panose="020F0502020204030204" pitchFamily="34" charset="0"/>
                        </a:rPr>
                        <a:t>Inform</a:t>
                      </a:r>
                      <a:r>
                        <a:rPr lang="en-US" sz="1000" b="1" kern="1200" baseline="0" dirty="0" smtClean="0">
                          <a:solidFill>
                            <a:schemeClr val="tx2"/>
                          </a:solidFill>
                          <a:effectLst/>
                          <a:latin typeface="+mn-lt"/>
                          <a:ea typeface="+mn-ea"/>
                          <a:cs typeface="Calibri" panose="020F0502020204030204" pitchFamily="34" charset="0"/>
                        </a:rPr>
                        <a:t> and invite RCE partners and communities on the Think Tank Team</a:t>
                      </a: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Final quarter of 2018</a:t>
                      </a:r>
                    </a:p>
                    <a:p>
                      <a:pPr marL="0" marR="0">
                        <a:lnSpc>
                          <a:spcPct val="107000"/>
                        </a:lnSpc>
                        <a:spcBef>
                          <a:spcPts val="0"/>
                        </a:spcBef>
                        <a:spcAft>
                          <a:spcPts val="0"/>
                        </a:spcAft>
                      </a:pPr>
                      <a:r>
                        <a:rPr lang="en-US" sz="1000" b="1" kern="1200" dirty="0" smtClean="0">
                          <a:solidFill>
                            <a:schemeClr val="tx2"/>
                          </a:solidFill>
                          <a:effectLst/>
                          <a:latin typeface="+mn-lt"/>
                          <a:ea typeface="+mn-ea"/>
                          <a:cs typeface="Calibri" panose="020F0502020204030204" pitchFamily="34" charset="0"/>
                        </a:rPr>
                        <a:t>Organize first Think Tank session</a:t>
                      </a:r>
                      <a:endParaRPr lang="en-US" sz="1000" b="1" kern="1200" dirty="0">
                        <a:solidFill>
                          <a:schemeClr val="tx2"/>
                        </a:solidFill>
                        <a:effectLst/>
                        <a:latin typeface="+mn-lt"/>
                        <a:ea typeface="+mn-ea"/>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Jan 2019</a:t>
                      </a:r>
                    </a:p>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Implement Projects</a:t>
                      </a:r>
                      <a:endParaRPr lang="en-US" sz="1000" b="1" kern="1200" dirty="0">
                        <a:solidFill>
                          <a:schemeClr val="tx2"/>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800420117"/>
                  </a:ext>
                </a:extLst>
              </a:tr>
              <a:tr h="4803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7000"/>
                        </a:lnSpc>
                        <a:spcBef>
                          <a:spcPts val="0"/>
                        </a:spcBef>
                        <a:spcAft>
                          <a:spcPts val="0"/>
                        </a:spcAft>
                      </a:pPr>
                      <a:r>
                        <a:rPr lang="en-US" sz="1200" dirty="0">
                          <a:effectLst/>
                          <a:latin typeface="+mj-lt"/>
                        </a:rPr>
                        <a:t>Evaluation</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7000"/>
                        </a:lnSpc>
                        <a:spcBef>
                          <a:spcPts val="0"/>
                        </a:spcBef>
                        <a:spcAft>
                          <a:spcPts val="0"/>
                        </a:spcAft>
                      </a:pPr>
                      <a:r>
                        <a:rPr lang="en-US" sz="1000" b="1" dirty="0" smtClean="0">
                          <a:solidFill>
                            <a:schemeClr val="tx2"/>
                          </a:solidFill>
                          <a:effectLst/>
                          <a:latin typeface="+mn-lt"/>
                          <a:cs typeface="Calibri" panose="020F0502020204030204" pitchFamily="34" charset="0"/>
                        </a:rPr>
                        <a:t>Survey, Findings,</a:t>
                      </a:r>
                      <a:r>
                        <a:rPr lang="en-US" sz="1000" b="1" baseline="0" dirty="0" smtClean="0">
                          <a:solidFill>
                            <a:schemeClr val="tx2"/>
                          </a:solidFill>
                          <a:effectLst/>
                          <a:latin typeface="+mn-lt"/>
                          <a:cs typeface="Calibri" panose="020F0502020204030204" pitchFamily="34" charset="0"/>
                        </a:rPr>
                        <a:t> economic impart, Tourist Surveys</a:t>
                      </a:r>
                      <a:endParaRPr lang="en-US" sz="1000" b="1" dirty="0">
                        <a:solidFill>
                          <a:schemeClr val="tx2"/>
                        </a:solidFill>
                        <a:effectLst/>
                        <a:latin typeface="+mn-lt"/>
                        <a:cs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80492239"/>
                  </a:ext>
                </a:extLst>
              </a:tr>
            </a:tbl>
          </a:graphicData>
        </a:graphic>
      </p:graphicFrame>
      <p:sp>
        <p:nvSpPr>
          <p:cNvPr id="8" name="TextBox 7"/>
          <p:cNvSpPr txBox="1"/>
          <p:nvPr/>
        </p:nvSpPr>
        <p:spPr>
          <a:xfrm>
            <a:off x="349248" y="6393888"/>
            <a:ext cx="2675732" cy="286232"/>
          </a:xfrm>
          <a:prstGeom prst="rect">
            <a:avLst/>
          </a:prstGeom>
          <a:noFill/>
        </p:spPr>
        <p:txBody>
          <a:bodyPr wrap="none" rtlCol="0">
            <a:spAutoFit/>
          </a:bodyPr>
          <a:lstStyle/>
          <a:p>
            <a:pPr>
              <a:lnSpc>
                <a:spcPct val="90000"/>
              </a:lnSpc>
            </a:pPr>
            <a:r>
              <a:rPr lang="en-US" sz="1400" dirty="0" smtClean="0">
                <a:solidFill>
                  <a:schemeClr val="tx2"/>
                </a:solidFill>
              </a:rPr>
              <a:t>From Prof Kashif, Dean, FHTM</a:t>
            </a:r>
            <a:endParaRPr lang="en-US" sz="1400" dirty="0">
              <a:solidFill>
                <a:schemeClr val="tx2"/>
              </a:solidFill>
            </a:endParaRPr>
          </a:p>
        </p:txBody>
      </p:sp>
    </p:spTree>
    <p:extLst>
      <p:ext uri="{BB962C8B-B14F-4D97-AF65-F5344CB8AC3E}">
        <p14:creationId xmlns:p14="http://schemas.microsoft.com/office/powerpoint/2010/main" val="404624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20000">
              <a:schemeClr val="bg1">
                <a:lumMod val="95000"/>
              </a:schemeClr>
            </a:gs>
            <a:gs pos="98000">
              <a:schemeClr val="bg1">
                <a:lumMod val="8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TextBox 4"/>
          <p:cNvSpPr txBox="1"/>
          <p:nvPr/>
        </p:nvSpPr>
        <p:spPr>
          <a:xfrm>
            <a:off x="150812" y="6571768"/>
            <a:ext cx="2523448" cy="286232"/>
          </a:xfrm>
          <a:prstGeom prst="rect">
            <a:avLst/>
          </a:prstGeom>
          <a:noFill/>
        </p:spPr>
        <p:txBody>
          <a:bodyPr wrap="none" rtlCol="0">
            <a:spAutoFit/>
          </a:bodyPr>
          <a:lstStyle/>
          <a:p>
            <a:pPr>
              <a:lnSpc>
                <a:spcPct val="90000"/>
              </a:lnSpc>
            </a:pPr>
            <a:r>
              <a:rPr lang="en-US" sz="1400" dirty="0" smtClean="0">
                <a:solidFill>
                  <a:schemeClr val="tx2"/>
                </a:solidFill>
              </a:rPr>
              <a:t>From Lucas, Lecturer, ICAD</a:t>
            </a:r>
            <a:endParaRPr lang="en-US" sz="1400" dirty="0">
              <a:solidFill>
                <a:schemeClr val="tx2"/>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920963207"/>
              </p:ext>
            </p:extLst>
          </p:nvPr>
        </p:nvGraphicFramePr>
        <p:xfrm>
          <a:off x="608012" y="624918"/>
          <a:ext cx="11284431" cy="5934086"/>
        </p:xfrm>
        <a:graphic>
          <a:graphicData uri="http://schemas.openxmlformats.org/drawingml/2006/table">
            <a:tbl>
              <a:tblPr firstRow="1" firstCol="1" bandRow="1">
                <a:tableStyleId>{073A0DAA-6AF3-43AB-8588-CEC1D06C72B9}</a:tableStyleId>
              </a:tblPr>
              <a:tblGrid>
                <a:gridCol w="2047153">
                  <a:extLst>
                    <a:ext uri="{9D8B030D-6E8A-4147-A177-3AD203B41FA5}">
                      <a16:colId xmlns:a16="http://schemas.microsoft.com/office/drawing/2014/main" val="1398615496"/>
                    </a:ext>
                  </a:extLst>
                </a:gridCol>
                <a:gridCol w="2143847">
                  <a:extLst>
                    <a:ext uri="{9D8B030D-6E8A-4147-A177-3AD203B41FA5}">
                      <a16:colId xmlns:a16="http://schemas.microsoft.com/office/drawing/2014/main" val="1766138010"/>
                    </a:ext>
                  </a:extLst>
                </a:gridCol>
                <a:gridCol w="1143000">
                  <a:extLst>
                    <a:ext uri="{9D8B030D-6E8A-4147-A177-3AD203B41FA5}">
                      <a16:colId xmlns:a16="http://schemas.microsoft.com/office/drawing/2014/main" val="20002"/>
                    </a:ext>
                  </a:extLst>
                </a:gridCol>
                <a:gridCol w="609600">
                  <a:extLst>
                    <a:ext uri="{9D8B030D-6E8A-4147-A177-3AD203B41FA5}">
                      <a16:colId xmlns:a16="http://schemas.microsoft.com/office/drawing/2014/main" val="2440574482"/>
                    </a:ext>
                  </a:extLst>
                </a:gridCol>
                <a:gridCol w="1963420">
                  <a:extLst>
                    <a:ext uri="{9D8B030D-6E8A-4147-A177-3AD203B41FA5}">
                      <a16:colId xmlns:a16="http://schemas.microsoft.com/office/drawing/2014/main" val="20005"/>
                    </a:ext>
                  </a:extLst>
                </a:gridCol>
                <a:gridCol w="93980">
                  <a:extLst>
                    <a:ext uri="{9D8B030D-6E8A-4147-A177-3AD203B41FA5}">
                      <a16:colId xmlns:a16="http://schemas.microsoft.com/office/drawing/2014/main" val="20003"/>
                    </a:ext>
                  </a:extLst>
                </a:gridCol>
                <a:gridCol w="1462251">
                  <a:extLst>
                    <a:ext uri="{9D8B030D-6E8A-4147-A177-3AD203B41FA5}">
                      <a16:colId xmlns:a16="http://schemas.microsoft.com/office/drawing/2014/main" val="20004"/>
                    </a:ext>
                  </a:extLst>
                </a:gridCol>
                <a:gridCol w="1821180">
                  <a:extLst>
                    <a:ext uri="{9D8B030D-6E8A-4147-A177-3AD203B41FA5}">
                      <a16:colId xmlns:a16="http://schemas.microsoft.com/office/drawing/2014/main" val="539509285"/>
                    </a:ext>
                  </a:extLst>
                </a:gridCol>
              </a:tblGrid>
              <a:tr h="192166">
                <a:tc>
                  <a:txBody>
                    <a:bodyPr/>
                    <a:lstStyle/>
                    <a:p>
                      <a:pPr marL="0" marR="0">
                        <a:lnSpc>
                          <a:spcPct val="107000"/>
                        </a:lnSpc>
                        <a:spcBef>
                          <a:spcPts val="0"/>
                        </a:spcBef>
                        <a:spcAft>
                          <a:spcPts val="0"/>
                        </a:spcAft>
                      </a:pPr>
                      <a:r>
                        <a:rPr lang="en-US" sz="1000" dirty="0">
                          <a:effectLst/>
                          <a:latin typeface="+mj-lt"/>
                        </a:rPr>
                        <a:t>Project</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0" marR="0">
                        <a:lnSpc>
                          <a:spcPct val="107000"/>
                        </a:lnSpc>
                        <a:spcBef>
                          <a:spcPts val="0"/>
                        </a:spcBef>
                        <a:spcAft>
                          <a:spcPts val="0"/>
                        </a:spcAft>
                      </a:pPr>
                      <a:r>
                        <a:rPr lang="en-US" sz="1000" dirty="0" smtClean="0">
                          <a:effectLst/>
                          <a:latin typeface="+mj-lt"/>
                          <a:ea typeface="Calibri" panose="020F0502020204030204" pitchFamily="34" charset="0"/>
                          <a:cs typeface="Times New Roman" panose="02020603050405020304" pitchFamily="18" charset="0"/>
                        </a:rPr>
                        <a:t>River</a:t>
                      </a:r>
                      <a:r>
                        <a:rPr lang="en-US" sz="1000" baseline="0" dirty="0" smtClean="0">
                          <a:effectLst/>
                          <a:latin typeface="+mj-lt"/>
                          <a:ea typeface="Calibri" panose="020F0502020204030204" pitchFamily="34" charset="0"/>
                          <a:cs typeface="Times New Roman" panose="02020603050405020304" pitchFamily="18" charset="0"/>
                        </a:rPr>
                        <a:t> Arts Competition</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3169002"/>
                  </a:ext>
                </a:extLst>
              </a:tr>
              <a:tr h="646034">
                <a:tc>
                  <a:txBody>
                    <a:bodyPr/>
                    <a:lstStyle/>
                    <a:p>
                      <a:pPr marL="0" marR="0">
                        <a:lnSpc>
                          <a:spcPct val="107000"/>
                        </a:lnSpc>
                        <a:spcBef>
                          <a:spcPts val="0"/>
                        </a:spcBef>
                        <a:spcAft>
                          <a:spcPts val="0"/>
                        </a:spcAft>
                      </a:pPr>
                      <a:r>
                        <a:rPr lang="en-US" sz="1000" dirty="0" smtClean="0">
                          <a:effectLst/>
                          <a:latin typeface="+mj-lt"/>
                          <a:ea typeface="Calibri" panose="020F0502020204030204" pitchFamily="34" charset="0"/>
                          <a:cs typeface="Times New Roman" panose="02020603050405020304" pitchFamily="18" charset="0"/>
                        </a:rPr>
                        <a:t>SDG Goal &amp; Target</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r>
                        <a:rPr lang="en-US" sz="1000" b="1" kern="1200" dirty="0" smtClean="0">
                          <a:solidFill>
                            <a:schemeClr val="tx2"/>
                          </a:solidFill>
                          <a:effectLst/>
                          <a:latin typeface="+mn-lt"/>
                          <a:ea typeface="Calibri" panose="020F0502020204030204" pitchFamily="34" charset="0"/>
                          <a:cs typeface="Times New Roman" panose="02020603050405020304" pitchFamily="18" charset="0"/>
                        </a:rPr>
                        <a:t>SDG 4 Quality Education</a:t>
                      </a:r>
                      <a:r>
                        <a:rPr lang="en-US" sz="1000" b="1" kern="1200" baseline="0" dirty="0" smtClean="0">
                          <a:solidFill>
                            <a:schemeClr val="tx2"/>
                          </a:solidFill>
                          <a:effectLst/>
                          <a:latin typeface="+mn-lt"/>
                          <a:ea typeface="Calibri" panose="020F0502020204030204" pitchFamily="34" charset="0"/>
                          <a:cs typeface="Times New Roman" panose="02020603050405020304" pitchFamily="18" charset="0"/>
                        </a:rPr>
                        <a:t>; Target 4.7</a:t>
                      </a:r>
                    </a:p>
                    <a:p>
                      <a:r>
                        <a:rPr lang="en-US" sz="1000" b="1" i="0" u="none" strike="noStrike" kern="1200" baseline="0" dirty="0" smtClean="0">
                          <a:solidFill>
                            <a:schemeClr val="tx2"/>
                          </a:solidFill>
                          <a:latin typeface="+mn-lt"/>
                          <a:ea typeface="+mn-ea"/>
                          <a:cs typeface="+mn-cs"/>
                        </a:rPr>
                        <a:t>[By 2030, ensure that all learners acquire the knowledge and skills needed to promote sustainable development, including, among others, through education for sustainable development and  sustainable lifestyles, human rights, gender equality, promotion of a culture of peace and non-violence, global citizenship and appreciation of cultural diversity and of culture’s contribution to sustainable development]</a:t>
                      </a:r>
                      <a:endParaRPr lang="en-US" sz="1000" b="1" kern="1200" dirty="0" smtClean="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16834">
                <a:tc>
                  <a:txBody>
                    <a:bodyPr/>
                    <a:lstStyle/>
                    <a:p>
                      <a:pPr marL="0" marR="0">
                        <a:lnSpc>
                          <a:spcPct val="107000"/>
                        </a:lnSpc>
                        <a:spcBef>
                          <a:spcPts val="0"/>
                        </a:spcBef>
                        <a:spcAft>
                          <a:spcPts val="0"/>
                        </a:spcAft>
                      </a:pPr>
                      <a:r>
                        <a:rPr lang="en-US" sz="1200" dirty="0">
                          <a:effectLst/>
                          <a:latin typeface="+mj-lt"/>
                        </a:rPr>
                        <a:t>Partners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RCE Kuching</a:t>
                      </a:r>
                    </a:p>
                    <a:p>
                      <a:pPr marL="0" marR="0">
                        <a:lnSpc>
                          <a:spcPct val="107000"/>
                        </a:lnSpc>
                        <a:spcBef>
                          <a:spcPts val="0"/>
                        </a:spcBef>
                        <a:spcAft>
                          <a:spcPts val="0"/>
                        </a:spcAft>
                      </a:pPr>
                      <a:r>
                        <a:rPr lang="en-US" sz="1000" b="1" kern="1200" dirty="0" err="1" smtClean="0">
                          <a:solidFill>
                            <a:schemeClr val="tx2"/>
                          </a:solidFill>
                          <a:effectLst/>
                          <a:latin typeface="+mn-lt"/>
                          <a:ea typeface="+mn-ea"/>
                          <a:cs typeface="+mn-cs"/>
                        </a:rPr>
                        <a:t>i</a:t>
                      </a:r>
                      <a:r>
                        <a:rPr lang="en-US" sz="1000" b="1" kern="1200" dirty="0" smtClean="0">
                          <a:solidFill>
                            <a:schemeClr val="tx2"/>
                          </a:solidFill>
                          <a:effectLst/>
                          <a:latin typeface="+mn-lt"/>
                          <a:ea typeface="+mn-ea"/>
                          <a:cs typeface="+mn-cs"/>
                        </a:rPr>
                        <a:t>) Events Taskforce</a:t>
                      </a:r>
                    </a:p>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ii) Education</a:t>
                      </a:r>
                      <a:r>
                        <a:rPr lang="en-US" sz="1000" b="1" kern="1200" baseline="0" dirty="0" smtClean="0">
                          <a:solidFill>
                            <a:schemeClr val="tx2"/>
                          </a:solidFill>
                          <a:effectLst/>
                          <a:latin typeface="+mn-lt"/>
                          <a:ea typeface="+mn-ea"/>
                          <a:cs typeface="+mn-cs"/>
                        </a:rPr>
                        <a:t> &amp; Programme Taskforce</a:t>
                      </a:r>
                    </a:p>
                    <a:p>
                      <a:pPr marL="0" marR="0">
                        <a:lnSpc>
                          <a:spcPct val="107000"/>
                        </a:lnSpc>
                        <a:spcBef>
                          <a:spcPts val="0"/>
                        </a:spcBef>
                        <a:spcAft>
                          <a:spcPts val="0"/>
                        </a:spcAft>
                      </a:pPr>
                      <a:r>
                        <a:rPr lang="en-US" sz="1000" b="1" kern="1200" baseline="0" dirty="0" smtClean="0">
                          <a:solidFill>
                            <a:schemeClr val="tx2"/>
                          </a:solidFill>
                          <a:effectLst/>
                          <a:latin typeface="+mn-lt"/>
                          <a:ea typeface="+mn-ea"/>
                          <a:cs typeface="+mn-cs"/>
                        </a:rPr>
                        <a:t>iii) Evaluation / Review Taskforce</a:t>
                      </a:r>
                      <a:endParaRPr lang="en-US" sz="1000" b="1" kern="1200" dirty="0" smtClean="0">
                        <a:solidFill>
                          <a:schemeClr val="tx2"/>
                        </a:solidFill>
                        <a:effectLst/>
                        <a:latin typeface="+mn-lt"/>
                        <a:ea typeface="+mn-ea"/>
                        <a:cs typeface="+mn-cs"/>
                      </a:endParaRPr>
                    </a:p>
                  </a:txBody>
                  <a:tcPr marL="68580" marR="68580" marT="0" marB="0"/>
                </a:tc>
                <a:tc gridSpan="2">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UCSI University</a:t>
                      </a:r>
                      <a:r>
                        <a:rPr lang="en-US" sz="1000" b="1" kern="1200" baseline="0" dirty="0" smtClean="0">
                          <a:solidFill>
                            <a:schemeClr val="tx2"/>
                          </a:solidFill>
                          <a:effectLst/>
                          <a:latin typeface="+mn-lt"/>
                          <a:ea typeface="+mn-ea"/>
                          <a:cs typeface="+mn-cs"/>
                        </a:rPr>
                        <a:t> </a:t>
                      </a:r>
                      <a:r>
                        <a:rPr lang="en-US" sz="1000" b="1" kern="1200" dirty="0" smtClean="0">
                          <a:solidFill>
                            <a:schemeClr val="tx2"/>
                          </a:solidFill>
                          <a:effectLst/>
                          <a:latin typeface="+mn-lt"/>
                          <a:ea typeface="+mn-ea"/>
                          <a:cs typeface="+mn-cs"/>
                        </a:rPr>
                        <a:t>Faculties &amp; Student Affairs &amp;</a:t>
                      </a:r>
                      <a:r>
                        <a:rPr lang="en-US" sz="1000" b="1" kern="1200" baseline="0" dirty="0" smtClean="0">
                          <a:solidFill>
                            <a:schemeClr val="tx2"/>
                          </a:solidFill>
                          <a:effectLst/>
                          <a:latin typeface="+mn-lt"/>
                          <a:ea typeface="+mn-ea"/>
                          <a:cs typeface="+mn-cs"/>
                        </a:rPr>
                        <a:t> Alumni</a:t>
                      </a:r>
                      <a:endParaRPr lang="en-US" sz="1000" b="1" kern="1200" dirty="0" smtClean="0">
                        <a:solidFill>
                          <a:schemeClr val="tx2"/>
                        </a:solidFill>
                        <a:effectLst/>
                        <a:latin typeface="+mn-lt"/>
                        <a:ea typeface="+mn-ea"/>
                        <a:cs typeface="+mn-cs"/>
                      </a:endParaRPr>
                    </a:p>
                  </a:txBody>
                  <a:tcPr marL="68580" marR="68580" marT="0" marB="0"/>
                </a:tc>
                <a:tc hMerge="1">
                  <a:txBody>
                    <a:bodyPr/>
                    <a:lstStyle/>
                    <a:p>
                      <a:pPr marL="0" marR="0">
                        <a:lnSpc>
                          <a:spcPct val="107000"/>
                        </a:lnSpc>
                        <a:spcBef>
                          <a:spcPts val="0"/>
                        </a:spcBef>
                        <a:spcAft>
                          <a:spcPts val="0"/>
                        </a:spcAft>
                      </a:pPr>
                      <a:endParaRPr lang="en-US" sz="1000" kern="1200" baseline="0" dirty="0" smtClean="0">
                        <a:solidFill>
                          <a:schemeClr val="dk1"/>
                        </a:solidFill>
                        <a:effectLst/>
                        <a:latin typeface="+mn-lt"/>
                        <a:ea typeface="+mn-ea"/>
                        <a:cs typeface="+mn-cs"/>
                      </a:endParaRPr>
                    </a:p>
                  </a:txBody>
                  <a:tcPr marL="68580" marR="68580" marT="0" marB="0"/>
                </a:tc>
                <a:tc gridSpan="2">
                  <a:txBody>
                    <a:bodyPr/>
                    <a:lstStyle/>
                    <a:p>
                      <a:pPr marL="0" marR="0" algn="l" defTabSz="914400" rtl="0" eaLnBrk="1" latinLnBrk="0" hangingPunct="1">
                        <a:lnSpc>
                          <a:spcPct val="107000"/>
                        </a:lnSpc>
                        <a:spcBef>
                          <a:spcPts val="0"/>
                        </a:spcBef>
                        <a:spcAft>
                          <a:spcPts val="0"/>
                        </a:spcAft>
                      </a:pPr>
                      <a:r>
                        <a:rPr lang="en-US" sz="1000" b="1" kern="1200" baseline="0" dirty="0" smtClean="0">
                          <a:solidFill>
                            <a:schemeClr val="tx2"/>
                          </a:solidFill>
                          <a:effectLst/>
                          <a:latin typeface="+mn-lt"/>
                          <a:ea typeface="+mn-ea"/>
                          <a:cs typeface="+mn-cs"/>
                        </a:rPr>
                        <a:t>Public &amp; Private Universities &amp; Colleges</a:t>
                      </a:r>
                    </a:p>
                    <a:p>
                      <a:pPr marL="285750" marR="0" indent="-285750" algn="l" defTabSz="914400" rtl="0" eaLnBrk="1" latinLnBrk="0" hangingPunct="1">
                        <a:lnSpc>
                          <a:spcPct val="107000"/>
                        </a:lnSpc>
                        <a:spcBef>
                          <a:spcPts val="0"/>
                        </a:spcBef>
                        <a:spcAft>
                          <a:spcPts val="0"/>
                        </a:spcAft>
                        <a:buAutoNum type="romanLcParenR"/>
                      </a:pPr>
                      <a:r>
                        <a:rPr lang="en-US" sz="1000" b="1" kern="1200" baseline="0" dirty="0" smtClean="0">
                          <a:solidFill>
                            <a:schemeClr val="tx2"/>
                          </a:solidFill>
                          <a:effectLst/>
                          <a:latin typeface="+mn-lt"/>
                          <a:ea typeface="+mn-ea"/>
                          <a:cs typeface="+mn-cs"/>
                        </a:rPr>
                        <a:t>Students</a:t>
                      </a:r>
                    </a:p>
                    <a:p>
                      <a:pPr marL="285750" marR="0" indent="-285750" algn="l" defTabSz="914400" rtl="0" eaLnBrk="1" latinLnBrk="0" hangingPunct="1">
                        <a:lnSpc>
                          <a:spcPct val="107000"/>
                        </a:lnSpc>
                        <a:spcBef>
                          <a:spcPts val="0"/>
                        </a:spcBef>
                        <a:spcAft>
                          <a:spcPts val="0"/>
                        </a:spcAft>
                        <a:buAutoNum type="romanLcParenR"/>
                      </a:pPr>
                      <a:r>
                        <a:rPr lang="en-US" sz="1000" b="1" kern="1200" baseline="0" dirty="0" smtClean="0">
                          <a:solidFill>
                            <a:schemeClr val="tx2"/>
                          </a:solidFill>
                          <a:effectLst/>
                          <a:latin typeface="+mn-lt"/>
                          <a:ea typeface="+mn-ea"/>
                          <a:cs typeface="+mn-cs"/>
                        </a:rPr>
                        <a:t>Lecturers</a:t>
                      </a:r>
                    </a:p>
                    <a:p>
                      <a:pPr marL="285750" marR="0" indent="-285750" algn="l" defTabSz="914400" rtl="0" eaLnBrk="1" latinLnBrk="0" hangingPunct="1">
                        <a:lnSpc>
                          <a:spcPct val="107000"/>
                        </a:lnSpc>
                        <a:spcBef>
                          <a:spcPts val="0"/>
                        </a:spcBef>
                        <a:spcAft>
                          <a:spcPts val="0"/>
                        </a:spcAft>
                        <a:buAutoNum type="romanLcParenR"/>
                      </a:pPr>
                      <a:r>
                        <a:rPr lang="en-US" sz="1000" b="1" kern="1200" baseline="0" dirty="0" smtClean="0">
                          <a:solidFill>
                            <a:schemeClr val="tx2"/>
                          </a:solidFill>
                          <a:effectLst/>
                          <a:latin typeface="+mn-lt"/>
                          <a:ea typeface="+mn-ea"/>
                          <a:cs typeface="+mn-cs"/>
                        </a:rPr>
                        <a:t>Library</a:t>
                      </a:r>
                      <a:endParaRPr lang="en-US" sz="1000" b="1" kern="1200" dirty="0" smtClean="0">
                        <a:solidFill>
                          <a:schemeClr val="tx2"/>
                        </a:solidFill>
                        <a:effectLst/>
                        <a:latin typeface="+mn-lt"/>
                        <a:ea typeface="+mn-ea"/>
                        <a:cs typeface="+mn-cs"/>
                      </a:endParaRPr>
                    </a:p>
                  </a:txBody>
                  <a:tcPr marL="68580" marR="68580" marT="0" marB="0">
                    <a:lnR w="12700" cap="flat" cmpd="sng" algn="ctr">
                      <a:solidFill>
                        <a:schemeClr val="bg1"/>
                      </a:solidFill>
                      <a:prstDash val="solid"/>
                      <a:round/>
                      <a:headEnd type="none" w="med" len="med"/>
                      <a:tailEnd type="none" w="med" len="med"/>
                    </a:lnR>
                  </a:tcPr>
                </a:tc>
                <a:tc hMerge="1">
                  <a:txBody>
                    <a:bodyPr/>
                    <a:lstStyle/>
                    <a:p>
                      <a:pPr marL="0" marR="0">
                        <a:lnSpc>
                          <a:spcPct val="107000"/>
                        </a:lnSpc>
                        <a:spcBef>
                          <a:spcPts val="0"/>
                        </a:spcBef>
                        <a:spcAft>
                          <a:spcPts val="0"/>
                        </a:spcAft>
                      </a:pPr>
                      <a:endParaRPr lang="en-US" sz="1000" kern="1200" dirty="0">
                        <a:solidFill>
                          <a:schemeClr val="dk1"/>
                        </a:solidFill>
                        <a:effectLst/>
                        <a:latin typeface="+mj-lt"/>
                        <a:ea typeface="+mn-ea"/>
                        <a:cs typeface="+mn-cs"/>
                      </a:endParaRPr>
                    </a:p>
                  </a:txBody>
                  <a:tcPr marL="68580" marR="68580" marT="0" marB="0">
                    <a:lnR w="12700" cap="flat" cmpd="sng" algn="ctr">
                      <a:solidFill>
                        <a:schemeClr val="bg1"/>
                      </a:solidFill>
                      <a:prstDash val="solid"/>
                      <a:round/>
                      <a:headEnd type="none" w="med" len="med"/>
                      <a:tailEnd type="none" w="med" len="med"/>
                    </a:lnR>
                  </a:tcPr>
                </a:tc>
                <a:tc>
                  <a:txBody>
                    <a:bodyPr/>
                    <a:lstStyle/>
                    <a:p>
                      <a:r>
                        <a:rPr lang="en-US" sz="1000" b="1" dirty="0" smtClean="0">
                          <a:solidFill>
                            <a:schemeClr val="tx2"/>
                          </a:solidFill>
                        </a:rPr>
                        <a:t>Schools (Primary</a:t>
                      </a:r>
                      <a:r>
                        <a:rPr lang="en-US" sz="1000" b="1" baseline="0" dirty="0" smtClean="0">
                          <a:solidFill>
                            <a:schemeClr val="tx2"/>
                          </a:solidFill>
                        </a:rPr>
                        <a:t> &amp; Secondary)</a:t>
                      </a:r>
                    </a:p>
                    <a:p>
                      <a:pPr marL="285750" indent="-285750">
                        <a:buAutoNum type="romanLcParenR"/>
                      </a:pPr>
                      <a:r>
                        <a:rPr lang="en-US" sz="1000" b="1" baseline="0" dirty="0" smtClean="0">
                          <a:solidFill>
                            <a:schemeClr val="tx2"/>
                          </a:solidFill>
                        </a:rPr>
                        <a:t>Students</a:t>
                      </a:r>
                    </a:p>
                    <a:p>
                      <a:pPr marL="285750" indent="-285750">
                        <a:buAutoNum type="romanLcParenR"/>
                      </a:pPr>
                      <a:r>
                        <a:rPr lang="en-US" sz="1000" b="1" baseline="0" dirty="0" smtClean="0">
                          <a:solidFill>
                            <a:schemeClr val="tx2"/>
                          </a:solidFill>
                        </a:rPr>
                        <a:t>Teachers</a:t>
                      </a:r>
                      <a:endParaRPr lang="en-US" sz="1000" b="1" dirty="0">
                        <a:solidFill>
                          <a:schemeClr val="tx2"/>
                        </a:solidFill>
                      </a:endParaRPr>
                    </a:p>
                  </a:txBody>
                  <a:tcPr marL="68580" marR="68580" marT="0" marB="0">
                    <a:lnL w="12700" cap="flat" cmpd="sng" algn="ctr">
                      <a:solidFill>
                        <a:schemeClr val="bg1"/>
                      </a:solidFill>
                      <a:prstDash val="solid"/>
                      <a:round/>
                      <a:headEnd type="none" w="med" len="med"/>
                      <a:tailEnd type="none" w="med" len="med"/>
                    </a:lnL>
                  </a:tcPr>
                </a:tc>
                <a:tc>
                  <a:txBody>
                    <a:bodyPr/>
                    <a:lstStyle/>
                    <a:p>
                      <a:r>
                        <a:rPr lang="en-US" sz="1000" b="1" dirty="0" smtClean="0">
                          <a:solidFill>
                            <a:schemeClr val="tx2"/>
                          </a:solidFill>
                        </a:rPr>
                        <a:t>WWF-Malaysia</a:t>
                      </a:r>
                      <a:endParaRPr lang="en-US" sz="1000" b="1" dirty="0">
                        <a:solidFill>
                          <a:schemeClr val="tx2"/>
                        </a:solidFill>
                      </a:endParaRPr>
                    </a:p>
                  </a:txBody>
                  <a:tcPr marL="68580" marR="68580" marT="0" marB="0"/>
                </a:tc>
                <a:extLst>
                  <a:ext uri="{0D108BD9-81ED-4DB2-BD59-A6C34878D82A}">
                    <a16:rowId xmlns:a16="http://schemas.microsoft.com/office/drawing/2014/main" val="3023365798"/>
                  </a:ext>
                </a:extLst>
              </a:tr>
              <a:tr h="795374">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Roles</a:t>
                      </a:r>
                      <a:r>
                        <a:rPr lang="en-US" sz="1200" baseline="0" dirty="0" smtClean="0">
                          <a:effectLst/>
                          <a:latin typeface="+mj-lt"/>
                          <a:ea typeface="Calibri" panose="020F0502020204030204" pitchFamily="34" charset="0"/>
                          <a:cs typeface="Times New Roman" panose="02020603050405020304" pitchFamily="18" charset="0"/>
                        </a:rPr>
                        <a:t> and functions of partner</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228600" marR="0" lvl="0" indent="-228600" algn="l" defTabSz="4572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Develop and coordinate programme as a whole</a:t>
                      </a:r>
                    </a:p>
                    <a:p>
                      <a:pPr marL="228600" marR="0" lvl="0" indent="-228600" algn="l" defTabSz="4572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Provide advice and guidance to all partners</a:t>
                      </a:r>
                    </a:p>
                    <a:p>
                      <a:pPr marL="228600" marR="0" lvl="0" indent="-228600" algn="l" defTabSz="4572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Gather Report</a:t>
                      </a:r>
                    </a:p>
                    <a:p>
                      <a:pPr marL="228600" marR="0" lvl="0" indent="-228600" algn="l" defTabSz="4572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Evaluate / Review</a:t>
                      </a:r>
                    </a:p>
                    <a:p>
                      <a:pPr marL="0" marR="0">
                        <a:lnSpc>
                          <a:spcPct val="107000"/>
                        </a:lnSpc>
                        <a:spcBef>
                          <a:spcPts val="0"/>
                        </a:spcBef>
                        <a:spcAft>
                          <a:spcPts val="0"/>
                        </a:spcAft>
                      </a:pPr>
                      <a:endParaRPr lang="en-US" sz="1000" b="1" kern="1200" dirty="0">
                        <a:solidFill>
                          <a:schemeClr val="tx2"/>
                        </a:solidFill>
                        <a:effectLst/>
                        <a:latin typeface="+mn-lt"/>
                        <a:ea typeface="+mn-ea"/>
                        <a:cs typeface="+mn-cs"/>
                      </a:endParaRPr>
                    </a:p>
                  </a:txBody>
                  <a:tcPr marL="68580" marR="68580" marT="0" marB="0"/>
                </a:tc>
                <a:tc gridSpan="2">
                  <a:txBody>
                    <a:bodyPr/>
                    <a:lstStyle/>
                    <a:p>
                      <a:pPr>
                        <a:buFont typeface="Arial" pitchFamily="34" charset="0"/>
                        <a:buChar char="•"/>
                      </a:pPr>
                      <a:r>
                        <a:rPr lang="en-US" sz="1000" b="1" dirty="0" smtClean="0">
                          <a:solidFill>
                            <a:schemeClr val="tx2"/>
                          </a:solidFill>
                        </a:rPr>
                        <a:t> Assist in student volunteers</a:t>
                      </a:r>
                    </a:p>
                    <a:p>
                      <a:pPr>
                        <a:buFont typeface="Arial" pitchFamily="34" charset="0"/>
                        <a:buChar char="•"/>
                      </a:pPr>
                      <a:r>
                        <a:rPr lang="en-US" sz="1000" b="1" dirty="0" smtClean="0">
                          <a:solidFill>
                            <a:schemeClr val="tx2"/>
                          </a:solidFill>
                        </a:rPr>
                        <a:t> Provide assistance to</a:t>
                      </a:r>
                      <a:r>
                        <a:rPr lang="en-US" sz="1000" b="1" baseline="0" dirty="0" smtClean="0">
                          <a:solidFill>
                            <a:schemeClr val="tx2"/>
                          </a:solidFill>
                        </a:rPr>
                        <a:t> organize the competition</a:t>
                      </a:r>
                    </a:p>
                    <a:p>
                      <a:pPr>
                        <a:buFont typeface="Arial" pitchFamily="34" charset="0"/>
                        <a:buChar char="•"/>
                      </a:pPr>
                      <a:r>
                        <a:rPr lang="en-US" sz="1000" b="1" baseline="0" dirty="0" smtClean="0">
                          <a:solidFill>
                            <a:schemeClr val="tx2"/>
                          </a:solidFill>
                        </a:rPr>
                        <a:t> Providing information</a:t>
                      </a:r>
                    </a:p>
                    <a:p>
                      <a:pPr>
                        <a:buFont typeface="Arial" pitchFamily="34" charset="0"/>
                        <a:buChar char="•"/>
                      </a:pPr>
                      <a:r>
                        <a:rPr lang="en-US" sz="1000" b="1" baseline="0" dirty="0" smtClean="0">
                          <a:solidFill>
                            <a:schemeClr val="tx2"/>
                          </a:solidFill>
                        </a:rPr>
                        <a:t> Assist in sales &amp; promotion</a:t>
                      </a:r>
                    </a:p>
                    <a:p>
                      <a:pPr>
                        <a:buFont typeface="Arial" pitchFamily="34" charset="0"/>
                        <a:buChar char="•"/>
                      </a:pPr>
                      <a:r>
                        <a:rPr lang="en-US" sz="1000" b="1" baseline="0" dirty="0" smtClean="0">
                          <a:solidFill>
                            <a:schemeClr val="tx2"/>
                          </a:solidFill>
                        </a:rPr>
                        <a:t> Assist in sponsorship</a:t>
                      </a:r>
                      <a:endParaRPr lang="en-MY" sz="1000" b="1" dirty="0">
                        <a:solidFill>
                          <a:schemeClr val="tx2"/>
                        </a:solidFill>
                      </a:endParaRPr>
                    </a:p>
                  </a:txBody>
                  <a:tcPr marL="68580" marR="68580" marT="0" marB="0"/>
                </a:tc>
                <a:tc hMerge="1">
                  <a:txBody>
                    <a:bodyPr/>
                    <a:lstStyle/>
                    <a:p>
                      <a:pPr marL="0" marR="0">
                        <a:lnSpc>
                          <a:spcPct val="107000"/>
                        </a:lnSpc>
                        <a:spcBef>
                          <a:spcPts val="0"/>
                        </a:spcBef>
                        <a:spcAft>
                          <a:spcPts val="0"/>
                        </a:spcAft>
                      </a:pPr>
                      <a:endParaRPr lang="en-US" sz="1000" kern="1200" dirty="0">
                        <a:solidFill>
                          <a:schemeClr val="dk1"/>
                        </a:solidFill>
                        <a:effectLst/>
                        <a:latin typeface="+mn-lt"/>
                        <a:ea typeface="+mn-ea"/>
                        <a:cs typeface="+mn-cs"/>
                      </a:endParaRPr>
                    </a:p>
                  </a:txBody>
                  <a:tcPr marL="68580" marR="68580" marT="0" marB="0"/>
                </a:tc>
                <a:tc gridSpan="2">
                  <a:txBody>
                    <a:bodyPr/>
                    <a:lstStyle/>
                    <a:p>
                      <a:pPr>
                        <a:buFont typeface="Arial" pitchFamily="34" charset="0"/>
                        <a:buChar char="•"/>
                      </a:pPr>
                      <a:r>
                        <a:rPr lang="en-US" sz="1000" b="1" dirty="0" smtClean="0">
                          <a:solidFill>
                            <a:schemeClr val="tx2"/>
                          </a:solidFill>
                        </a:rPr>
                        <a:t> Assist</a:t>
                      </a:r>
                      <a:r>
                        <a:rPr lang="en-US" sz="1000" b="1" baseline="0" dirty="0" smtClean="0">
                          <a:solidFill>
                            <a:schemeClr val="tx2"/>
                          </a:solidFill>
                        </a:rPr>
                        <a:t> in sales and promotion of competition</a:t>
                      </a:r>
                    </a:p>
                    <a:p>
                      <a:pPr>
                        <a:buFont typeface="Arial" pitchFamily="34" charset="0"/>
                        <a:buChar char="•"/>
                      </a:pPr>
                      <a:r>
                        <a:rPr lang="en-US" sz="1000" b="1" baseline="0" dirty="0" smtClean="0">
                          <a:solidFill>
                            <a:schemeClr val="tx2"/>
                          </a:solidFill>
                        </a:rPr>
                        <a:t> Assist in finding participants</a:t>
                      </a:r>
                    </a:p>
                    <a:p>
                      <a:pPr>
                        <a:buFont typeface="Arial" pitchFamily="34" charset="0"/>
                        <a:buChar char="•"/>
                      </a:pPr>
                      <a:r>
                        <a:rPr lang="en-US" sz="1000" b="1" baseline="0" dirty="0" smtClean="0">
                          <a:solidFill>
                            <a:schemeClr val="tx2"/>
                          </a:solidFill>
                        </a:rPr>
                        <a:t> Assist in sponsorship</a:t>
                      </a:r>
                    </a:p>
                    <a:p>
                      <a:pPr>
                        <a:buFont typeface="Arial" pitchFamily="34" charset="0"/>
                        <a:buChar char="•"/>
                      </a:pPr>
                      <a:r>
                        <a:rPr lang="en-US" sz="1000" b="1" baseline="0" dirty="0" smtClean="0">
                          <a:solidFill>
                            <a:schemeClr val="tx2"/>
                          </a:solidFill>
                        </a:rPr>
                        <a:t> Assist in student volunteers</a:t>
                      </a:r>
                      <a:endParaRPr lang="en-MY" sz="1000" b="1" dirty="0">
                        <a:solidFill>
                          <a:schemeClr val="tx2"/>
                        </a:solidFill>
                      </a:endParaRPr>
                    </a:p>
                  </a:txBody>
                  <a:tcPr marL="68580" marR="68580" marT="0" marB="0"/>
                </a:tc>
                <a:tc hMerge="1">
                  <a:txBody>
                    <a:bodyPr/>
                    <a:lstStyle/>
                    <a:p>
                      <a:endParaRPr lang="en-US" sz="1000" dirty="0">
                        <a:latin typeface="+mn-lt"/>
                      </a:endParaRPr>
                    </a:p>
                  </a:txBody>
                  <a:tcPr marL="68580" marR="68580" marT="0" marB="0"/>
                </a:tc>
                <a:tc>
                  <a:txBody>
                    <a:bodyPr/>
                    <a:lstStyle/>
                    <a:p>
                      <a:pPr>
                        <a:buFont typeface="Arial" pitchFamily="34" charset="0"/>
                        <a:buChar char="•"/>
                      </a:pPr>
                      <a:r>
                        <a:rPr lang="en-US" sz="1000" b="1" baseline="0" dirty="0" smtClean="0">
                          <a:solidFill>
                            <a:schemeClr val="tx2"/>
                          </a:solidFill>
                        </a:rPr>
                        <a:t> Assist in finding participants</a:t>
                      </a:r>
                    </a:p>
                    <a:p>
                      <a:pPr>
                        <a:buFont typeface="Arial" pitchFamily="34" charset="0"/>
                        <a:buChar char="•"/>
                      </a:pPr>
                      <a:r>
                        <a:rPr lang="en-US" sz="1000" b="1" baseline="0" dirty="0" smtClean="0">
                          <a:solidFill>
                            <a:schemeClr val="tx2"/>
                          </a:solidFill>
                        </a:rPr>
                        <a:t> Provide any types of support</a:t>
                      </a:r>
                    </a:p>
                    <a:p>
                      <a:pPr>
                        <a:buFont typeface="Arial" pitchFamily="34" charset="0"/>
                        <a:buNone/>
                      </a:pPr>
                      <a:endParaRPr lang="en-US" sz="1000" b="1" dirty="0">
                        <a:solidFill>
                          <a:schemeClr val="tx2"/>
                        </a:solidFill>
                      </a:endParaRPr>
                    </a:p>
                  </a:txBody>
                  <a:tcPr marL="68580" marR="68580" marT="0" marB="0"/>
                </a:tc>
                <a:tc>
                  <a:txBody>
                    <a:bodyPr/>
                    <a:lstStyle/>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1000" b="1" kern="1200" dirty="0" smtClean="0">
                          <a:solidFill>
                            <a:schemeClr val="tx2"/>
                          </a:solidFill>
                          <a:effectLst/>
                          <a:latin typeface="+mn-lt"/>
                          <a:ea typeface="+mn-ea"/>
                          <a:cs typeface="+mn-cs"/>
                        </a:rPr>
                        <a:t>Providing</a:t>
                      </a:r>
                      <a:r>
                        <a:rPr lang="en-US" sz="1000" b="1" kern="1200" baseline="0" dirty="0" smtClean="0">
                          <a:solidFill>
                            <a:schemeClr val="tx2"/>
                          </a:solidFill>
                          <a:effectLst/>
                          <a:latin typeface="+mn-lt"/>
                          <a:ea typeface="+mn-ea"/>
                          <a:cs typeface="+mn-cs"/>
                        </a:rPr>
                        <a:t> information </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1000" b="1" kern="1200" baseline="0" dirty="0" smtClean="0">
                          <a:solidFill>
                            <a:schemeClr val="tx2"/>
                          </a:solidFill>
                          <a:effectLst/>
                          <a:latin typeface="+mn-lt"/>
                          <a:ea typeface="+mn-ea"/>
                          <a:cs typeface="+mn-cs"/>
                        </a:rPr>
                        <a:t>Support in the activities through talk, workshop, seminar &amp; competition</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1000" b="1" kern="1200" baseline="0" dirty="0" smtClean="0">
                          <a:solidFill>
                            <a:schemeClr val="tx2"/>
                          </a:solidFill>
                          <a:effectLst/>
                          <a:latin typeface="+mn-lt"/>
                          <a:ea typeface="+mn-ea"/>
                          <a:cs typeface="+mn-cs"/>
                        </a:rPr>
                        <a:t>Providing guidance, advice &amp; mentor for the activities </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1000" b="1" kern="1200" baseline="0" dirty="0" smtClean="0">
                          <a:solidFill>
                            <a:schemeClr val="tx2"/>
                          </a:solidFill>
                          <a:effectLst/>
                          <a:latin typeface="+mn-lt"/>
                          <a:ea typeface="+mn-ea"/>
                          <a:cs typeface="+mn-cs"/>
                        </a:rPr>
                        <a:t>Assist in sponsorship</a:t>
                      </a:r>
                    </a:p>
                  </a:txBody>
                  <a:tcPr marL="68580" marR="68580" marT="0" marB="0"/>
                </a:tc>
                <a:extLst>
                  <a:ext uri="{0D108BD9-81ED-4DB2-BD59-A6C34878D82A}">
                    <a16:rowId xmlns:a16="http://schemas.microsoft.com/office/drawing/2014/main" val="10003"/>
                  </a:ext>
                </a:extLst>
              </a:tr>
              <a:tr h="336423">
                <a:tc>
                  <a:txBody>
                    <a:bodyPr/>
                    <a:lstStyle/>
                    <a:p>
                      <a:pPr marL="0" marR="0">
                        <a:lnSpc>
                          <a:spcPct val="107000"/>
                        </a:lnSpc>
                        <a:spcBef>
                          <a:spcPts val="0"/>
                        </a:spcBef>
                        <a:spcAft>
                          <a:spcPts val="0"/>
                        </a:spcAft>
                      </a:pPr>
                      <a:r>
                        <a:rPr lang="en-US" sz="1200" dirty="0" smtClean="0">
                          <a:effectLst/>
                          <a:latin typeface="+mj-lt"/>
                        </a:rPr>
                        <a:t>Description (topics)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mn-cs"/>
                        </a:rPr>
                        <a:t>An exciting art competition that adds</a:t>
                      </a:r>
                      <a:r>
                        <a:rPr lang="en-US" sz="1000" b="1" kern="1200" baseline="0" dirty="0" smtClean="0">
                          <a:solidFill>
                            <a:schemeClr val="tx2"/>
                          </a:solidFill>
                          <a:effectLst/>
                          <a:latin typeface="+mn-lt"/>
                          <a:ea typeface="+mn-ea"/>
                          <a:cs typeface="+mn-cs"/>
                        </a:rPr>
                        <a:t> </a:t>
                      </a:r>
                      <a:r>
                        <a:rPr lang="en-US" sz="1000" b="1" kern="1200" dirty="0" smtClean="0">
                          <a:solidFill>
                            <a:schemeClr val="tx2"/>
                          </a:solidFill>
                          <a:effectLst/>
                          <a:latin typeface="+mn-lt"/>
                          <a:ea typeface="+mn-ea"/>
                          <a:cs typeface="+mn-cs"/>
                        </a:rPr>
                        <a:t>unique perspectives of communities on river</a:t>
                      </a:r>
                      <a:r>
                        <a:rPr lang="en-US" sz="1000" b="1" kern="1200" baseline="0" dirty="0" smtClean="0">
                          <a:solidFill>
                            <a:schemeClr val="tx2"/>
                          </a:solidFill>
                          <a:effectLst/>
                          <a:latin typeface="+mn-lt"/>
                          <a:ea typeface="+mn-ea"/>
                          <a:cs typeface="+mn-cs"/>
                        </a:rPr>
                        <a:t> sustainability and  how their expressions could be portrayed in the forms of various arts exhibitions such as drawing, work displays and coloring.</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smtClean="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88574750"/>
                  </a:ext>
                </a:extLst>
              </a:tr>
              <a:tr h="246899">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mn-cs"/>
                        </a:rPr>
                        <a:t>University/college students, primary &amp; secondary school students, open entry</a:t>
                      </a: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15101">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Objectives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285750" marR="0" indent="-285750">
                        <a:lnSpc>
                          <a:spcPct val="107000"/>
                        </a:lnSpc>
                        <a:spcBef>
                          <a:spcPts val="0"/>
                        </a:spcBef>
                        <a:spcAft>
                          <a:spcPts val="0"/>
                        </a:spcAft>
                        <a:buAutoNum type="romanLcParenBoth"/>
                      </a:pPr>
                      <a:r>
                        <a:rPr lang="en-US" sz="1000" b="1" kern="1200" dirty="0" smtClean="0">
                          <a:solidFill>
                            <a:schemeClr val="tx2"/>
                          </a:solidFill>
                          <a:effectLst/>
                          <a:latin typeface="+mn-lt"/>
                          <a:ea typeface="+mn-ea"/>
                          <a:cs typeface="+mn-cs"/>
                        </a:rPr>
                        <a:t>The learners will understand the importance</a:t>
                      </a:r>
                      <a:r>
                        <a:rPr lang="en-US" sz="1000" b="1" kern="1200" baseline="0" dirty="0" smtClean="0">
                          <a:solidFill>
                            <a:schemeClr val="tx2"/>
                          </a:solidFill>
                          <a:effectLst/>
                          <a:latin typeface="+mn-lt"/>
                          <a:ea typeface="+mn-ea"/>
                          <a:cs typeface="+mn-cs"/>
                        </a:rPr>
                        <a:t> of Sarawak rivers sustainability</a:t>
                      </a:r>
                      <a:r>
                        <a:rPr lang="en-US" sz="1000" b="1" kern="1200" dirty="0" smtClean="0">
                          <a:solidFill>
                            <a:schemeClr val="tx2"/>
                          </a:solidFill>
                          <a:effectLst/>
                          <a:latin typeface="+mn-lt"/>
                          <a:ea typeface="+mn-ea"/>
                          <a:cs typeface="+mn-cs"/>
                        </a:rPr>
                        <a:t>. (Cognitive learning)</a:t>
                      </a:r>
                    </a:p>
                    <a:p>
                      <a:pPr marL="285750" marR="0" indent="-285750">
                        <a:lnSpc>
                          <a:spcPct val="107000"/>
                        </a:lnSpc>
                        <a:spcBef>
                          <a:spcPts val="0"/>
                        </a:spcBef>
                        <a:spcAft>
                          <a:spcPts val="0"/>
                        </a:spcAft>
                        <a:buAutoNum type="romanLcParenBoth"/>
                      </a:pPr>
                      <a:r>
                        <a:rPr lang="en-US" sz="1000" b="1" kern="1200" dirty="0" smtClean="0">
                          <a:solidFill>
                            <a:schemeClr val="tx2"/>
                          </a:solidFill>
                          <a:effectLst/>
                          <a:latin typeface="+mn-lt"/>
                          <a:ea typeface="+mn-ea"/>
                          <a:cs typeface="+mn-cs"/>
                        </a:rPr>
                        <a:t>The learners are able to express</a:t>
                      </a:r>
                      <a:r>
                        <a:rPr lang="en-US" sz="1000" b="1" kern="1200" baseline="0" dirty="0" smtClean="0">
                          <a:solidFill>
                            <a:schemeClr val="tx2"/>
                          </a:solidFill>
                          <a:effectLst/>
                          <a:latin typeface="+mn-lt"/>
                          <a:ea typeface="+mn-ea"/>
                          <a:cs typeface="+mn-cs"/>
                        </a:rPr>
                        <a:t> their feelings about Sarawak rivers sustainability in the form of arts among</a:t>
                      </a:r>
                      <a:r>
                        <a:rPr lang="en-US" sz="1000" b="1" kern="1200" dirty="0" smtClean="0">
                          <a:solidFill>
                            <a:schemeClr val="tx2"/>
                          </a:solidFill>
                          <a:effectLst/>
                          <a:latin typeface="+mn-lt"/>
                          <a:ea typeface="+mn-ea"/>
                          <a:cs typeface="+mn-cs"/>
                        </a:rPr>
                        <a:t> local communities. (Socio-emotional learning)</a:t>
                      </a:r>
                    </a:p>
                    <a:p>
                      <a:pPr marL="285750" marR="0" indent="-285750">
                        <a:lnSpc>
                          <a:spcPct val="107000"/>
                        </a:lnSpc>
                        <a:spcBef>
                          <a:spcPts val="0"/>
                        </a:spcBef>
                        <a:spcAft>
                          <a:spcPts val="0"/>
                        </a:spcAft>
                        <a:buAutoNum type="romanLcParenBoth"/>
                      </a:pPr>
                      <a:r>
                        <a:rPr lang="en-US" sz="1000" b="1" kern="1200" dirty="0" smtClean="0">
                          <a:solidFill>
                            <a:schemeClr val="tx2"/>
                          </a:solidFill>
                          <a:effectLst/>
                          <a:latin typeface="+mn-lt"/>
                          <a:ea typeface="+mn-ea"/>
                          <a:cs typeface="+mn-cs"/>
                        </a:rPr>
                        <a:t>The learners are able to</a:t>
                      </a:r>
                      <a:r>
                        <a:rPr lang="en-US" sz="1000" b="1" kern="1200" baseline="0" dirty="0" smtClean="0">
                          <a:solidFill>
                            <a:schemeClr val="tx2"/>
                          </a:solidFill>
                          <a:effectLst/>
                          <a:latin typeface="+mn-lt"/>
                          <a:ea typeface="+mn-ea"/>
                          <a:cs typeface="+mn-cs"/>
                        </a:rPr>
                        <a:t> connect with various people to spread the news on Sarawak rivers sustainability </a:t>
                      </a:r>
                      <a:r>
                        <a:rPr lang="en-US" sz="1000" b="1" kern="1200" dirty="0" smtClean="0">
                          <a:solidFill>
                            <a:schemeClr val="tx2"/>
                          </a:solidFill>
                          <a:effectLst/>
                          <a:latin typeface="+mn-lt"/>
                          <a:ea typeface="+mn-ea"/>
                          <a:cs typeface="+mn-cs"/>
                        </a:rPr>
                        <a:t> (Behavioral learning) </a:t>
                      </a: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46899">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methods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Organize art</a:t>
                      </a:r>
                      <a:r>
                        <a:rPr lang="en-US" sz="1000" b="1" kern="1200" baseline="0" dirty="0" smtClean="0">
                          <a:solidFill>
                            <a:schemeClr val="tx2"/>
                          </a:solidFill>
                          <a:effectLst/>
                          <a:latin typeface="+mn-lt"/>
                          <a:ea typeface="+mn-ea"/>
                          <a:cs typeface="+mn-cs"/>
                        </a:rPr>
                        <a:t> competition</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5101">
                <a:tc>
                  <a:txBody>
                    <a:bodyPr/>
                    <a:lstStyle/>
                    <a:p>
                      <a:pPr marL="0" marR="0">
                        <a:lnSpc>
                          <a:spcPct val="107000"/>
                        </a:lnSpc>
                        <a:spcBef>
                          <a:spcPts val="0"/>
                        </a:spcBef>
                        <a:spcAft>
                          <a:spcPts val="0"/>
                        </a:spcAft>
                      </a:pPr>
                      <a:r>
                        <a:rPr lang="en-US" sz="1200" dirty="0" smtClean="0">
                          <a:effectLst/>
                          <a:latin typeface="+mj-lt"/>
                        </a:rPr>
                        <a:t>Outcomes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285750" marR="0" indent="-285750">
                        <a:lnSpc>
                          <a:spcPct val="107000"/>
                        </a:lnSpc>
                        <a:spcBef>
                          <a:spcPts val="0"/>
                        </a:spcBef>
                        <a:spcAft>
                          <a:spcPts val="0"/>
                        </a:spcAft>
                        <a:buAutoNum type="romanLcParenBoth"/>
                      </a:pPr>
                      <a:r>
                        <a:rPr lang="en-US" sz="1000" b="1" kern="1200" dirty="0" smtClean="0">
                          <a:solidFill>
                            <a:schemeClr val="tx2"/>
                          </a:solidFill>
                          <a:effectLst/>
                          <a:latin typeface="+mn-lt"/>
                          <a:ea typeface="+mn-ea"/>
                          <a:cs typeface="+mn-cs"/>
                        </a:rPr>
                        <a:t>The learners </a:t>
                      </a:r>
                      <a:r>
                        <a:rPr lang="en-US" sz="1000" b="1" kern="1200" baseline="0" dirty="0" smtClean="0">
                          <a:solidFill>
                            <a:schemeClr val="tx2"/>
                          </a:solidFill>
                          <a:effectLst/>
                          <a:latin typeface="+mn-lt"/>
                          <a:ea typeface="+mn-ea"/>
                          <a:cs typeface="+mn-cs"/>
                        </a:rPr>
                        <a:t> aware about Sarawak rivers sustainability</a:t>
                      </a:r>
                      <a:r>
                        <a:rPr lang="en-US" sz="1000" b="1" kern="1200" dirty="0" smtClean="0">
                          <a:solidFill>
                            <a:schemeClr val="tx2"/>
                          </a:solidFill>
                          <a:effectLst/>
                          <a:latin typeface="+mn-lt"/>
                          <a:ea typeface="+mn-ea"/>
                          <a:cs typeface="+mn-cs"/>
                        </a:rPr>
                        <a:t>.</a:t>
                      </a:r>
                    </a:p>
                    <a:p>
                      <a:pPr marL="285750" marR="0" indent="-285750">
                        <a:lnSpc>
                          <a:spcPct val="107000"/>
                        </a:lnSpc>
                        <a:spcBef>
                          <a:spcPts val="0"/>
                        </a:spcBef>
                        <a:spcAft>
                          <a:spcPts val="0"/>
                        </a:spcAft>
                        <a:buAutoNum type="romanLcParenBoth"/>
                      </a:pPr>
                      <a:r>
                        <a:rPr lang="en-US" sz="1000" b="1" kern="1200" dirty="0" smtClean="0">
                          <a:solidFill>
                            <a:schemeClr val="tx2"/>
                          </a:solidFill>
                          <a:effectLst/>
                          <a:latin typeface="+mn-lt"/>
                          <a:ea typeface="+mn-ea"/>
                          <a:cs typeface="+mn-cs"/>
                        </a:rPr>
                        <a:t>The learners produce</a:t>
                      </a:r>
                      <a:r>
                        <a:rPr lang="en-US" sz="1000" b="1" kern="1200" baseline="0" dirty="0" smtClean="0">
                          <a:solidFill>
                            <a:schemeClr val="tx2"/>
                          </a:solidFill>
                          <a:effectLst/>
                          <a:latin typeface="+mn-lt"/>
                          <a:ea typeface="+mn-ea"/>
                          <a:cs typeface="+mn-cs"/>
                        </a:rPr>
                        <a:t> an art creation that will touch the heart of various stakeholders towards Sarawak rivers sustainability.</a:t>
                      </a:r>
                      <a:endParaRPr lang="en-US" sz="1000" b="1" kern="1200" dirty="0" smtClean="0">
                        <a:solidFill>
                          <a:schemeClr val="tx2"/>
                        </a:solidFill>
                        <a:effectLst/>
                        <a:latin typeface="+mn-lt"/>
                        <a:ea typeface="+mn-ea"/>
                        <a:cs typeface="+mn-cs"/>
                      </a:endParaRPr>
                    </a:p>
                    <a:p>
                      <a:pPr marL="285750" marR="0" indent="-285750">
                        <a:lnSpc>
                          <a:spcPct val="107000"/>
                        </a:lnSpc>
                        <a:spcBef>
                          <a:spcPts val="0"/>
                        </a:spcBef>
                        <a:spcAft>
                          <a:spcPts val="0"/>
                        </a:spcAft>
                        <a:buAutoNum type="romanLcParenBoth"/>
                      </a:pPr>
                      <a:r>
                        <a:rPr lang="en-US" sz="1000" b="1" kern="1200" dirty="0" smtClean="0">
                          <a:solidFill>
                            <a:schemeClr val="tx2"/>
                          </a:solidFill>
                          <a:effectLst/>
                          <a:latin typeface="+mn-lt"/>
                          <a:ea typeface="+mn-ea"/>
                          <a:cs typeface="+mn-cs"/>
                        </a:rPr>
                        <a:t>The learners create</a:t>
                      </a:r>
                      <a:r>
                        <a:rPr lang="en-US" sz="1000" b="1" kern="1200" baseline="0" dirty="0" smtClean="0">
                          <a:solidFill>
                            <a:schemeClr val="tx2"/>
                          </a:solidFill>
                          <a:effectLst/>
                          <a:latin typeface="+mn-lt"/>
                          <a:ea typeface="+mn-ea"/>
                          <a:cs typeface="+mn-cs"/>
                        </a:rPr>
                        <a:t> networking that will pursue  extended efforts towards Sarawak rivers sustainability.</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33261738"/>
                  </a:ext>
                </a:extLst>
              </a:tr>
              <a:tr h="480352">
                <a:tc>
                  <a:txBody>
                    <a:bodyPr/>
                    <a:lstStyle/>
                    <a:p>
                      <a:pPr marL="0" marR="0">
                        <a:lnSpc>
                          <a:spcPct val="107000"/>
                        </a:lnSpc>
                        <a:spcBef>
                          <a:spcPts val="0"/>
                        </a:spcBef>
                        <a:spcAft>
                          <a:spcPts val="0"/>
                        </a:spcAft>
                      </a:pPr>
                      <a:r>
                        <a:rPr lang="en-US" sz="1200" dirty="0">
                          <a:effectLst/>
                          <a:latin typeface="+mj-lt"/>
                        </a:rPr>
                        <a:t>Timeline</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b="1" kern="1200" dirty="0" smtClean="0">
                          <a:solidFill>
                            <a:schemeClr val="tx2"/>
                          </a:solidFill>
                          <a:effectLst/>
                          <a:latin typeface="+mn-lt"/>
                          <a:ea typeface="+mn-ea"/>
                          <a:cs typeface="+mn-cs"/>
                        </a:rPr>
                        <a:t>Development</a:t>
                      </a:r>
                      <a:r>
                        <a:rPr lang="en-US" sz="1000" b="1" kern="1200" baseline="0" dirty="0" smtClean="0">
                          <a:solidFill>
                            <a:schemeClr val="tx2"/>
                          </a:solidFill>
                          <a:effectLst/>
                          <a:latin typeface="+mn-lt"/>
                          <a:ea typeface="+mn-ea"/>
                          <a:cs typeface="+mn-cs"/>
                        </a:rPr>
                        <a:t> phase (6 months)</a:t>
                      </a:r>
                    </a:p>
                    <a:p>
                      <a:pPr marL="0" marR="0" indent="0" algn="l" defTabSz="9144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 Develop proposal</a:t>
                      </a:r>
                    </a:p>
                    <a:p>
                      <a:pPr marL="0" marR="0" indent="0" algn="l" defTabSz="9144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 Consult with relevant agencies/bodies</a:t>
                      </a:r>
                    </a:p>
                    <a:p>
                      <a:pPr marL="0" marR="0" indent="0" algn="l" defTabSz="914400" rtl="0" eaLnBrk="1" fontAlgn="auto" latinLnBrk="0" hangingPunct="1">
                        <a:lnSpc>
                          <a:spcPct val="107000"/>
                        </a:lnSpc>
                        <a:spcBef>
                          <a:spcPts val="0"/>
                        </a:spcBef>
                        <a:spcAft>
                          <a:spcPts val="0"/>
                        </a:spcAft>
                        <a:buClrTx/>
                        <a:buSzTx/>
                        <a:buFont typeface="Arial" pitchFamily="34" charset="0"/>
                        <a:buChar char="•"/>
                        <a:tabLst/>
                        <a:defRPr/>
                      </a:pPr>
                      <a:r>
                        <a:rPr lang="en-US" sz="1000" b="1" kern="1200" baseline="0" dirty="0" smtClean="0">
                          <a:solidFill>
                            <a:schemeClr val="tx2"/>
                          </a:solidFill>
                          <a:effectLst/>
                          <a:latin typeface="+mn-lt"/>
                          <a:ea typeface="+mn-ea"/>
                          <a:cs typeface="+mn-cs"/>
                        </a:rPr>
                        <a:t>Obtain approval from relevant stakeholders</a:t>
                      </a:r>
                      <a:endParaRPr lang="en-US" sz="1000" b="1" kern="1200" dirty="0" smtClean="0">
                        <a:solidFill>
                          <a:schemeClr val="tx2"/>
                        </a:solidFill>
                        <a:effectLst/>
                        <a:latin typeface="+mn-lt"/>
                        <a:ea typeface="+mn-ea"/>
                        <a:cs typeface="+mn-cs"/>
                      </a:endParaRPr>
                    </a:p>
                  </a:txBody>
                  <a:tcPr marL="68580" marR="68580" marT="0" marB="0"/>
                </a:tc>
                <a:tc hMerge="1">
                  <a:txBody>
                    <a:bodyPr/>
                    <a:lstStyle/>
                    <a:p>
                      <a:endParaRPr lang="en-MY"/>
                    </a:p>
                  </a:txBody>
                  <a:tcPr/>
                </a:tc>
                <a:tc gridSpan="2">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Awareness phase (6</a:t>
                      </a:r>
                      <a:r>
                        <a:rPr lang="en-US" sz="1000" b="1" kern="1200" baseline="0" dirty="0" smtClean="0">
                          <a:solidFill>
                            <a:schemeClr val="tx2"/>
                          </a:solidFill>
                          <a:effectLst/>
                          <a:latin typeface="+mn-lt"/>
                          <a:ea typeface="+mn-ea"/>
                          <a:cs typeface="+mn-cs"/>
                        </a:rPr>
                        <a:t> months)</a:t>
                      </a:r>
                    </a:p>
                    <a:p>
                      <a:pPr marL="0" marR="0">
                        <a:lnSpc>
                          <a:spcPct val="107000"/>
                        </a:lnSpc>
                        <a:spcBef>
                          <a:spcPts val="0"/>
                        </a:spcBef>
                        <a:spcAft>
                          <a:spcPts val="0"/>
                        </a:spcAft>
                        <a:buFont typeface="Arial" pitchFamily="34" charset="0"/>
                        <a:buChar char="•"/>
                      </a:pPr>
                      <a:r>
                        <a:rPr lang="en-US" sz="1000" b="1" kern="1200" baseline="0" dirty="0" smtClean="0">
                          <a:solidFill>
                            <a:schemeClr val="tx2"/>
                          </a:solidFill>
                          <a:effectLst/>
                          <a:latin typeface="+mn-lt"/>
                          <a:ea typeface="+mn-ea"/>
                          <a:cs typeface="+mn-cs"/>
                        </a:rPr>
                        <a:t> Promotion, marketing</a:t>
                      </a:r>
                    </a:p>
                    <a:p>
                      <a:pPr marL="0" marR="0">
                        <a:lnSpc>
                          <a:spcPct val="107000"/>
                        </a:lnSpc>
                        <a:spcBef>
                          <a:spcPts val="0"/>
                        </a:spcBef>
                        <a:spcAft>
                          <a:spcPts val="0"/>
                        </a:spcAft>
                        <a:buFont typeface="Arial" pitchFamily="34" charset="0"/>
                        <a:buChar char="•"/>
                      </a:pPr>
                      <a:r>
                        <a:rPr lang="en-US" sz="1000" b="1" kern="1200" baseline="0" dirty="0" smtClean="0">
                          <a:solidFill>
                            <a:schemeClr val="tx2"/>
                          </a:solidFill>
                          <a:effectLst/>
                          <a:latin typeface="+mn-lt"/>
                          <a:ea typeface="+mn-ea"/>
                          <a:cs typeface="+mn-cs"/>
                        </a:rPr>
                        <a:t>  Invite participants</a:t>
                      </a:r>
                      <a:endParaRPr lang="en-US" sz="1000" b="1" kern="1200" dirty="0">
                        <a:solidFill>
                          <a:schemeClr val="tx2"/>
                        </a:solidFill>
                        <a:effectLst/>
                        <a:latin typeface="+mn-lt"/>
                        <a:ea typeface="+mn-ea"/>
                        <a:cs typeface="+mn-cs"/>
                      </a:endParaRPr>
                    </a:p>
                  </a:txBody>
                  <a:tcPr marL="68580" marR="68580" marT="0" marB="0"/>
                </a:tc>
                <a:tc hMerge="1">
                  <a:txBody>
                    <a:bodyPr/>
                    <a:lstStyle/>
                    <a:p>
                      <a:endParaRPr lang="en-MY"/>
                    </a:p>
                  </a:txBody>
                  <a:tcPr/>
                </a:tc>
                <a:tc gridSpan="3">
                  <a:txBody>
                    <a:bodyPr/>
                    <a:lstStyle/>
                    <a:p>
                      <a:pPr marL="0" marR="0">
                        <a:lnSpc>
                          <a:spcPct val="107000"/>
                        </a:lnSpc>
                        <a:spcBef>
                          <a:spcPts val="0"/>
                        </a:spcBef>
                        <a:spcAft>
                          <a:spcPts val="0"/>
                        </a:spcAft>
                      </a:pPr>
                      <a:r>
                        <a:rPr lang="en-US" sz="1000" b="1" kern="1200" dirty="0" smtClean="0">
                          <a:solidFill>
                            <a:schemeClr val="tx2"/>
                          </a:solidFill>
                          <a:effectLst/>
                          <a:latin typeface="+mn-lt"/>
                          <a:ea typeface="+mn-ea"/>
                          <a:cs typeface="+mn-cs"/>
                        </a:rPr>
                        <a:t>Implementation phase (1-day event)</a:t>
                      </a:r>
                    </a:p>
                    <a:p>
                      <a:pPr marL="0" marR="0">
                        <a:lnSpc>
                          <a:spcPct val="107000"/>
                        </a:lnSpc>
                        <a:spcBef>
                          <a:spcPts val="0"/>
                        </a:spcBef>
                        <a:spcAft>
                          <a:spcPts val="0"/>
                        </a:spcAft>
                        <a:buFont typeface="Arial" pitchFamily="34" charset="0"/>
                        <a:buChar char="•"/>
                      </a:pPr>
                      <a:r>
                        <a:rPr lang="en-US" sz="1000" b="1" kern="1200" dirty="0" smtClean="0">
                          <a:solidFill>
                            <a:schemeClr val="tx2"/>
                          </a:solidFill>
                          <a:effectLst/>
                          <a:latin typeface="+mn-lt"/>
                          <a:ea typeface="+mn-ea"/>
                          <a:cs typeface="+mn-cs"/>
                        </a:rPr>
                        <a:t> River</a:t>
                      </a:r>
                      <a:r>
                        <a:rPr lang="en-US" sz="1000" b="1" kern="1200" baseline="0" dirty="0" smtClean="0">
                          <a:solidFill>
                            <a:schemeClr val="tx2"/>
                          </a:solidFill>
                          <a:effectLst/>
                          <a:latin typeface="+mn-lt"/>
                          <a:ea typeface="+mn-ea"/>
                          <a:cs typeface="+mn-cs"/>
                        </a:rPr>
                        <a:t> Art Competition take place on decided place, day and time</a:t>
                      </a:r>
                      <a:endParaRPr lang="en-US" sz="1000" b="1" kern="1200" dirty="0">
                        <a:solidFill>
                          <a:schemeClr val="tx2"/>
                        </a:solidFill>
                        <a:effectLst/>
                        <a:latin typeface="+mn-lt"/>
                        <a:ea typeface="+mn-ea"/>
                        <a:cs typeface="+mn-cs"/>
                      </a:endParaRPr>
                    </a:p>
                  </a:txBody>
                  <a:tcPr marL="68580" marR="68580" marT="0" marB="0"/>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938173867"/>
                  </a:ext>
                </a:extLst>
              </a:tr>
              <a:tr h="233184">
                <a:tc>
                  <a:txBody>
                    <a:bodyPr/>
                    <a:lstStyle/>
                    <a:p>
                      <a:pPr marL="0" marR="0">
                        <a:lnSpc>
                          <a:spcPct val="107000"/>
                        </a:lnSpc>
                        <a:spcBef>
                          <a:spcPts val="0"/>
                        </a:spcBef>
                        <a:spcAft>
                          <a:spcPts val="0"/>
                        </a:spcAft>
                      </a:pPr>
                      <a:r>
                        <a:rPr lang="en-US" sz="1200" dirty="0">
                          <a:effectLst/>
                          <a:latin typeface="+mj-lt"/>
                        </a:rPr>
                        <a:t>Evaluation</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7">
                  <a:txBody>
                    <a:bodyPr/>
                    <a:lstStyle/>
                    <a:p>
                      <a:pPr marL="0" marR="0">
                        <a:lnSpc>
                          <a:spcPct val="107000"/>
                        </a:lnSpc>
                        <a:spcBef>
                          <a:spcPts val="0"/>
                        </a:spcBef>
                        <a:spcAft>
                          <a:spcPts val="0"/>
                        </a:spcAft>
                        <a:buFont typeface="Arial" pitchFamily="34" charset="0"/>
                        <a:buChar char="•"/>
                      </a:pPr>
                      <a:r>
                        <a:rPr lang="en-US" sz="1000" b="1" dirty="0" smtClean="0">
                          <a:solidFill>
                            <a:schemeClr val="tx2"/>
                          </a:solidFill>
                          <a:effectLst/>
                          <a:latin typeface="+mn-lt"/>
                        </a:rPr>
                        <a:t> Survey form on program</a:t>
                      </a:r>
                      <a:r>
                        <a:rPr lang="en-US" sz="1000" b="1" baseline="0" dirty="0" smtClean="0">
                          <a:solidFill>
                            <a:schemeClr val="tx2"/>
                          </a:solidFill>
                          <a:effectLst/>
                          <a:latin typeface="+mn-lt"/>
                        </a:rPr>
                        <a:t> effectiveness in creating river sustainability awareness</a:t>
                      </a:r>
                    </a:p>
                    <a:p>
                      <a:pPr marL="0" marR="0">
                        <a:lnSpc>
                          <a:spcPct val="107000"/>
                        </a:lnSpc>
                        <a:spcBef>
                          <a:spcPts val="0"/>
                        </a:spcBef>
                        <a:spcAft>
                          <a:spcPts val="0"/>
                        </a:spcAft>
                        <a:buFont typeface="Arial" pitchFamily="34" charset="0"/>
                        <a:buChar char="•"/>
                      </a:pPr>
                      <a:r>
                        <a:rPr lang="en-US" sz="1000" b="1" baseline="0" dirty="0" smtClean="0">
                          <a:solidFill>
                            <a:schemeClr val="tx2"/>
                          </a:solidFill>
                          <a:effectLst/>
                          <a:latin typeface="+mn-lt"/>
                        </a:rPr>
                        <a:t> Total participants and supports received</a:t>
                      </a:r>
                      <a:endParaRPr lang="en-US" sz="1000" b="1" dirty="0">
                        <a:solidFill>
                          <a:schemeClr val="tx2"/>
                        </a:solidFill>
                        <a:effectLst/>
                        <a:latin typeface="+mn-lt"/>
                      </a:endParaRPr>
                    </a:p>
                  </a:txBody>
                  <a:tcPr marL="68580" marR="68580" marT="0" marB="0"/>
                </a:tc>
                <a:tc hMerge="1">
                  <a:txBody>
                    <a:bodyPr/>
                    <a:lstStyle/>
                    <a:p>
                      <a:endParaRPr lang="en-MY"/>
                    </a:p>
                  </a:txBody>
                  <a:tcPr/>
                </a:tc>
                <a:tc hMerge="1">
                  <a:txBody>
                    <a:bodyPr/>
                    <a:lstStyle/>
                    <a:p>
                      <a:endParaRPr lang="en-US"/>
                    </a:p>
                  </a:txBody>
                  <a:tcPr/>
                </a:tc>
                <a:tc hMerge="1">
                  <a:txBody>
                    <a:bodyPr/>
                    <a:lstStyle/>
                    <a:p>
                      <a:endParaRPr lang="en-MY"/>
                    </a:p>
                  </a:txBody>
                  <a:tcPr/>
                </a:tc>
                <a:tc hMerge="1">
                  <a:txBody>
                    <a:bodyPr/>
                    <a:lstStyle/>
                    <a:p>
                      <a:endParaRPr lang="en-US"/>
                    </a:p>
                  </a:txBody>
                  <a:tcPr/>
                </a:tc>
                <a:tc hMerge="1">
                  <a:txBody>
                    <a:bodyPr/>
                    <a:lstStyle/>
                    <a:p>
                      <a:endParaRPr lang="en-US"/>
                    </a:p>
                  </a:txBody>
                  <a:tcPr/>
                </a:tc>
                <a:tc hMerge="1">
                  <a:txBody>
                    <a:bodyPr/>
                    <a:lstStyle/>
                    <a:p>
                      <a:endParaRPr lang="en-US" dirty="0"/>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15163489"/>
                  </a:ext>
                </a:extLst>
              </a:tr>
            </a:tbl>
          </a:graphicData>
        </a:graphic>
      </p:graphicFrame>
      <p:sp>
        <p:nvSpPr>
          <p:cNvPr id="10" name="Rectangle 9"/>
          <p:cNvSpPr/>
          <p:nvPr/>
        </p:nvSpPr>
        <p:spPr>
          <a:xfrm>
            <a:off x="4996165" y="-353943"/>
            <a:ext cx="25081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River Art Competition</a:t>
            </a:r>
          </a:p>
        </p:txBody>
      </p:sp>
      <p:sp>
        <p:nvSpPr>
          <p:cNvPr id="11" name="TextBox 10"/>
          <p:cNvSpPr txBox="1"/>
          <p:nvPr/>
        </p:nvSpPr>
        <p:spPr>
          <a:xfrm>
            <a:off x="150812" y="144787"/>
            <a:ext cx="2286000" cy="2862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a:ea typeface="+mn-ea"/>
                <a:cs typeface="+mn-cs"/>
              </a:rPr>
              <a:t>SDG 4 Quality Education</a:t>
            </a:r>
          </a:p>
        </p:txBody>
      </p:sp>
      <p:sp>
        <p:nvSpPr>
          <p:cNvPr id="12" name="TextBox 11"/>
          <p:cNvSpPr txBox="1"/>
          <p:nvPr/>
        </p:nvSpPr>
        <p:spPr>
          <a:xfrm>
            <a:off x="2674259" y="328690"/>
            <a:ext cx="9218183" cy="646331"/>
          </a:xfrm>
          <a:prstGeom prst="rect">
            <a:avLst/>
          </a:prstGeom>
          <a:noFill/>
        </p:spPr>
        <p:txBody>
          <a:bodyPr wrap="square" rtlCol="0">
            <a:spAutoFit/>
          </a:bodyPr>
          <a:lstStyle/>
          <a:p>
            <a:r>
              <a:rPr lang="en-US" b="1" dirty="0" smtClean="0">
                <a:solidFill>
                  <a:schemeClr val="tx2"/>
                </a:solidFill>
              </a:rPr>
              <a:t>Objective:  </a:t>
            </a:r>
            <a:r>
              <a:rPr lang="en-US" b="1" dirty="0">
                <a:solidFill>
                  <a:schemeClr val="tx2"/>
                </a:solidFill>
              </a:rPr>
              <a:t>Develop ESD learning opportunities at all levels of the community</a:t>
            </a:r>
          </a:p>
          <a:p>
            <a:endParaRPr lang="en-US" b="1" dirty="0">
              <a:solidFill>
                <a:schemeClr val="tx2"/>
              </a:solidFill>
            </a:endParaRPr>
          </a:p>
        </p:txBody>
      </p:sp>
    </p:spTree>
    <p:extLst>
      <p:ext uri="{BB962C8B-B14F-4D97-AF65-F5344CB8AC3E}">
        <p14:creationId xmlns:p14="http://schemas.microsoft.com/office/powerpoint/2010/main" val="41255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20000">
              <a:schemeClr val="bg1">
                <a:lumMod val="95000"/>
              </a:schemeClr>
            </a:gs>
            <a:gs pos="95000">
              <a:schemeClr val="bg1">
                <a:lumMod val="8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TextBox 4"/>
          <p:cNvSpPr txBox="1"/>
          <p:nvPr/>
        </p:nvSpPr>
        <p:spPr>
          <a:xfrm>
            <a:off x="11112" y="6497281"/>
            <a:ext cx="3552576" cy="286232"/>
          </a:xfrm>
          <a:prstGeom prst="rect">
            <a:avLst/>
          </a:prstGeom>
          <a:noFill/>
        </p:spPr>
        <p:txBody>
          <a:bodyPr wrap="none" rtlCol="0">
            <a:spAutoFit/>
          </a:bodyPr>
          <a:lstStyle/>
          <a:p>
            <a:pPr>
              <a:lnSpc>
                <a:spcPct val="90000"/>
              </a:lnSpc>
            </a:pPr>
            <a:r>
              <a:rPr lang="en-US" sz="1400" dirty="0" smtClean="0">
                <a:solidFill>
                  <a:schemeClr val="tx2"/>
                </a:solidFill>
              </a:rPr>
              <a:t>From Dr. Lokesh, Assistant Professor, FPS</a:t>
            </a:r>
            <a:endParaRPr lang="en-US" sz="1400" dirty="0">
              <a:solidFill>
                <a:schemeClr val="tx2"/>
              </a:solidFill>
            </a:endParaRPr>
          </a:p>
        </p:txBody>
      </p:sp>
      <p:sp>
        <p:nvSpPr>
          <p:cNvPr id="8" name="Rectangle 7"/>
          <p:cNvSpPr/>
          <p:nvPr/>
        </p:nvSpPr>
        <p:spPr>
          <a:xfrm>
            <a:off x="950912" y="84948"/>
            <a:ext cx="10515600" cy="1417183"/>
          </a:xfrm>
          <a:prstGeom prst="rect">
            <a:avLst/>
          </a:prstGeom>
        </p:spPr>
        <p:txBody>
          <a:bodyPr wrap="square">
            <a:spAutoFit/>
          </a:bodyPr>
          <a:lstStyle/>
          <a:p>
            <a:pPr algn="ctr">
              <a:lnSpc>
                <a:spcPct val="107000"/>
              </a:lnSpc>
              <a:spcAft>
                <a:spcPts val="800"/>
              </a:spcAft>
            </a:pPr>
            <a:r>
              <a:rPr lang="en-US" sz="20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Water Quality</a:t>
            </a:r>
          </a:p>
          <a:p>
            <a:pPr algn="ctr">
              <a:lnSpc>
                <a:spcPct val="107000"/>
              </a:lnSpc>
              <a:spcAft>
                <a:spcPts val="800"/>
              </a:spcAft>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2438" y="212867"/>
            <a:ext cx="3135795" cy="286232"/>
          </a:xfrm>
          <a:prstGeom prst="rect">
            <a:avLst/>
          </a:prstGeom>
          <a:solidFill>
            <a:srgbClr val="FF0000"/>
          </a:solidFill>
        </p:spPr>
        <p:txBody>
          <a:bodyPr wrap="none" rtlCol="0">
            <a:spAutoFit/>
          </a:bodyPr>
          <a:lstStyle/>
          <a:p>
            <a:pPr>
              <a:lnSpc>
                <a:spcPct val="90000"/>
              </a:lnSpc>
            </a:pPr>
            <a:r>
              <a:rPr lang="en-US" sz="1400" b="1" dirty="0" smtClean="0">
                <a:solidFill>
                  <a:schemeClr val="bg1"/>
                </a:solidFill>
              </a:rPr>
              <a:t>SDG 6 Clean Water and Sanitation</a:t>
            </a:r>
          </a:p>
        </p:txBody>
      </p:sp>
      <p:sp>
        <p:nvSpPr>
          <p:cNvPr id="11" name="Rectangle 10"/>
          <p:cNvSpPr/>
          <p:nvPr/>
        </p:nvSpPr>
        <p:spPr>
          <a:xfrm>
            <a:off x="1370012" y="627018"/>
            <a:ext cx="11277600" cy="369332"/>
          </a:xfrm>
          <a:prstGeom prst="rect">
            <a:avLst/>
          </a:prstGeom>
        </p:spPr>
        <p:txBody>
          <a:bodyPr wrap="square">
            <a:spAutoFit/>
          </a:bodyPr>
          <a:lstStyle/>
          <a:p>
            <a:r>
              <a:rPr lang="en-US" b="1" dirty="0" smtClean="0">
                <a:solidFill>
                  <a:schemeClr val="tx2"/>
                </a:solidFill>
              </a:rPr>
              <a:t>RCE :  </a:t>
            </a:r>
            <a:r>
              <a:rPr lang="en-US" b="1" dirty="0">
                <a:solidFill>
                  <a:schemeClr val="tx2"/>
                </a:solidFill>
              </a:rPr>
              <a:t>Promote collaborative research and innovation in the various aspects of sustainability</a:t>
            </a:r>
          </a:p>
        </p:txBody>
      </p:sp>
      <p:graphicFrame>
        <p:nvGraphicFramePr>
          <p:cNvPr id="6" name="Table 5"/>
          <p:cNvGraphicFramePr>
            <a:graphicFrameLocks noGrp="1"/>
          </p:cNvGraphicFramePr>
          <p:nvPr>
            <p:extLst>
              <p:ext uri="{D42A27DB-BD31-4B8C-83A1-F6EECF244321}">
                <p14:modId xmlns:p14="http://schemas.microsoft.com/office/powerpoint/2010/main" val="982870147"/>
              </p:ext>
            </p:extLst>
          </p:nvPr>
        </p:nvGraphicFramePr>
        <p:xfrm>
          <a:off x="531812" y="1101637"/>
          <a:ext cx="11353800" cy="5364610"/>
        </p:xfrm>
        <a:graphic>
          <a:graphicData uri="http://schemas.openxmlformats.org/drawingml/2006/table">
            <a:tbl>
              <a:tblPr firstRow="1" firstCol="1" bandRow="1">
                <a:tableStyleId>{073A0DAA-6AF3-43AB-8588-CEC1D06C72B9}</a:tableStyleId>
              </a:tblPr>
              <a:tblGrid>
                <a:gridCol w="2075005">
                  <a:extLst>
                    <a:ext uri="{9D8B030D-6E8A-4147-A177-3AD203B41FA5}">
                      <a16:colId xmlns:a16="http://schemas.microsoft.com/office/drawing/2014/main" val="2823901793"/>
                    </a:ext>
                  </a:extLst>
                </a:gridCol>
                <a:gridCol w="2422280">
                  <a:extLst>
                    <a:ext uri="{9D8B030D-6E8A-4147-A177-3AD203B41FA5}">
                      <a16:colId xmlns:a16="http://schemas.microsoft.com/office/drawing/2014/main" val="2171518950"/>
                    </a:ext>
                  </a:extLst>
                </a:gridCol>
                <a:gridCol w="2432957">
                  <a:extLst>
                    <a:ext uri="{9D8B030D-6E8A-4147-A177-3AD203B41FA5}">
                      <a16:colId xmlns:a16="http://schemas.microsoft.com/office/drawing/2014/main" val="848460522"/>
                    </a:ext>
                  </a:extLst>
                </a:gridCol>
                <a:gridCol w="1327068">
                  <a:extLst>
                    <a:ext uri="{9D8B030D-6E8A-4147-A177-3AD203B41FA5}">
                      <a16:colId xmlns:a16="http://schemas.microsoft.com/office/drawing/2014/main" val="3628701845"/>
                    </a:ext>
                  </a:extLst>
                </a:gridCol>
                <a:gridCol w="1334692">
                  <a:extLst>
                    <a:ext uri="{9D8B030D-6E8A-4147-A177-3AD203B41FA5}">
                      <a16:colId xmlns:a16="http://schemas.microsoft.com/office/drawing/2014/main" val="2633974441"/>
                    </a:ext>
                  </a:extLst>
                </a:gridCol>
                <a:gridCol w="1761798">
                  <a:extLst>
                    <a:ext uri="{9D8B030D-6E8A-4147-A177-3AD203B41FA5}">
                      <a16:colId xmlns:a16="http://schemas.microsoft.com/office/drawing/2014/main" val="4214747888"/>
                    </a:ext>
                  </a:extLst>
                </a:gridCol>
              </a:tblGrid>
              <a:tr h="209226">
                <a:tc>
                  <a:txBody>
                    <a:bodyPr/>
                    <a:lstStyle/>
                    <a:p>
                      <a:pPr marL="0" marR="0">
                        <a:lnSpc>
                          <a:spcPct val="107000"/>
                        </a:lnSpc>
                        <a:spcBef>
                          <a:spcPts val="0"/>
                        </a:spcBef>
                        <a:spcAft>
                          <a:spcPts val="0"/>
                        </a:spcAft>
                      </a:pPr>
                      <a:r>
                        <a:rPr lang="en-US" sz="1200" dirty="0">
                          <a:effectLst/>
                          <a:latin typeface="+mj-lt"/>
                        </a:rPr>
                        <a:t>Project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000" dirty="0" smtClean="0">
                          <a:effectLst/>
                          <a:latin typeface="+mj-lt"/>
                          <a:ea typeface="Calibri" panose="020F0502020204030204" pitchFamily="34" charset="0"/>
                          <a:cs typeface="Times New Roman" panose="02020603050405020304" pitchFamily="18" charset="0"/>
                        </a:rPr>
                        <a:t>River Water Quality</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27059755"/>
                  </a:ext>
                </a:extLst>
              </a:tr>
              <a:tr h="388178">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SDG Goal &amp; Target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r>
                        <a:rPr lang="en-US" sz="1200" b="1" dirty="0" smtClean="0">
                          <a:solidFill>
                            <a:schemeClr val="tx2"/>
                          </a:solidFill>
                          <a:effectLst/>
                          <a:latin typeface="+mj-lt"/>
                          <a:ea typeface="Calibri" panose="020F0502020204030204" pitchFamily="34" charset="0"/>
                          <a:cs typeface="Times New Roman" panose="02020603050405020304" pitchFamily="18" charset="0"/>
                        </a:rPr>
                        <a:t>SDG 6</a:t>
                      </a:r>
                      <a:r>
                        <a:rPr lang="en-US" sz="1200" b="1" baseline="0" dirty="0" smtClean="0">
                          <a:solidFill>
                            <a:schemeClr val="tx2"/>
                          </a:solidFill>
                          <a:effectLst/>
                          <a:latin typeface="+mj-lt"/>
                          <a:ea typeface="Calibri" panose="020F0502020204030204" pitchFamily="34" charset="0"/>
                          <a:cs typeface="Times New Roman" panose="02020603050405020304" pitchFamily="18" charset="0"/>
                        </a:rPr>
                        <a:t> Clean Water and Sanitation</a:t>
                      </a:r>
                    </a:p>
                    <a:p>
                      <a:endParaRPr lang="en-US" sz="1200" b="1" dirty="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3739383"/>
                  </a:ext>
                </a:extLst>
              </a:tr>
              <a:tr h="552089">
                <a:tc>
                  <a:txBody>
                    <a:bodyPr/>
                    <a:lstStyle/>
                    <a:p>
                      <a:pPr marL="0" marR="0">
                        <a:lnSpc>
                          <a:spcPct val="107000"/>
                        </a:lnSpc>
                        <a:spcBef>
                          <a:spcPts val="0"/>
                        </a:spcBef>
                        <a:spcAft>
                          <a:spcPts val="0"/>
                        </a:spcAft>
                      </a:pPr>
                      <a:r>
                        <a:rPr lang="en-US" sz="1200" dirty="0">
                          <a:effectLst/>
                          <a:latin typeface="+mj-lt"/>
                        </a:rPr>
                        <a:t>Partners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1. RCE</a:t>
                      </a:r>
                      <a:r>
                        <a:rPr lang="en-US" sz="1200" b="1" kern="1200" baseline="0" dirty="0" smtClean="0">
                          <a:solidFill>
                            <a:schemeClr val="tx2"/>
                          </a:solidFill>
                          <a:effectLst/>
                          <a:latin typeface="+mj-lt"/>
                          <a:ea typeface="+mn-ea"/>
                          <a:cs typeface="+mn-cs"/>
                        </a:rPr>
                        <a:t> Kuching: Education and Programme taskforce</a:t>
                      </a:r>
                      <a:endParaRPr lang="en-US" sz="1200" b="1" kern="1200" dirty="0">
                        <a:solidFill>
                          <a:schemeClr val="tx2"/>
                        </a:solidFill>
                        <a:effectLst/>
                        <a:latin typeface="+mj-lt"/>
                        <a:ea typeface="+mn-ea"/>
                        <a:cs typeface="+mn-cs"/>
                      </a:endParaRPr>
                    </a:p>
                  </a:txBody>
                  <a:tcPr marL="68580" marR="68580" marT="0" marB="0"/>
                </a:tc>
                <a:tc>
                  <a:txBody>
                    <a:bodyPr/>
                    <a:lstStyle/>
                    <a:p>
                      <a:r>
                        <a:rPr lang="en-US" sz="1200" b="1" dirty="0" smtClean="0">
                          <a:solidFill>
                            <a:schemeClr val="tx2"/>
                          </a:solidFill>
                        </a:rPr>
                        <a:t>2. UCSI</a:t>
                      </a:r>
                      <a:r>
                        <a:rPr lang="en-US" sz="1200" b="1" baseline="0" dirty="0" smtClean="0">
                          <a:solidFill>
                            <a:schemeClr val="tx2"/>
                          </a:solidFill>
                        </a:rPr>
                        <a:t> University, FPS &amp; CERVIE</a:t>
                      </a:r>
                      <a:endParaRPr lang="en-US" sz="1200" b="1" dirty="0">
                        <a:solidFill>
                          <a:schemeClr val="tx2"/>
                        </a:solidFill>
                      </a:endParaRPr>
                    </a:p>
                  </a:txBody>
                  <a:tcPr marL="68580" marR="68580" marT="0" marB="0"/>
                </a:tc>
                <a:tc>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3. NREB</a:t>
                      </a:r>
                      <a:endParaRPr lang="en-US" sz="1200" b="1" kern="1200" dirty="0">
                        <a:solidFill>
                          <a:schemeClr val="tx2"/>
                        </a:solidFill>
                        <a:effectLst/>
                        <a:latin typeface="+mj-lt"/>
                        <a:ea typeface="+mn-ea"/>
                        <a:cs typeface="+mn-cs"/>
                      </a:endParaRPr>
                    </a:p>
                  </a:txBody>
                  <a:tcPr marL="68580" marR="68580" marT="0" marB="0">
                    <a:lnR w="12700" cap="flat" cmpd="sng" algn="ctr">
                      <a:solidFill>
                        <a:schemeClr val="bg1"/>
                      </a:solidFill>
                      <a:prstDash val="solid"/>
                      <a:round/>
                      <a:headEnd type="none" w="med" len="med"/>
                      <a:tailEnd type="none" w="med" len="med"/>
                    </a:lnR>
                  </a:tcPr>
                </a:tc>
                <a:tc>
                  <a:txBody>
                    <a:bodyPr/>
                    <a:lstStyle/>
                    <a:p>
                      <a:endParaRPr lang="en-US" sz="1200" b="1" dirty="0">
                        <a:solidFill>
                          <a:schemeClr val="tx2"/>
                        </a:solidFill>
                      </a:endParaRPr>
                    </a:p>
                  </a:txBody>
                  <a:tcPr marL="68580" marR="68580" marT="0" marB="0">
                    <a:lnL w="12700" cap="flat" cmpd="sng" algn="ctr">
                      <a:solidFill>
                        <a:schemeClr val="bg1"/>
                      </a:solidFill>
                      <a:prstDash val="solid"/>
                      <a:round/>
                      <a:headEnd type="none" w="med" len="med"/>
                      <a:tailEnd type="none" w="med" len="med"/>
                    </a:lnL>
                  </a:tcPr>
                </a:tc>
                <a:tc>
                  <a:txBody>
                    <a:bodyPr/>
                    <a:lstStyle/>
                    <a:p>
                      <a:endParaRPr lang="en-US" dirty="0"/>
                    </a:p>
                  </a:txBody>
                  <a:tcPr marL="68580" marR="68580" marT="0" marB="0"/>
                </a:tc>
                <a:extLst>
                  <a:ext uri="{0D108BD9-81ED-4DB2-BD59-A6C34878D82A}">
                    <a16:rowId xmlns:a16="http://schemas.microsoft.com/office/drawing/2014/main" val="1319390287"/>
                  </a:ext>
                </a:extLst>
              </a:tr>
              <a:tr h="871770">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Roles</a:t>
                      </a:r>
                      <a:r>
                        <a:rPr lang="en-US" sz="1200" baseline="0" dirty="0" smtClean="0">
                          <a:effectLst/>
                          <a:latin typeface="+mj-lt"/>
                          <a:ea typeface="Calibri" panose="020F0502020204030204" pitchFamily="34" charset="0"/>
                          <a:cs typeface="Times New Roman" panose="02020603050405020304" pitchFamily="18" charset="0"/>
                        </a:rPr>
                        <a:t> and functions of partner</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1.1</a:t>
                      </a:r>
                      <a:r>
                        <a:rPr lang="en-US" sz="1200" b="1" kern="1200" baseline="0" dirty="0" smtClean="0">
                          <a:solidFill>
                            <a:schemeClr val="tx2"/>
                          </a:solidFill>
                          <a:effectLst/>
                          <a:latin typeface="+mj-lt"/>
                          <a:ea typeface="+mn-ea"/>
                          <a:cs typeface="+mn-cs"/>
                        </a:rPr>
                        <a:t> </a:t>
                      </a:r>
                      <a:r>
                        <a:rPr lang="en-US" sz="12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To facilitate and coordinate the universities</a:t>
                      </a:r>
                      <a:r>
                        <a:rPr lang="en-US" sz="1200" b="1" baseline="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 and NGOs in the research project</a:t>
                      </a:r>
                      <a:endParaRPr lang="en-US" sz="1200" b="1" kern="1200" dirty="0">
                        <a:solidFill>
                          <a:schemeClr val="tx2"/>
                        </a:solidFill>
                        <a:effectLst/>
                        <a:latin typeface="+mj-lt"/>
                        <a:ea typeface="+mn-ea"/>
                        <a:cs typeface="+mn-cs"/>
                      </a:endParaRPr>
                    </a:p>
                  </a:txBody>
                  <a:tcPr marL="68580" marR="68580" marT="0" marB="0"/>
                </a:tc>
                <a:tc>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To develop research</a:t>
                      </a:r>
                      <a:r>
                        <a:rPr lang="en-US" sz="1200" b="1" kern="1200" baseline="0" dirty="0" smtClean="0">
                          <a:solidFill>
                            <a:schemeClr val="tx2"/>
                          </a:solidFill>
                          <a:effectLst/>
                          <a:latin typeface="+mj-lt"/>
                          <a:ea typeface="+mn-ea"/>
                          <a:cs typeface="+mn-cs"/>
                        </a:rPr>
                        <a:t> project proposal, methods, data collection and reporting </a:t>
                      </a:r>
                    </a:p>
                    <a:p>
                      <a:pPr marL="0" marR="0">
                        <a:lnSpc>
                          <a:spcPct val="107000"/>
                        </a:lnSpc>
                        <a:spcBef>
                          <a:spcPts val="0"/>
                        </a:spcBef>
                        <a:spcAft>
                          <a:spcPts val="0"/>
                        </a:spcAft>
                      </a:pPr>
                      <a:r>
                        <a:rPr lang="en-US" sz="1200" b="1" kern="1200" baseline="0" dirty="0" smtClean="0">
                          <a:solidFill>
                            <a:schemeClr val="tx2"/>
                          </a:solidFill>
                          <a:effectLst/>
                          <a:latin typeface="+mj-lt"/>
                          <a:ea typeface="+mn-ea"/>
                          <a:cs typeface="+mn-cs"/>
                        </a:rPr>
                        <a:t>To facilitate funding from PSIF</a:t>
                      </a:r>
                      <a:endParaRPr lang="en-US" sz="1200" b="1" kern="1200" dirty="0">
                        <a:solidFill>
                          <a:schemeClr val="tx2"/>
                        </a:solidFill>
                        <a:effectLst/>
                        <a:latin typeface="+mj-lt"/>
                        <a:ea typeface="+mn-ea"/>
                        <a:cs typeface="+mn-cs"/>
                      </a:endParaRPr>
                    </a:p>
                  </a:txBody>
                  <a:tcPr marL="68580" marR="68580" marT="0" marB="0"/>
                </a:tc>
                <a:tc gridSpan="3">
                  <a:txBody>
                    <a:bodyPr/>
                    <a:lstStyle/>
                    <a:p>
                      <a:r>
                        <a:rPr lang="en-US" sz="1200" b="1" dirty="0" smtClean="0">
                          <a:solidFill>
                            <a:schemeClr val="tx2"/>
                          </a:solidFill>
                        </a:rPr>
                        <a:t>3.1 To</a:t>
                      </a:r>
                      <a:r>
                        <a:rPr lang="en-US" sz="1200" b="1" baseline="0" dirty="0" smtClean="0">
                          <a:solidFill>
                            <a:schemeClr val="tx2"/>
                          </a:solidFill>
                        </a:rPr>
                        <a:t> jointly participate in developing and carry out the research project</a:t>
                      </a:r>
                      <a:endParaRPr lang="en-US" sz="1200" b="1" dirty="0">
                        <a:solidFill>
                          <a:schemeClr val="tx2"/>
                        </a:solidFill>
                      </a:endParaRPr>
                    </a:p>
                  </a:txBody>
                  <a:tcPr marL="68580" marR="68580" marT="0" marB="0"/>
                </a:tc>
                <a:tc hMerge="1">
                  <a:txBody>
                    <a:bodyPr/>
                    <a:lstStyle/>
                    <a:p>
                      <a:endParaRPr lang="en-US" dirty="0"/>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marL="0" marR="0" algn="l" defTabSz="914400" rtl="0" eaLnBrk="1" latinLnBrk="0" hangingPunct="1">
                        <a:lnSpc>
                          <a:spcPct val="107000"/>
                        </a:lnSpc>
                        <a:spcBef>
                          <a:spcPts val="0"/>
                        </a:spcBef>
                        <a:spcAft>
                          <a:spcPts val="0"/>
                        </a:spcAft>
                      </a:pPr>
                      <a:endParaRPr lang="en-US" sz="1000" kern="1200" dirty="0">
                        <a:solidFill>
                          <a:schemeClr val="dk1"/>
                        </a:solidFill>
                        <a:effectLst/>
                        <a:latin typeface="+mn-lt"/>
                        <a:ea typeface="+mn-ea"/>
                        <a:cs typeface="+mn-cs"/>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70601388"/>
                  </a:ext>
                </a:extLst>
              </a:tr>
              <a:tr h="270614">
                <a:tc>
                  <a:txBody>
                    <a:bodyPr/>
                    <a:lstStyle/>
                    <a:p>
                      <a:pPr marL="0" marR="0">
                        <a:lnSpc>
                          <a:spcPct val="107000"/>
                        </a:lnSpc>
                        <a:spcBef>
                          <a:spcPts val="0"/>
                        </a:spcBef>
                        <a:spcAft>
                          <a:spcPts val="0"/>
                        </a:spcAft>
                      </a:pPr>
                      <a:r>
                        <a:rPr lang="en-US" sz="1200" dirty="0" smtClean="0">
                          <a:effectLst/>
                          <a:latin typeface="+mj-lt"/>
                        </a:rPr>
                        <a:t>Description (topics)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This project will involve getting</a:t>
                      </a:r>
                      <a:r>
                        <a:rPr lang="en-US" sz="1200" b="1" kern="1200" baseline="0" dirty="0" smtClean="0">
                          <a:solidFill>
                            <a:schemeClr val="tx2"/>
                          </a:solidFill>
                          <a:effectLst/>
                          <a:latin typeface="+mj-lt"/>
                          <a:ea typeface="+mn-ea"/>
                          <a:cs typeface="+mn-cs"/>
                        </a:rPr>
                        <a:t> the necessary water quality data from strategic points of the Sarawak River.</a:t>
                      </a:r>
                      <a:endParaRPr lang="en-US" sz="1200" b="1" kern="1200" dirty="0" smtClean="0">
                        <a:solidFill>
                          <a:schemeClr val="tx2"/>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smtClean="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65721740"/>
                  </a:ext>
                </a:extLst>
              </a:tr>
              <a:tr h="270614">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Researcher,</a:t>
                      </a:r>
                      <a:r>
                        <a:rPr lang="en-US" sz="1200" b="1" kern="1200" baseline="0" dirty="0" smtClean="0">
                          <a:solidFill>
                            <a:schemeClr val="tx2"/>
                          </a:solidFill>
                          <a:effectLst/>
                          <a:latin typeface="+mj-lt"/>
                          <a:ea typeface="+mn-ea"/>
                          <a:cs typeface="+mn-cs"/>
                        </a:rPr>
                        <a:t> research students and communities</a:t>
                      </a:r>
                      <a:endParaRPr lang="en-US" sz="1200" b="1" kern="1200" dirty="0" smtClean="0">
                        <a:solidFill>
                          <a:schemeClr val="tx2"/>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7873933"/>
                  </a:ext>
                </a:extLst>
              </a:tr>
              <a:tr h="1021934">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Objectives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Cognitive LO: Staff and students are aware of</a:t>
                      </a:r>
                      <a:r>
                        <a:rPr lang="en-US" sz="1200" b="1" kern="1200" baseline="0" dirty="0" smtClean="0">
                          <a:solidFill>
                            <a:schemeClr val="tx2"/>
                          </a:solidFill>
                          <a:effectLst/>
                          <a:latin typeface="+mj-lt"/>
                          <a:ea typeface="+mn-ea"/>
                          <a:cs typeface="+mn-cs"/>
                        </a:rPr>
                        <a:t> the issues with the river water quality in the Sarawak river</a:t>
                      </a:r>
                    </a:p>
                    <a:p>
                      <a:pPr marL="0" marR="0">
                        <a:lnSpc>
                          <a:spcPct val="107000"/>
                        </a:lnSpc>
                        <a:spcBef>
                          <a:spcPts val="0"/>
                        </a:spcBef>
                        <a:spcAft>
                          <a:spcPts val="0"/>
                        </a:spcAft>
                      </a:pPr>
                      <a:r>
                        <a:rPr lang="en-US" sz="1200" b="1" kern="1200" baseline="0" dirty="0" smtClean="0">
                          <a:solidFill>
                            <a:schemeClr val="tx2"/>
                          </a:solidFill>
                          <a:effectLst/>
                          <a:latin typeface="+mj-lt"/>
                          <a:ea typeface="+mn-ea"/>
                          <a:cs typeface="+mn-cs"/>
                        </a:rPr>
                        <a:t>Social-emotional LO: able to carry out research work in the analysis of the river water</a:t>
                      </a:r>
                    </a:p>
                    <a:p>
                      <a:pPr marL="0" marR="0">
                        <a:lnSpc>
                          <a:spcPct val="107000"/>
                        </a:lnSpc>
                        <a:spcBef>
                          <a:spcPts val="0"/>
                        </a:spcBef>
                        <a:spcAft>
                          <a:spcPts val="0"/>
                        </a:spcAft>
                      </a:pPr>
                      <a:r>
                        <a:rPr lang="en-US" sz="1200" b="1" kern="1200" baseline="0" dirty="0" smtClean="0">
                          <a:solidFill>
                            <a:schemeClr val="tx2"/>
                          </a:solidFill>
                          <a:effectLst/>
                          <a:latin typeface="+mj-lt"/>
                          <a:ea typeface="+mn-ea"/>
                          <a:cs typeface="+mn-cs"/>
                        </a:rPr>
                        <a:t>Behavioral LO: plan, implement and share research outcomes in conferences, research journals and through the Knowledge-Transfer-</a:t>
                      </a:r>
                      <a:r>
                        <a:rPr lang="en-US" sz="1200" b="1" kern="1200" baseline="0" dirty="0" err="1" smtClean="0">
                          <a:solidFill>
                            <a:schemeClr val="tx2"/>
                          </a:solidFill>
                          <a:effectLst/>
                          <a:latin typeface="+mj-lt"/>
                          <a:ea typeface="+mn-ea"/>
                          <a:cs typeface="+mn-cs"/>
                        </a:rPr>
                        <a:t>Programme</a:t>
                      </a:r>
                      <a:endParaRPr lang="en-US" sz="1200" b="1" kern="1200" baseline="0" dirty="0" smtClean="0">
                        <a:solidFill>
                          <a:schemeClr val="tx2"/>
                        </a:solidFill>
                        <a:effectLst/>
                        <a:latin typeface="+mj-lt"/>
                        <a:ea typeface="+mn-ea"/>
                        <a:cs typeface="+mn-cs"/>
                      </a:endParaRPr>
                    </a:p>
                    <a:p>
                      <a:pPr marL="0" marR="0">
                        <a:lnSpc>
                          <a:spcPct val="107000"/>
                        </a:lnSpc>
                        <a:spcBef>
                          <a:spcPts val="0"/>
                        </a:spcBef>
                        <a:spcAft>
                          <a:spcPts val="0"/>
                        </a:spcAft>
                      </a:pPr>
                      <a:endParaRPr lang="en-US" sz="1200" b="1" kern="1200" baseline="0" dirty="0" smtClean="0">
                        <a:solidFill>
                          <a:schemeClr val="tx2"/>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7173027"/>
                  </a:ext>
                </a:extLst>
              </a:tr>
              <a:tr h="606529">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methods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To develop</a:t>
                      </a:r>
                      <a:r>
                        <a:rPr lang="en-US" sz="1200" b="1" kern="1200" baseline="0" dirty="0" smtClean="0">
                          <a:solidFill>
                            <a:schemeClr val="tx2"/>
                          </a:solidFill>
                          <a:effectLst/>
                          <a:latin typeface="+mj-lt"/>
                          <a:ea typeface="+mn-ea"/>
                          <a:cs typeface="+mn-cs"/>
                        </a:rPr>
                        <a:t> partnership between NGOs, communities and universities in planning and running a research project in water quality</a:t>
                      </a:r>
                    </a:p>
                    <a:p>
                      <a:pPr marL="0" marR="0">
                        <a:lnSpc>
                          <a:spcPct val="107000"/>
                        </a:lnSpc>
                        <a:spcBef>
                          <a:spcPts val="0"/>
                        </a:spcBef>
                        <a:spcAft>
                          <a:spcPts val="0"/>
                        </a:spcAft>
                      </a:pPr>
                      <a:endParaRPr lang="en-US" sz="1200" b="1" kern="1200" dirty="0" smtClean="0">
                        <a:solidFill>
                          <a:schemeClr val="tx2"/>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1149050"/>
                  </a:ext>
                </a:extLst>
              </a:tr>
              <a:tr h="348709">
                <a:tc>
                  <a:txBody>
                    <a:bodyPr/>
                    <a:lstStyle/>
                    <a:p>
                      <a:pPr marL="0" marR="0">
                        <a:lnSpc>
                          <a:spcPct val="107000"/>
                        </a:lnSpc>
                        <a:spcBef>
                          <a:spcPts val="0"/>
                        </a:spcBef>
                        <a:spcAft>
                          <a:spcPts val="0"/>
                        </a:spcAft>
                      </a:pPr>
                      <a:r>
                        <a:rPr lang="en-US" sz="1200" dirty="0" smtClean="0">
                          <a:effectLst/>
                          <a:latin typeface="+mj-lt"/>
                        </a:rPr>
                        <a:t>Outcomes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200" b="1" kern="1200" baseline="0" dirty="0" smtClean="0">
                          <a:solidFill>
                            <a:schemeClr val="tx2"/>
                          </a:solidFill>
                          <a:effectLst/>
                          <a:latin typeface="+mn-lt"/>
                          <a:ea typeface="+mn-ea"/>
                          <a:cs typeface="+mn-cs"/>
                        </a:rPr>
                        <a:t>research outcomes in conferences, research journals and through the Knowledge-Transfer-</a:t>
                      </a:r>
                      <a:r>
                        <a:rPr lang="en-US" sz="1200" b="1" kern="1200" baseline="0" dirty="0" err="1" smtClean="0">
                          <a:solidFill>
                            <a:schemeClr val="tx2"/>
                          </a:solidFill>
                          <a:effectLst/>
                          <a:latin typeface="+mn-lt"/>
                          <a:ea typeface="+mn-ea"/>
                          <a:cs typeface="+mn-cs"/>
                        </a:rPr>
                        <a:t>Programme</a:t>
                      </a:r>
                      <a:endParaRPr lang="en-US" sz="1200" b="1" kern="1200" dirty="0">
                        <a:solidFill>
                          <a:schemeClr val="tx2"/>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05791749"/>
                  </a:ext>
                </a:extLst>
              </a:tr>
              <a:tr h="374168">
                <a:tc>
                  <a:txBody>
                    <a:bodyPr/>
                    <a:lstStyle/>
                    <a:p>
                      <a:pPr marL="0" marR="0">
                        <a:lnSpc>
                          <a:spcPct val="107000"/>
                        </a:lnSpc>
                        <a:spcBef>
                          <a:spcPts val="0"/>
                        </a:spcBef>
                        <a:spcAft>
                          <a:spcPts val="0"/>
                        </a:spcAft>
                      </a:pPr>
                      <a:r>
                        <a:rPr lang="en-US" sz="1200" dirty="0">
                          <a:effectLst/>
                          <a:latin typeface="+mj-lt"/>
                        </a:rPr>
                        <a:t>Timeline</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b="1" kern="1200" dirty="0" smtClean="0">
                          <a:solidFill>
                            <a:schemeClr val="tx2"/>
                          </a:solidFill>
                          <a:effectLst/>
                          <a:latin typeface="+mj-lt"/>
                          <a:ea typeface="+mn-ea"/>
                          <a:cs typeface="+mn-cs"/>
                        </a:rPr>
                        <a:t>July –</a:t>
                      </a:r>
                      <a:r>
                        <a:rPr lang="en-US" sz="1200" b="1" kern="1200" baseline="0" dirty="0" smtClean="0">
                          <a:solidFill>
                            <a:schemeClr val="tx2"/>
                          </a:solidFill>
                          <a:effectLst/>
                          <a:latin typeface="+mj-lt"/>
                          <a:ea typeface="+mn-ea"/>
                          <a:cs typeface="+mn-cs"/>
                        </a:rPr>
                        <a:t> Dec</a:t>
                      </a:r>
                      <a:r>
                        <a:rPr lang="en-US" sz="1200" b="1" kern="1200" dirty="0" smtClean="0">
                          <a:solidFill>
                            <a:schemeClr val="tx2"/>
                          </a:solidFill>
                          <a:effectLst/>
                          <a:latin typeface="+mj-lt"/>
                          <a:ea typeface="+mn-ea"/>
                          <a:cs typeface="+mn-cs"/>
                        </a:rPr>
                        <a:t> 2018</a:t>
                      </a:r>
                    </a:p>
                  </a:txBody>
                  <a:tcPr marL="68580" marR="68580" marT="0" marB="0"/>
                </a:tc>
                <a:tc>
                  <a:txBody>
                    <a:bodyPr/>
                    <a:lstStyle/>
                    <a:p>
                      <a:r>
                        <a:rPr lang="en-US" sz="1200" b="1" dirty="0" smtClean="0">
                          <a:solidFill>
                            <a:schemeClr val="tx2"/>
                          </a:solidFill>
                        </a:rPr>
                        <a:t>Jan</a:t>
                      </a:r>
                      <a:r>
                        <a:rPr lang="en-US" sz="1200" b="1" baseline="0" dirty="0" smtClean="0">
                          <a:solidFill>
                            <a:schemeClr val="tx2"/>
                          </a:solidFill>
                        </a:rPr>
                        <a:t> – June 2019</a:t>
                      </a:r>
                      <a:endParaRPr lang="en-US" sz="1200" b="1" dirty="0">
                        <a:solidFill>
                          <a:schemeClr val="tx2"/>
                        </a:solidFill>
                      </a:endParaRPr>
                    </a:p>
                  </a:txBody>
                  <a:tcPr marL="68580" marR="68580" marT="0" marB="0"/>
                </a:tc>
                <a:tc gridSpan="3">
                  <a:txBody>
                    <a:bodyPr/>
                    <a:lstStyle/>
                    <a:p>
                      <a:r>
                        <a:rPr lang="en-US" sz="1200" b="1" dirty="0" smtClean="0">
                          <a:solidFill>
                            <a:schemeClr val="tx2"/>
                          </a:solidFill>
                        </a:rPr>
                        <a:t>July</a:t>
                      </a:r>
                      <a:r>
                        <a:rPr lang="en-US" sz="1200" b="1" baseline="0" dirty="0" smtClean="0">
                          <a:solidFill>
                            <a:schemeClr val="tx2"/>
                          </a:solidFill>
                        </a:rPr>
                        <a:t> 2018 – July 2020</a:t>
                      </a:r>
                      <a:endParaRPr lang="en-US" sz="1200" b="1" dirty="0">
                        <a:solidFill>
                          <a:schemeClr val="tx2"/>
                        </a:solidFill>
                      </a:endParaRPr>
                    </a:p>
                  </a:txBody>
                  <a:tcPr marL="68580" marR="68580" marT="0" marB="0"/>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33879432"/>
                  </a:ext>
                </a:extLst>
              </a:tr>
              <a:tr h="450779">
                <a:tc>
                  <a:txBody>
                    <a:bodyPr/>
                    <a:lstStyle/>
                    <a:p>
                      <a:pPr marL="0" marR="0">
                        <a:lnSpc>
                          <a:spcPct val="107000"/>
                        </a:lnSpc>
                        <a:spcBef>
                          <a:spcPts val="0"/>
                        </a:spcBef>
                        <a:spcAft>
                          <a:spcPts val="0"/>
                        </a:spcAft>
                      </a:pPr>
                      <a:r>
                        <a:rPr lang="en-US" sz="1200" dirty="0">
                          <a:effectLst/>
                          <a:latin typeface="+mj-lt"/>
                        </a:rPr>
                        <a:t>Evaluation</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solidFill>
                      <a:srgbClr val="002060"/>
                    </a:solidFill>
                  </a:tcPr>
                </a:tc>
                <a:tc gridSpan="5">
                  <a:txBody>
                    <a:bodyPr/>
                    <a:lstStyle/>
                    <a:p>
                      <a:pPr marL="0" marR="0">
                        <a:lnSpc>
                          <a:spcPct val="107000"/>
                        </a:lnSpc>
                        <a:spcBef>
                          <a:spcPts val="0"/>
                        </a:spcBef>
                        <a:spcAft>
                          <a:spcPts val="0"/>
                        </a:spcAft>
                      </a:pPr>
                      <a:r>
                        <a:rPr lang="en-US" sz="1200" b="1" kern="1200" dirty="0" smtClean="0">
                          <a:solidFill>
                            <a:schemeClr val="tx2"/>
                          </a:solidFill>
                          <a:effectLst/>
                          <a:latin typeface="+mj-lt"/>
                          <a:ea typeface="+mn-ea"/>
                          <a:cs typeface="+mn-cs"/>
                        </a:rPr>
                        <a:t>Findings, sharing at forum</a:t>
                      </a:r>
                      <a:endParaRPr lang="en-US" sz="1200" b="1" dirty="0">
                        <a:solidFill>
                          <a:schemeClr val="tx2"/>
                        </a:solidFill>
                        <a:effectLst/>
                        <a:latin typeface="+mj-lt"/>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05156061"/>
                  </a:ext>
                </a:extLst>
              </a:tr>
            </a:tbl>
          </a:graphicData>
        </a:graphic>
      </p:graphicFrame>
    </p:spTree>
    <p:extLst>
      <p:ext uri="{BB962C8B-B14F-4D97-AF65-F5344CB8AC3E}">
        <p14:creationId xmlns:p14="http://schemas.microsoft.com/office/powerpoint/2010/main" val="81287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609600"/>
            <a:ext cx="11277600" cy="550869"/>
          </a:xfrm>
          <a:prstGeom prst="rect">
            <a:avLst/>
          </a:prstGeom>
        </p:spPr>
        <p:txBody>
          <a:bodyPr wrap="square">
            <a:spAutoFit/>
          </a:bodyPr>
          <a:lstStyle/>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Objective:  </a:t>
            </a:r>
            <a:r>
              <a:rPr lang="en-US" sz="1400" dirty="0" smtClean="0">
                <a:latin typeface="Calibri" panose="020F0502020204030204" pitchFamily="34" charset="0"/>
                <a:ea typeface="Calibri" panose="020F0502020204030204" pitchFamily="34" charset="0"/>
                <a:cs typeface="Times New Roman" panose="02020603050405020304" pitchFamily="18" charset="0"/>
              </a:rPr>
              <a:t>To develop the learning objectives, outcomes, pedagogy and assessment of the RCE Youth Ambassador </a:t>
            </a:r>
            <a:r>
              <a:rPr lang="en-US" sz="1400" dirty="0" err="1" smtClean="0">
                <a:latin typeface="Calibri" panose="020F0502020204030204" pitchFamily="34" charset="0"/>
                <a:ea typeface="Calibri" panose="020F0502020204030204" pitchFamily="34" charset="0"/>
                <a:cs typeface="Times New Roman" panose="02020603050405020304" pitchFamily="18" charset="0"/>
              </a:rPr>
              <a:t>Programme</a:t>
            </a:r>
            <a:r>
              <a:rPr lang="en-US" sz="1400" dirty="0" smtClean="0">
                <a:latin typeface="Calibri" panose="020F0502020204030204" pitchFamily="34" charset="0"/>
                <a:ea typeface="Calibri" panose="020F0502020204030204" pitchFamily="34" charset="0"/>
                <a:cs typeface="Times New Roman" panose="02020603050405020304" pitchFamily="18" charset="0"/>
              </a:rPr>
              <a:t> Conduct </a:t>
            </a:r>
            <a:r>
              <a:rPr lang="en-US" sz="1400" dirty="0">
                <a:latin typeface="Calibri" panose="020F0502020204030204" pitchFamily="34" charset="0"/>
                <a:ea typeface="Calibri" panose="020F0502020204030204" pitchFamily="34" charset="0"/>
                <a:cs typeface="Times New Roman" panose="02020603050405020304" pitchFamily="18" charset="0"/>
              </a:rPr>
              <a:t>and share research and innovative practices in sustainability education to promote partnerships, learning and advancements in the restoration of the Sarawak River</a:t>
            </a:r>
          </a:p>
        </p:txBody>
      </p:sp>
      <p:graphicFrame>
        <p:nvGraphicFramePr>
          <p:cNvPr id="3" name="Table 2"/>
          <p:cNvGraphicFramePr>
            <a:graphicFrameLocks noGrp="1"/>
          </p:cNvGraphicFramePr>
          <p:nvPr>
            <p:extLst/>
          </p:nvPr>
        </p:nvGraphicFramePr>
        <p:xfrm>
          <a:off x="227011" y="1219198"/>
          <a:ext cx="11734800" cy="5252167"/>
        </p:xfrm>
        <a:graphic>
          <a:graphicData uri="http://schemas.openxmlformats.org/drawingml/2006/table">
            <a:tbl>
              <a:tblPr firstRow="1" firstCol="1" bandRow="1">
                <a:tableStyleId>{073A0DAA-6AF3-43AB-8588-CEC1D06C72B9}</a:tableStyleId>
              </a:tblPr>
              <a:tblGrid>
                <a:gridCol w="2144636">
                  <a:extLst>
                    <a:ext uri="{9D8B030D-6E8A-4147-A177-3AD203B41FA5}">
                      <a16:colId xmlns:a16="http://schemas.microsoft.com/office/drawing/2014/main" val="1398615496"/>
                    </a:ext>
                  </a:extLst>
                </a:gridCol>
                <a:gridCol w="2503565">
                  <a:extLst>
                    <a:ext uri="{9D8B030D-6E8A-4147-A177-3AD203B41FA5}">
                      <a16:colId xmlns:a16="http://schemas.microsoft.com/office/drawing/2014/main" val="1766138010"/>
                    </a:ext>
                  </a:extLst>
                </a:gridCol>
                <a:gridCol w="2514600">
                  <a:extLst>
                    <a:ext uri="{9D8B030D-6E8A-4147-A177-3AD203B41FA5}">
                      <a16:colId xmlns:a16="http://schemas.microsoft.com/office/drawing/2014/main" val="2440574482"/>
                    </a:ext>
                  </a:extLst>
                </a:gridCol>
                <a:gridCol w="1371600">
                  <a:extLst>
                    <a:ext uri="{9D8B030D-6E8A-4147-A177-3AD203B41FA5}">
                      <a16:colId xmlns:a16="http://schemas.microsoft.com/office/drawing/2014/main" val="20003"/>
                    </a:ext>
                  </a:extLst>
                </a:gridCol>
                <a:gridCol w="1379480">
                  <a:extLst>
                    <a:ext uri="{9D8B030D-6E8A-4147-A177-3AD203B41FA5}">
                      <a16:colId xmlns:a16="http://schemas.microsoft.com/office/drawing/2014/main" val="20004"/>
                    </a:ext>
                  </a:extLst>
                </a:gridCol>
                <a:gridCol w="1820919">
                  <a:extLst>
                    <a:ext uri="{9D8B030D-6E8A-4147-A177-3AD203B41FA5}">
                      <a16:colId xmlns:a16="http://schemas.microsoft.com/office/drawing/2014/main" val="539509285"/>
                    </a:ext>
                  </a:extLst>
                </a:gridCol>
              </a:tblGrid>
              <a:tr h="207531">
                <a:tc>
                  <a:txBody>
                    <a:bodyPr/>
                    <a:lstStyle/>
                    <a:p>
                      <a:pPr marL="0" marR="0">
                        <a:lnSpc>
                          <a:spcPct val="107000"/>
                        </a:lnSpc>
                        <a:spcBef>
                          <a:spcPts val="0"/>
                        </a:spcBef>
                        <a:spcAft>
                          <a:spcPts val="0"/>
                        </a:spcAft>
                      </a:pPr>
                      <a:r>
                        <a:rPr lang="en-US" sz="1200" dirty="0">
                          <a:effectLst/>
                          <a:latin typeface="+mj-lt"/>
                        </a:rPr>
                        <a:t>Project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dirty="0" smtClean="0">
                          <a:effectLst/>
                          <a:latin typeface="+mj-lt"/>
                          <a:ea typeface="Calibri" panose="020F0502020204030204" pitchFamily="34" charset="0"/>
                          <a:cs typeface="Times New Roman" panose="02020603050405020304" pitchFamily="18" charset="0"/>
                        </a:rPr>
                        <a:t>RCE</a:t>
                      </a:r>
                      <a:r>
                        <a:rPr lang="en-US" sz="1000" baseline="0" dirty="0" smtClean="0">
                          <a:effectLst/>
                          <a:latin typeface="+mj-lt"/>
                          <a:ea typeface="Calibri" panose="020F0502020204030204" pitchFamily="34" charset="0"/>
                          <a:cs typeface="Times New Roman" panose="02020603050405020304" pitchFamily="18" charset="0"/>
                        </a:rPr>
                        <a:t> Youth Ambassador </a:t>
                      </a:r>
                      <a:r>
                        <a:rPr lang="en-US" sz="1000" baseline="0" dirty="0" err="1" smtClean="0">
                          <a:effectLst/>
                          <a:latin typeface="+mj-lt"/>
                          <a:ea typeface="Calibri" panose="020F0502020204030204" pitchFamily="34" charset="0"/>
                          <a:cs typeface="Times New Roman" panose="02020603050405020304" pitchFamily="18" charset="0"/>
                        </a:rPr>
                        <a:t>Programme</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33169002"/>
                  </a:ext>
                </a:extLst>
              </a:tr>
              <a:tr h="646513">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SDG Goal &amp; Target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r>
                        <a:rPr lang="en-US" sz="1000" b="1" dirty="0" smtClean="0">
                          <a:effectLst/>
                          <a:latin typeface="+mj-lt"/>
                          <a:ea typeface="Calibri" panose="020F0502020204030204" pitchFamily="34" charset="0"/>
                          <a:cs typeface="Times New Roman" panose="02020603050405020304" pitchFamily="18" charset="0"/>
                        </a:rPr>
                        <a:t>SDG 4 Quality Education</a:t>
                      </a:r>
                      <a:r>
                        <a:rPr lang="en-US" sz="1000" b="1" baseline="0" dirty="0" smtClean="0">
                          <a:effectLst/>
                          <a:latin typeface="+mj-lt"/>
                          <a:ea typeface="Calibri" panose="020F0502020204030204" pitchFamily="34" charset="0"/>
                          <a:cs typeface="Times New Roman" panose="02020603050405020304" pitchFamily="18" charset="0"/>
                        </a:rPr>
                        <a:t>; Target 4.7</a:t>
                      </a:r>
                    </a:p>
                    <a:p>
                      <a:r>
                        <a:rPr lang="en-US" sz="1000" b="0" i="0" u="none" strike="noStrike" kern="1200" baseline="0" dirty="0" smtClean="0">
                          <a:solidFill>
                            <a:schemeClr val="dk1"/>
                          </a:solidFill>
                          <a:latin typeface="+mn-lt"/>
                          <a:ea typeface="+mn-ea"/>
                          <a:cs typeface="+mn-cs"/>
                        </a:rPr>
                        <a:t>[By 2030, ensure that all learners acquire the knowledge and skills needed to promote sustainable development, including, among others, through education for sustainable development and  sustainable lifestyles, human rights, gender equality, promotion of a culture of peace and non-violence, global citizenship and appreciation of cultural diversity and of culture’s contribution to sustainable development]</a:t>
                      </a:r>
                      <a:endParaRPr lang="en-US" sz="10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7618">
                <a:tc>
                  <a:txBody>
                    <a:bodyPr/>
                    <a:lstStyle/>
                    <a:p>
                      <a:pPr marL="0" marR="0">
                        <a:lnSpc>
                          <a:spcPct val="107000"/>
                        </a:lnSpc>
                        <a:spcBef>
                          <a:spcPts val="0"/>
                        </a:spcBef>
                        <a:spcAft>
                          <a:spcPts val="0"/>
                        </a:spcAft>
                      </a:pPr>
                      <a:r>
                        <a:rPr lang="en-US" sz="1200" dirty="0">
                          <a:effectLst/>
                          <a:latin typeface="+mj-lt"/>
                        </a:rPr>
                        <a:t>Partners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1. RCE</a:t>
                      </a:r>
                      <a:r>
                        <a:rPr lang="en-US" sz="1000" kern="1200" baseline="0" dirty="0" smtClean="0">
                          <a:solidFill>
                            <a:schemeClr val="dk1"/>
                          </a:solidFill>
                          <a:effectLst/>
                          <a:latin typeface="+mj-lt"/>
                          <a:ea typeface="+mn-ea"/>
                          <a:cs typeface="+mn-cs"/>
                        </a:rPr>
                        <a:t> Kuching: Education and </a:t>
                      </a:r>
                      <a:r>
                        <a:rPr lang="en-US" sz="1000" kern="1200" baseline="0" dirty="0" err="1" smtClean="0">
                          <a:solidFill>
                            <a:schemeClr val="dk1"/>
                          </a:solidFill>
                          <a:effectLst/>
                          <a:latin typeface="+mj-lt"/>
                          <a:ea typeface="+mn-ea"/>
                          <a:cs typeface="+mn-cs"/>
                        </a:rPr>
                        <a:t>Programme</a:t>
                      </a:r>
                      <a:r>
                        <a:rPr lang="en-US" sz="1000" kern="1200" baseline="0" dirty="0" smtClean="0">
                          <a:solidFill>
                            <a:schemeClr val="dk1"/>
                          </a:solidFill>
                          <a:effectLst/>
                          <a:latin typeface="+mj-lt"/>
                          <a:ea typeface="+mn-ea"/>
                          <a:cs typeface="+mn-cs"/>
                        </a:rPr>
                        <a:t> taskforce</a:t>
                      </a:r>
                      <a:endParaRPr lang="en-US" sz="1000" kern="1200" dirty="0">
                        <a:solidFill>
                          <a:schemeClr val="dk1"/>
                        </a:solidFill>
                        <a:effectLst/>
                        <a:latin typeface="+mj-lt"/>
                        <a:ea typeface="+mn-ea"/>
                        <a:cs typeface="+mn-cs"/>
                      </a:endParaRPr>
                    </a:p>
                  </a:txBody>
                  <a:tcPr marL="68580" marR="68580" marT="0" marB="0"/>
                </a:tc>
                <a:tc>
                  <a:txBody>
                    <a:bodyPr/>
                    <a:lstStyle/>
                    <a:p>
                      <a:r>
                        <a:rPr lang="en-US" sz="1000" dirty="0" smtClean="0"/>
                        <a:t>2. UCSI</a:t>
                      </a:r>
                      <a:r>
                        <a:rPr lang="en-US" sz="1000" baseline="0" dirty="0" smtClean="0"/>
                        <a:t> University, SAA &amp; FOSSLA</a:t>
                      </a:r>
                      <a:endParaRPr lang="en-US" sz="1000" dirty="0"/>
                    </a:p>
                  </a:txBody>
                  <a:tcPr marL="68580" marR="68580" marT="0" marB="0"/>
                </a:tc>
                <a:tc>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3. Student bodies</a:t>
                      </a:r>
                      <a:r>
                        <a:rPr lang="en-US" sz="1000" kern="1200" baseline="0" dirty="0" smtClean="0">
                          <a:solidFill>
                            <a:schemeClr val="dk1"/>
                          </a:solidFill>
                          <a:effectLst/>
                          <a:latin typeface="+mj-lt"/>
                          <a:ea typeface="+mn-ea"/>
                          <a:cs typeface="+mn-cs"/>
                        </a:rPr>
                        <a:t> of UCSI</a:t>
                      </a:r>
                      <a:endParaRPr lang="en-US" sz="1000" kern="1200" dirty="0">
                        <a:solidFill>
                          <a:schemeClr val="dk1"/>
                        </a:solidFill>
                        <a:effectLst/>
                        <a:latin typeface="+mj-lt"/>
                        <a:ea typeface="+mn-ea"/>
                        <a:cs typeface="+mn-cs"/>
                      </a:endParaRPr>
                    </a:p>
                  </a:txBody>
                  <a:tcPr marL="68580" marR="68580" marT="0" marB="0">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000" kern="1200" dirty="0" smtClean="0">
                          <a:solidFill>
                            <a:schemeClr val="dk1"/>
                          </a:solidFill>
                          <a:effectLst/>
                          <a:latin typeface="+mn-lt"/>
                          <a:ea typeface="+mn-ea"/>
                          <a:cs typeface="+mn-cs"/>
                        </a:rPr>
                        <a:t>4. Student bodies</a:t>
                      </a:r>
                      <a:r>
                        <a:rPr lang="en-US" sz="1000" kern="1200" baseline="0" dirty="0" smtClean="0">
                          <a:solidFill>
                            <a:schemeClr val="dk1"/>
                          </a:solidFill>
                          <a:effectLst/>
                          <a:latin typeface="+mn-lt"/>
                          <a:ea typeface="+mn-ea"/>
                          <a:cs typeface="+mn-cs"/>
                        </a:rPr>
                        <a:t> of UNIMAS</a:t>
                      </a:r>
                      <a:endParaRPr lang="en-US" sz="1000" kern="1200" dirty="0" smtClean="0">
                        <a:solidFill>
                          <a:schemeClr val="dk1"/>
                        </a:solidFill>
                        <a:effectLst/>
                        <a:latin typeface="+mn-lt"/>
                        <a:ea typeface="+mn-ea"/>
                        <a:cs typeface="+mn-cs"/>
                      </a:endParaRPr>
                    </a:p>
                  </a:txBody>
                  <a:tcPr marL="68580" marR="68580" marT="0" marB="0">
                    <a:lnL w="12700" cap="flat" cmpd="sng" algn="ctr">
                      <a:solidFill>
                        <a:schemeClr val="bg1"/>
                      </a:solidFill>
                      <a:prstDash val="solid"/>
                      <a:round/>
                      <a:headEnd type="none" w="med" len="med"/>
                      <a:tailEnd type="none" w="med" len="med"/>
                    </a:lnL>
                  </a:tcPr>
                </a:tc>
                <a:tc>
                  <a:txBody>
                    <a:bodyPr/>
                    <a:lstStyle/>
                    <a:p>
                      <a:pPr marL="0" marR="0" algn="l" defTabSz="914400" rtl="0" eaLnBrk="1" latinLnBrk="0" hangingPunct="1">
                        <a:lnSpc>
                          <a:spcPct val="107000"/>
                        </a:lnSpc>
                        <a:spcBef>
                          <a:spcPts val="0"/>
                        </a:spcBef>
                        <a:spcAft>
                          <a:spcPts val="0"/>
                        </a:spcAft>
                      </a:pPr>
                      <a:r>
                        <a:rPr lang="en-US" sz="1000" kern="1200" dirty="0" smtClean="0">
                          <a:solidFill>
                            <a:schemeClr val="dk1"/>
                          </a:solidFill>
                          <a:effectLst/>
                          <a:latin typeface="+mj-lt"/>
                          <a:ea typeface="+mn-ea"/>
                          <a:cs typeface="+mn-cs"/>
                        </a:rPr>
                        <a:t>5. Student bodies of Swinburne </a:t>
                      </a:r>
                      <a:endParaRPr lang="en-US" sz="10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3023365798"/>
                  </a:ext>
                </a:extLst>
              </a:tr>
              <a:tr h="864711">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Roles</a:t>
                      </a:r>
                      <a:r>
                        <a:rPr lang="en-US" sz="1200" baseline="0" dirty="0" smtClean="0">
                          <a:effectLst/>
                          <a:latin typeface="+mj-lt"/>
                          <a:ea typeface="Calibri" panose="020F0502020204030204" pitchFamily="34" charset="0"/>
                          <a:cs typeface="Times New Roman" panose="02020603050405020304" pitchFamily="18" charset="0"/>
                        </a:rPr>
                        <a:t> and functions of partner</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1.1</a:t>
                      </a:r>
                      <a:r>
                        <a:rPr lang="en-US" sz="1000" kern="1200" baseline="0" dirty="0" smtClean="0">
                          <a:solidFill>
                            <a:schemeClr val="dk1"/>
                          </a:solidFill>
                          <a:effectLst/>
                          <a:latin typeface="+mj-lt"/>
                          <a:ea typeface="+mn-ea"/>
                          <a:cs typeface="+mn-cs"/>
                        </a:rPr>
                        <a:t> </a:t>
                      </a:r>
                      <a:r>
                        <a:rPr lang="en-US" sz="1000" dirty="0" smtClean="0">
                          <a:latin typeface="Calibri" panose="020F0502020204030204" pitchFamily="34" charset="0"/>
                          <a:ea typeface="Calibri" panose="020F0502020204030204" pitchFamily="34" charset="0"/>
                          <a:cs typeface="Times New Roman" panose="02020603050405020304" pitchFamily="18" charset="0"/>
                        </a:rPr>
                        <a:t>To develop the learning objectives, outcomes, pedagogy and assessment,</a:t>
                      </a:r>
                      <a:r>
                        <a:rPr lang="en-US" sz="1000" baseline="0" dirty="0" smtClean="0">
                          <a:latin typeface="Calibri" panose="020F0502020204030204" pitchFamily="34" charset="0"/>
                          <a:ea typeface="Calibri" panose="020F0502020204030204" pitchFamily="34" charset="0"/>
                          <a:cs typeface="Times New Roman" panose="02020603050405020304" pitchFamily="18" charset="0"/>
                        </a:rPr>
                        <a:t> </a:t>
                      </a:r>
                      <a:r>
                        <a:rPr lang="en-US" sz="1000" kern="1200" baseline="0" dirty="0" smtClean="0">
                          <a:solidFill>
                            <a:schemeClr val="dk1"/>
                          </a:solidFill>
                          <a:effectLst/>
                          <a:latin typeface="+mj-lt"/>
                          <a:ea typeface="+mn-ea"/>
                          <a:cs typeface="+mn-cs"/>
                        </a:rPr>
                        <a:t>working together with the other RCE teams, student groups, SAA &amp; Academic Office </a:t>
                      </a:r>
                      <a:endParaRPr lang="en-US" sz="1000" kern="1200" dirty="0">
                        <a:solidFill>
                          <a:schemeClr val="dk1"/>
                        </a:solidFill>
                        <a:effectLst/>
                        <a:latin typeface="+mj-lt"/>
                        <a:ea typeface="+mn-ea"/>
                        <a:cs typeface="+mn-cs"/>
                      </a:endParaRPr>
                    </a:p>
                  </a:txBody>
                  <a:tcPr marL="68580" marR="68580" marT="0" marB="0"/>
                </a:tc>
                <a:tc>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To advise</a:t>
                      </a:r>
                      <a:r>
                        <a:rPr lang="en-US" sz="1000" kern="1200" baseline="0" dirty="0" smtClean="0">
                          <a:solidFill>
                            <a:schemeClr val="dk1"/>
                          </a:solidFill>
                          <a:effectLst/>
                          <a:latin typeface="+mj-lt"/>
                          <a:ea typeface="+mn-ea"/>
                          <a:cs typeface="+mn-cs"/>
                        </a:rPr>
                        <a:t> and implement </a:t>
                      </a:r>
                      <a:r>
                        <a:rPr lang="en-US" sz="1000" kern="1200" dirty="0" smtClean="0">
                          <a:solidFill>
                            <a:schemeClr val="dk1"/>
                          </a:solidFill>
                          <a:effectLst/>
                          <a:latin typeface="+mj-lt"/>
                          <a:ea typeface="+mn-ea"/>
                          <a:cs typeface="+mn-cs"/>
                        </a:rPr>
                        <a:t>the inclusion of</a:t>
                      </a:r>
                      <a:r>
                        <a:rPr lang="en-US" sz="1000" kern="1200" baseline="0" dirty="0" smtClean="0">
                          <a:solidFill>
                            <a:schemeClr val="dk1"/>
                          </a:solidFill>
                          <a:effectLst/>
                          <a:latin typeface="+mj-lt"/>
                          <a:ea typeface="+mn-ea"/>
                          <a:cs typeface="+mn-cs"/>
                        </a:rPr>
                        <a:t> ESD-SDG education in the current ELE subject and University Life subject</a:t>
                      </a:r>
                      <a:endParaRPr lang="en-US" sz="1000" kern="1200" dirty="0">
                        <a:solidFill>
                          <a:schemeClr val="dk1"/>
                        </a:solidFill>
                        <a:effectLst/>
                        <a:latin typeface="+mj-lt"/>
                        <a:ea typeface="+mn-ea"/>
                        <a:cs typeface="+mn-cs"/>
                      </a:endParaRPr>
                    </a:p>
                  </a:txBody>
                  <a:tcPr marL="68580" marR="68580" marT="0" marB="0"/>
                </a:tc>
                <a:tc gridSpan="3">
                  <a:txBody>
                    <a:bodyPr/>
                    <a:lstStyle/>
                    <a:p>
                      <a:r>
                        <a:rPr lang="en-US" sz="1000" dirty="0" smtClean="0"/>
                        <a:t>3.1 To participate in</a:t>
                      </a:r>
                      <a:r>
                        <a:rPr lang="en-US" sz="1000" baseline="0" dirty="0" smtClean="0"/>
                        <a:t> developing the Youth Ambassador </a:t>
                      </a:r>
                      <a:r>
                        <a:rPr lang="en-US" sz="1000" baseline="0" dirty="0" err="1" smtClean="0"/>
                        <a:t>Programme</a:t>
                      </a:r>
                      <a:endParaRPr lang="en-US" sz="1000" baseline="0" dirty="0" smtClean="0"/>
                    </a:p>
                    <a:p>
                      <a:r>
                        <a:rPr lang="en-US" sz="1000" baseline="0" dirty="0" smtClean="0"/>
                        <a:t>3.2 To participate in the </a:t>
                      </a:r>
                      <a:r>
                        <a:rPr lang="en-US" sz="1000" dirty="0" smtClean="0"/>
                        <a:t>training </a:t>
                      </a:r>
                      <a:r>
                        <a:rPr lang="en-US" sz="1000" dirty="0" err="1" smtClean="0"/>
                        <a:t>programme</a:t>
                      </a:r>
                      <a:r>
                        <a:rPr lang="en-US" sz="1000" dirty="0" smtClean="0"/>
                        <a:t> </a:t>
                      </a:r>
                      <a:endParaRPr lang="en-US" sz="1000" dirty="0"/>
                    </a:p>
                  </a:txBody>
                  <a:tcPr marL="68580" marR="68580" marT="0" marB="0"/>
                </a:tc>
                <a:tc hMerge="1">
                  <a:txBody>
                    <a:bodyPr/>
                    <a:lstStyle/>
                    <a:p>
                      <a:endParaRPr lang="en-US" dirty="0"/>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marL="0" marR="0" algn="l" defTabSz="914400" rtl="0" eaLnBrk="1" latinLnBrk="0" hangingPunct="1">
                        <a:lnSpc>
                          <a:spcPct val="107000"/>
                        </a:lnSpc>
                        <a:spcBef>
                          <a:spcPts val="0"/>
                        </a:spcBef>
                        <a:spcAft>
                          <a:spcPts val="0"/>
                        </a:spcAft>
                      </a:pPr>
                      <a:endParaRPr lang="en-US" sz="1000" kern="1200" dirty="0">
                        <a:solidFill>
                          <a:schemeClr val="dk1"/>
                        </a:solidFill>
                        <a:effectLst/>
                        <a:latin typeface="+mn-lt"/>
                        <a:ea typeface="+mn-ea"/>
                        <a:cs typeface="+mn-cs"/>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268423">
                <a:tc>
                  <a:txBody>
                    <a:bodyPr/>
                    <a:lstStyle/>
                    <a:p>
                      <a:pPr marL="0" marR="0">
                        <a:lnSpc>
                          <a:spcPct val="107000"/>
                        </a:lnSpc>
                        <a:spcBef>
                          <a:spcPts val="0"/>
                        </a:spcBef>
                        <a:spcAft>
                          <a:spcPts val="0"/>
                        </a:spcAft>
                      </a:pPr>
                      <a:r>
                        <a:rPr lang="en-US" sz="1200" dirty="0" smtClean="0">
                          <a:effectLst/>
                          <a:latin typeface="+mj-lt"/>
                        </a:rPr>
                        <a:t>Description (topics)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Course content</a:t>
                      </a:r>
                      <a:r>
                        <a:rPr lang="en-US" sz="1000" kern="1200" baseline="0" dirty="0" smtClean="0">
                          <a:solidFill>
                            <a:schemeClr val="dk1"/>
                          </a:solidFill>
                          <a:effectLst/>
                          <a:latin typeface="+mj-lt"/>
                          <a:ea typeface="+mn-ea"/>
                          <a:cs typeface="+mn-cs"/>
                        </a:rPr>
                        <a:t> will focus on the 4 SDG Goals and specific targets as identified in the RCE Kuching </a:t>
                      </a:r>
                      <a:endParaRPr lang="en-US" sz="1000" kern="1200" dirty="0" smtClean="0">
                        <a:solidFill>
                          <a:schemeClr val="dk1"/>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smtClean="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88574750"/>
                  </a:ext>
                </a:extLst>
              </a:tr>
              <a:tr h="268423">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Learners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University students of UCSI, UNIMAS,</a:t>
                      </a:r>
                      <a:r>
                        <a:rPr lang="en-US" sz="1000" kern="1200" baseline="0" dirty="0" smtClean="0">
                          <a:solidFill>
                            <a:schemeClr val="dk1"/>
                          </a:solidFill>
                          <a:effectLst/>
                          <a:latin typeface="+mj-lt"/>
                          <a:ea typeface="+mn-ea"/>
                          <a:cs typeface="+mn-cs"/>
                        </a:rPr>
                        <a:t> Swinburne and Sunway; the </a:t>
                      </a:r>
                      <a:r>
                        <a:rPr lang="en-US" sz="1000" kern="1200" baseline="0" dirty="0" err="1" smtClean="0">
                          <a:solidFill>
                            <a:schemeClr val="dk1"/>
                          </a:solidFill>
                          <a:effectLst/>
                          <a:latin typeface="+mj-lt"/>
                          <a:ea typeface="+mn-ea"/>
                          <a:cs typeface="+mn-cs"/>
                        </a:rPr>
                        <a:t>programme</a:t>
                      </a:r>
                      <a:r>
                        <a:rPr lang="en-US" sz="1000" kern="1200" baseline="0" dirty="0" smtClean="0">
                          <a:solidFill>
                            <a:schemeClr val="dk1"/>
                          </a:solidFill>
                          <a:effectLst/>
                          <a:latin typeface="+mj-lt"/>
                          <a:ea typeface="+mn-ea"/>
                          <a:cs typeface="+mn-cs"/>
                        </a:rPr>
                        <a:t> will be extended to other universities in stages</a:t>
                      </a:r>
                      <a:endParaRPr lang="en-US" sz="1000" kern="1200" dirty="0" smtClean="0">
                        <a:solidFill>
                          <a:schemeClr val="dk1"/>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49583">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Objectives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Cognitive LO: Students are aware and</a:t>
                      </a:r>
                      <a:r>
                        <a:rPr lang="en-US" sz="1000" kern="1200" baseline="0" dirty="0" smtClean="0">
                          <a:solidFill>
                            <a:schemeClr val="dk1"/>
                          </a:solidFill>
                          <a:effectLst/>
                          <a:latin typeface="+mj-lt"/>
                          <a:ea typeface="+mn-ea"/>
                          <a:cs typeface="+mn-cs"/>
                        </a:rPr>
                        <a:t> develop the skills of SDG</a:t>
                      </a:r>
                    </a:p>
                    <a:p>
                      <a:pPr marL="0" marR="0">
                        <a:lnSpc>
                          <a:spcPct val="107000"/>
                        </a:lnSpc>
                        <a:spcBef>
                          <a:spcPts val="0"/>
                        </a:spcBef>
                        <a:spcAft>
                          <a:spcPts val="0"/>
                        </a:spcAft>
                      </a:pPr>
                      <a:r>
                        <a:rPr lang="en-US" sz="1000" kern="1200" baseline="0" dirty="0" smtClean="0">
                          <a:solidFill>
                            <a:schemeClr val="dk1"/>
                          </a:solidFill>
                          <a:effectLst/>
                          <a:latin typeface="+mj-lt"/>
                          <a:ea typeface="+mn-ea"/>
                          <a:cs typeface="+mn-cs"/>
                        </a:rPr>
                        <a:t>Social-emotional LO: Students are able to articulate and raise awareness of SDGs among their peers</a:t>
                      </a:r>
                    </a:p>
                    <a:p>
                      <a:pPr marL="0" marR="0">
                        <a:lnSpc>
                          <a:spcPct val="107000"/>
                        </a:lnSpc>
                        <a:spcBef>
                          <a:spcPts val="0"/>
                        </a:spcBef>
                        <a:spcAft>
                          <a:spcPts val="0"/>
                        </a:spcAft>
                      </a:pPr>
                      <a:r>
                        <a:rPr lang="en-US" sz="1000" kern="1200" baseline="0" dirty="0" smtClean="0">
                          <a:solidFill>
                            <a:schemeClr val="dk1"/>
                          </a:solidFill>
                          <a:effectLst/>
                          <a:latin typeface="+mj-lt"/>
                          <a:ea typeface="+mn-ea"/>
                          <a:cs typeface="+mn-cs"/>
                        </a:rPr>
                        <a:t>Behavioral LO: Students plan and implement SDG projects in schools or communities</a:t>
                      </a:r>
                    </a:p>
                    <a:p>
                      <a:pPr marL="0" marR="0">
                        <a:lnSpc>
                          <a:spcPct val="107000"/>
                        </a:lnSpc>
                        <a:spcBef>
                          <a:spcPts val="0"/>
                        </a:spcBef>
                        <a:spcAft>
                          <a:spcPts val="0"/>
                        </a:spcAft>
                      </a:pPr>
                      <a:endParaRPr lang="en-US" sz="1000" kern="1200" baseline="0" dirty="0" smtClean="0">
                        <a:solidFill>
                          <a:schemeClr val="dk1"/>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68423">
                <a:tc>
                  <a:txBody>
                    <a:bodyPr/>
                    <a:lstStyle/>
                    <a:p>
                      <a:pPr marL="0" marR="0">
                        <a:lnSpc>
                          <a:spcPct val="107000"/>
                        </a:lnSpc>
                        <a:spcBef>
                          <a:spcPts val="0"/>
                        </a:spcBef>
                        <a:spcAft>
                          <a:spcPts val="0"/>
                        </a:spcAft>
                      </a:pPr>
                      <a:r>
                        <a:rPr lang="en-US" sz="1200" dirty="0" smtClean="0">
                          <a:effectLst/>
                          <a:latin typeface="+mj-lt"/>
                          <a:ea typeface="Calibri" panose="020F0502020204030204" pitchFamily="34" charset="0"/>
                          <a:cs typeface="Times New Roman" panose="02020603050405020304" pitchFamily="18" charset="0"/>
                        </a:rPr>
                        <a:t>Learning methods</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To develop</a:t>
                      </a:r>
                      <a:r>
                        <a:rPr lang="en-US" sz="1000" kern="1200" baseline="0" dirty="0" smtClean="0">
                          <a:solidFill>
                            <a:schemeClr val="dk1"/>
                          </a:solidFill>
                          <a:effectLst/>
                          <a:latin typeface="+mj-lt"/>
                          <a:ea typeface="+mn-ea"/>
                          <a:cs typeface="+mn-cs"/>
                        </a:rPr>
                        <a:t> partnership between schools and universities in planning and running a SDG project in the schools or community; e.g. the 3 </a:t>
                      </a:r>
                      <a:r>
                        <a:rPr lang="en-US" sz="1000" kern="1200" baseline="0" dirty="0" err="1" smtClean="0">
                          <a:solidFill>
                            <a:schemeClr val="dk1"/>
                          </a:solidFill>
                          <a:effectLst/>
                          <a:latin typeface="+mj-lt"/>
                          <a:ea typeface="+mn-ea"/>
                          <a:cs typeface="+mn-cs"/>
                        </a:rPr>
                        <a:t>Rs</a:t>
                      </a:r>
                      <a:r>
                        <a:rPr lang="en-US" sz="1000" kern="1200" baseline="0" dirty="0" smtClean="0">
                          <a:solidFill>
                            <a:schemeClr val="dk1"/>
                          </a:solidFill>
                          <a:effectLst/>
                          <a:latin typeface="+mj-lt"/>
                          <a:ea typeface="+mn-ea"/>
                          <a:cs typeface="+mn-cs"/>
                        </a:rPr>
                        <a:t> and water conservation projects </a:t>
                      </a:r>
                    </a:p>
                    <a:p>
                      <a:pPr marL="0" marR="0">
                        <a:lnSpc>
                          <a:spcPct val="107000"/>
                        </a:lnSpc>
                        <a:spcBef>
                          <a:spcPts val="0"/>
                        </a:spcBef>
                        <a:spcAft>
                          <a:spcPts val="0"/>
                        </a:spcAft>
                      </a:pPr>
                      <a:endParaRPr lang="en-US" sz="1000" kern="1200" dirty="0" smtClean="0">
                        <a:solidFill>
                          <a:schemeClr val="dk1"/>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45885">
                <a:tc>
                  <a:txBody>
                    <a:bodyPr/>
                    <a:lstStyle/>
                    <a:p>
                      <a:pPr marL="0" marR="0">
                        <a:lnSpc>
                          <a:spcPct val="107000"/>
                        </a:lnSpc>
                        <a:spcBef>
                          <a:spcPts val="0"/>
                        </a:spcBef>
                        <a:spcAft>
                          <a:spcPts val="0"/>
                        </a:spcAft>
                      </a:pPr>
                      <a:r>
                        <a:rPr lang="en-US" sz="1200" dirty="0" smtClean="0">
                          <a:effectLst/>
                          <a:latin typeface="+mj-lt"/>
                        </a:rPr>
                        <a:t>Outcomes </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kern="1200" dirty="0" smtClean="0">
                          <a:solidFill>
                            <a:schemeClr val="dk1"/>
                          </a:solidFill>
                          <a:effectLst/>
                          <a:latin typeface="+mj-lt"/>
                          <a:ea typeface="+mn-ea"/>
                          <a:cs typeface="+mn-cs"/>
                        </a:rPr>
                        <a:t>Students</a:t>
                      </a:r>
                      <a:r>
                        <a:rPr lang="en-US" sz="1000" kern="1200" baseline="0" dirty="0" smtClean="0">
                          <a:solidFill>
                            <a:schemeClr val="dk1"/>
                          </a:solidFill>
                          <a:effectLst/>
                          <a:latin typeface="+mj-lt"/>
                          <a:ea typeface="+mn-ea"/>
                          <a:cs typeface="+mn-cs"/>
                        </a:rPr>
                        <a:t> will be equipped with the knowledge, skills and value of SDGs and to extend their knowledge to the schools and communities; they will be role model of other students on campus; they will train future youth ambassador in order to sustain the SDG goals in their campuses</a:t>
                      </a:r>
                    </a:p>
                    <a:p>
                      <a:pPr marL="0" marR="0">
                        <a:lnSpc>
                          <a:spcPct val="107000"/>
                        </a:lnSpc>
                        <a:spcBef>
                          <a:spcPts val="0"/>
                        </a:spcBef>
                        <a:spcAft>
                          <a:spcPts val="0"/>
                        </a:spcAft>
                      </a:pPr>
                      <a:endParaRPr lang="en-US" sz="1000" kern="1200" dirty="0">
                        <a:solidFill>
                          <a:schemeClr val="dk1"/>
                        </a:solidFill>
                        <a:effectLst/>
                        <a:latin typeface="+mj-lt"/>
                        <a:ea typeface="+mn-ea"/>
                        <a:cs typeface="+mn-cs"/>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33261738"/>
                  </a:ext>
                </a:extLst>
              </a:tr>
              <a:tr h="371139">
                <a:tc>
                  <a:txBody>
                    <a:bodyPr/>
                    <a:lstStyle/>
                    <a:p>
                      <a:pPr marL="0" marR="0">
                        <a:lnSpc>
                          <a:spcPct val="107000"/>
                        </a:lnSpc>
                        <a:spcBef>
                          <a:spcPts val="0"/>
                        </a:spcBef>
                        <a:spcAft>
                          <a:spcPts val="0"/>
                        </a:spcAft>
                      </a:pPr>
                      <a:r>
                        <a:rPr lang="en-US" sz="1200" dirty="0">
                          <a:effectLst/>
                          <a:latin typeface="+mj-lt"/>
                        </a:rPr>
                        <a:t>Timeline</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kern="1200" dirty="0" smtClean="0">
                          <a:solidFill>
                            <a:schemeClr val="dk1"/>
                          </a:solidFill>
                          <a:effectLst/>
                          <a:latin typeface="+mj-lt"/>
                          <a:ea typeface="+mn-ea"/>
                          <a:cs typeface="+mn-cs"/>
                        </a:rPr>
                        <a:t>July – Dec 2018</a:t>
                      </a:r>
                    </a:p>
                  </a:txBody>
                  <a:tcPr marL="68580" marR="68580" marT="0" marB="0"/>
                </a:tc>
                <a:tc>
                  <a:txBody>
                    <a:bodyPr/>
                    <a:lstStyle/>
                    <a:p>
                      <a:r>
                        <a:rPr lang="en-US" sz="1200" dirty="0" smtClean="0"/>
                        <a:t>July – Dec 2018</a:t>
                      </a:r>
                      <a:endParaRPr lang="en-US" sz="1200" dirty="0"/>
                    </a:p>
                  </a:txBody>
                  <a:tcPr marL="68580" marR="68580" marT="0" marB="0"/>
                </a:tc>
                <a:tc gridSpan="3">
                  <a:txBody>
                    <a:bodyPr/>
                    <a:lstStyle/>
                    <a:p>
                      <a:r>
                        <a:rPr lang="en-US" sz="1200" dirty="0" smtClean="0"/>
                        <a:t>Jan – June 2019 and onwards</a:t>
                      </a:r>
                      <a:endParaRPr lang="en-US" sz="1200" dirty="0"/>
                    </a:p>
                  </a:txBody>
                  <a:tcPr marL="68580" marR="68580" marT="0" marB="0"/>
                </a:tc>
                <a:tc hMerge="1">
                  <a:txBody>
                    <a:bodyPr/>
                    <a:lstStyle/>
                    <a:p>
                      <a:endParaRPr lang="en-US"/>
                    </a:p>
                  </a:txBody>
                  <a:tcPr/>
                </a:tc>
                <a:tc hMerge="1">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938173867"/>
                  </a:ext>
                </a:extLst>
              </a:tr>
              <a:tr h="447129">
                <a:tc>
                  <a:txBody>
                    <a:bodyPr/>
                    <a:lstStyle/>
                    <a:p>
                      <a:pPr marL="0" marR="0">
                        <a:lnSpc>
                          <a:spcPct val="107000"/>
                        </a:lnSpc>
                        <a:spcBef>
                          <a:spcPts val="0"/>
                        </a:spcBef>
                        <a:spcAft>
                          <a:spcPts val="0"/>
                        </a:spcAft>
                      </a:pPr>
                      <a:r>
                        <a:rPr lang="en-US" sz="1200" dirty="0">
                          <a:effectLst/>
                          <a:latin typeface="+mj-lt"/>
                        </a:rPr>
                        <a:t>Evaluation</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tc>
                <a:tc gridSpan="5">
                  <a:txBody>
                    <a:bodyPr/>
                    <a:lstStyle/>
                    <a:p>
                      <a:pPr marL="0" marR="0">
                        <a:lnSpc>
                          <a:spcPct val="107000"/>
                        </a:lnSpc>
                        <a:spcBef>
                          <a:spcPts val="0"/>
                        </a:spcBef>
                        <a:spcAft>
                          <a:spcPts val="0"/>
                        </a:spcAft>
                      </a:pPr>
                      <a:r>
                        <a:rPr lang="en-US" sz="1000" dirty="0" smtClean="0">
                          <a:effectLst/>
                          <a:latin typeface="+mj-lt"/>
                        </a:rPr>
                        <a:t>To</a:t>
                      </a:r>
                      <a:r>
                        <a:rPr lang="en-US" sz="1000" baseline="0" dirty="0" smtClean="0">
                          <a:effectLst/>
                          <a:latin typeface="+mj-lt"/>
                        </a:rPr>
                        <a:t> develop instrument in assessing the knowledge, skills and value of students in SDGs before and after the </a:t>
                      </a:r>
                      <a:r>
                        <a:rPr lang="en-US" sz="1000" baseline="0" dirty="0" err="1" smtClean="0">
                          <a:effectLst/>
                          <a:latin typeface="+mj-lt"/>
                        </a:rPr>
                        <a:t>programme</a:t>
                      </a:r>
                      <a:r>
                        <a:rPr lang="en-US" sz="1000" baseline="0" dirty="0" smtClean="0">
                          <a:effectLst/>
                          <a:latin typeface="+mj-lt"/>
                        </a:rPr>
                        <a:t>; purpose is to assess success of the </a:t>
                      </a:r>
                      <a:r>
                        <a:rPr lang="en-US" sz="1000" baseline="0" dirty="0" err="1" smtClean="0">
                          <a:effectLst/>
                          <a:latin typeface="+mj-lt"/>
                        </a:rPr>
                        <a:t>programme</a:t>
                      </a:r>
                      <a:r>
                        <a:rPr lang="en-US" sz="1000" baseline="0" dirty="0" smtClean="0">
                          <a:effectLst/>
                          <a:latin typeface="+mj-lt"/>
                        </a:rPr>
                        <a:t> towards SDG Goal 4 and Target 4.7</a:t>
                      </a:r>
                      <a:endParaRPr lang="en-US" sz="1000" dirty="0">
                        <a:effectLst/>
                        <a:latin typeface="+mj-lt"/>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15163489"/>
                  </a:ext>
                </a:extLst>
              </a:tr>
            </a:tbl>
          </a:graphicData>
        </a:graphic>
      </p:graphicFrame>
      <p:sp>
        <p:nvSpPr>
          <p:cNvPr id="5" name="Rectangle 4"/>
          <p:cNvSpPr/>
          <p:nvPr/>
        </p:nvSpPr>
        <p:spPr>
          <a:xfrm>
            <a:off x="684212" y="152400"/>
            <a:ext cx="10515600" cy="1478764"/>
          </a:xfrm>
          <a:prstGeom prst="rect">
            <a:avLst/>
          </a:prstGeom>
        </p:spPr>
        <p:txBody>
          <a:bodyPr wrap="square">
            <a:spAutoFit/>
          </a:bodyPr>
          <a:lstStyle/>
          <a:p>
            <a:pPr algn="ctr">
              <a:lnSpc>
                <a:spcPct val="107000"/>
              </a:lnSpc>
              <a:spcAft>
                <a:spcPts val="8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RCE Youth </a:t>
            </a:r>
            <a:r>
              <a:rPr lang="en-US" sz="2400" dirty="0">
                <a:latin typeface="Calibri" panose="020F0502020204030204" pitchFamily="34" charset="0"/>
                <a:ea typeface="Calibri" panose="020F0502020204030204" pitchFamily="34" charset="0"/>
                <a:cs typeface="Times New Roman" panose="02020603050405020304" pitchFamily="18" charset="0"/>
              </a:rPr>
              <a:t>A</a:t>
            </a:r>
            <a:r>
              <a:rPr lang="en-US" sz="2400" dirty="0" smtClean="0">
                <a:latin typeface="Calibri" panose="020F0502020204030204" pitchFamily="34" charset="0"/>
                <a:ea typeface="Calibri" panose="020F0502020204030204" pitchFamily="34" charset="0"/>
                <a:cs typeface="Times New Roman" panose="02020603050405020304" pitchFamily="18" charset="0"/>
              </a:rPr>
              <a:t>mbassador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Programme</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79412" y="228600"/>
            <a:ext cx="1997362" cy="427809"/>
          </a:xfrm>
          <a:prstGeom prst="rect">
            <a:avLst/>
          </a:prstGeom>
          <a:solidFill>
            <a:srgbClr val="FF0000"/>
          </a:solidFill>
        </p:spPr>
        <p:txBody>
          <a:bodyPr wrap="none" rtlCol="0">
            <a:spAutoFit/>
          </a:bodyPr>
          <a:lstStyle/>
          <a:p>
            <a:pPr>
              <a:lnSpc>
                <a:spcPct val="90000"/>
              </a:lnSpc>
            </a:pPr>
            <a:r>
              <a:rPr lang="en-US" sz="1200" b="1" dirty="0" smtClean="0">
                <a:solidFill>
                  <a:schemeClr val="bg1"/>
                </a:solidFill>
              </a:rPr>
              <a:t>SDG 4 Quality Education</a:t>
            </a:r>
          </a:p>
          <a:p>
            <a:pPr>
              <a:lnSpc>
                <a:spcPct val="90000"/>
              </a:lnSpc>
            </a:pPr>
            <a:r>
              <a:rPr lang="en-US" sz="1200" b="1" dirty="0" smtClean="0">
                <a:solidFill>
                  <a:schemeClr val="bg1"/>
                </a:solidFill>
              </a:rPr>
              <a:t>Target 4.7 </a:t>
            </a:r>
            <a:endParaRPr lang="en-US" sz="1200" b="1" dirty="0">
              <a:solidFill>
                <a:schemeClr val="bg1"/>
              </a:solidFill>
            </a:endParaRPr>
          </a:p>
        </p:txBody>
      </p:sp>
    </p:spTree>
    <p:extLst>
      <p:ext uri="{BB962C8B-B14F-4D97-AF65-F5344CB8AC3E}">
        <p14:creationId xmlns:p14="http://schemas.microsoft.com/office/powerpoint/2010/main" val="3230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graphicFrame>
        <p:nvGraphicFramePr>
          <p:cNvPr id="9" name="Diagram 8"/>
          <p:cNvGraphicFramePr/>
          <p:nvPr>
            <p:extLst/>
          </p:nvPr>
        </p:nvGraphicFramePr>
        <p:xfrm>
          <a:off x="2585449" y="38367"/>
          <a:ext cx="7120692" cy="287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2379662" y="2428875"/>
            <a:ext cx="8001000" cy="5334000"/>
            <a:chOff x="609600" y="2590800"/>
            <a:chExt cx="8534400" cy="5689600"/>
          </a:xfrm>
        </p:grpSpPr>
        <p:graphicFrame>
          <p:nvGraphicFramePr>
            <p:cNvPr id="2" name="Diagram 1"/>
            <p:cNvGraphicFramePr/>
            <p:nvPr>
              <p:extLst/>
            </p:nvPr>
          </p:nvGraphicFramePr>
          <p:xfrm>
            <a:off x="609600" y="2590800"/>
            <a:ext cx="8534400" cy="5689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roup 2"/>
            <p:cNvGrpSpPr/>
            <p:nvPr/>
          </p:nvGrpSpPr>
          <p:grpSpPr>
            <a:xfrm>
              <a:off x="609600" y="3506788"/>
              <a:ext cx="3416247" cy="442800"/>
              <a:chOff x="4572000" y="3192287"/>
              <a:chExt cx="3416247" cy="442800"/>
            </a:xfrm>
          </p:grpSpPr>
          <p:sp>
            <p:nvSpPr>
              <p:cNvPr id="8" name="Rounded Rectangle 7"/>
              <p:cNvSpPr/>
              <p:nvPr/>
            </p:nvSpPr>
            <p:spPr>
              <a:xfrm>
                <a:off x="4572000" y="3192287"/>
                <a:ext cx="3307079" cy="4428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ounded Rectangle 4"/>
              <p:cNvSpPr/>
              <p:nvPr/>
            </p:nvSpPr>
            <p:spPr>
              <a:xfrm>
                <a:off x="4724400" y="3192287"/>
                <a:ext cx="326384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88" tIns="0" rIns="117188" bIns="0" numCol="1" spcCol="1270" anchor="ctr" anchorCtr="0">
                <a:noAutofit/>
              </a:bodyPr>
              <a:lstStyle/>
              <a:p>
                <a:pPr defTabSz="625078">
                  <a:lnSpc>
                    <a:spcPct val="90000"/>
                  </a:lnSpc>
                  <a:spcBef>
                    <a:spcPct val="0"/>
                  </a:spcBef>
                  <a:spcAft>
                    <a:spcPct val="35000"/>
                  </a:spcAft>
                </a:pPr>
                <a:r>
                  <a:rPr lang="en-US" sz="1406" dirty="0"/>
                  <a:t>TASK FORCES of RCE KUCHING </a:t>
                </a:r>
                <a:endParaRPr lang="en-US" sz="1406" dirty="0"/>
              </a:p>
            </p:txBody>
          </p:sp>
        </p:grpSp>
      </p:grpSp>
      <p:sp>
        <p:nvSpPr>
          <p:cNvPr id="11" name="TextBox 10"/>
          <p:cNvSpPr txBox="1"/>
          <p:nvPr/>
        </p:nvSpPr>
        <p:spPr>
          <a:xfrm>
            <a:off x="450849" y="214313"/>
            <a:ext cx="3541354" cy="352084"/>
          </a:xfrm>
          <a:prstGeom prst="rect">
            <a:avLst/>
          </a:prstGeom>
          <a:noFill/>
          <a:ln w="28575">
            <a:solidFill>
              <a:schemeClr val="accent2">
                <a:lumMod val="50000"/>
              </a:schemeClr>
            </a:solidFill>
          </a:ln>
        </p:spPr>
        <p:txBody>
          <a:bodyPr wrap="none" rtlCol="0">
            <a:spAutoFit/>
          </a:bodyPr>
          <a:lstStyle/>
          <a:p>
            <a:r>
              <a:rPr lang="en-US" sz="1688" b="1" dirty="0" smtClean="0"/>
              <a:t>Governance and Management</a:t>
            </a:r>
            <a:endParaRPr lang="en-US" sz="1688" b="1" dirty="0"/>
          </a:p>
        </p:txBody>
      </p:sp>
      <p:sp>
        <p:nvSpPr>
          <p:cNvPr id="6" name="Footer Placeholder 5"/>
          <p:cNvSpPr>
            <a:spLocks noGrp="1"/>
          </p:cNvSpPr>
          <p:nvPr>
            <p:ph type="ftr" sz="quarter" idx="11"/>
          </p:nvPr>
        </p:nvSpPr>
        <p:spPr/>
        <p:txBody>
          <a:bodyPr/>
          <a:lstStyle/>
          <a:p>
            <a:r>
              <a:rPr lang="en-US" smtClean="0"/>
              <a:t>Malaysian RCE Symposium 2018 </a:t>
            </a:r>
            <a:endParaRPr lang="en-US" dirty="0"/>
          </a:p>
        </p:txBody>
      </p:sp>
      <p:sp>
        <p:nvSpPr>
          <p:cNvPr id="7" name="Date Placeholder 6"/>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03813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33399"/>
            </a:gs>
            <a:gs pos="7000">
              <a:srgbClr val="666699"/>
            </a:gs>
            <a:gs pos="20000">
              <a:schemeClr val="bg1">
                <a:lumMod val="95000"/>
              </a:schemeClr>
            </a:gs>
            <a:gs pos="95000">
              <a:schemeClr val="bg1">
                <a:lumMod val="8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Rectangle 7"/>
          <p:cNvSpPr/>
          <p:nvPr/>
        </p:nvSpPr>
        <p:spPr>
          <a:xfrm>
            <a:off x="684212" y="614318"/>
            <a:ext cx="10668000" cy="5971250"/>
          </a:xfrm>
          <a:prstGeom prst="rect">
            <a:avLst/>
          </a:prstGeom>
        </p:spPr>
        <p:txBody>
          <a:bodyPr wrap="square">
            <a:spAutoFit/>
          </a:bodyPr>
          <a:lstStyle/>
          <a:p>
            <a:pPr algn="ctr">
              <a:lnSpc>
                <a:spcPct val="107000"/>
              </a:lnSpc>
              <a:spcAft>
                <a:spcPts val="800"/>
              </a:spcAft>
            </a:pPr>
            <a:r>
              <a:rPr lang="en-US" sz="24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RCE Governance and Management Team</a:t>
            </a:r>
            <a:endParaRPr lang="en-US" sz="24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r>
              <a:rPr lang="en-US" b="1" dirty="0" smtClean="0"/>
              <a:t>Chairperson</a:t>
            </a:r>
            <a:r>
              <a:rPr lang="en-US" b="1" dirty="0"/>
              <a:t>:  Assoc Prof Dr Yeong Siew Wei</a:t>
            </a:r>
            <a:endParaRPr lang="en-US" dirty="0"/>
          </a:p>
          <a:p>
            <a:r>
              <a:rPr lang="en-US" b="1" dirty="0"/>
              <a:t>Vice-Chairperson: Mukvinder </a:t>
            </a:r>
            <a:r>
              <a:rPr lang="en-US" b="1" dirty="0" smtClean="0"/>
              <a:t>Sandhu</a:t>
            </a:r>
          </a:p>
          <a:p>
            <a:r>
              <a:rPr lang="en-US" b="1" dirty="0" smtClean="0"/>
              <a:t>Secretariat: Ting Nyik Eing, Genevie Mikal</a:t>
            </a:r>
          </a:p>
          <a:p>
            <a:endParaRPr lang="en-US" b="1" dirty="0" smtClean="0"/>
          </a:p>
          <a:p>
            <a:r>
              <a:rPr lang="en-US" b="1" dirty="0" smtClean="0"/>
              <a:t>Taskforces:</a:t>
            </a:r>
            <a:endParaRPr lang="en-US" dirty="0"/>
          </a:p>
          <a:p>
            <a:r>
              <a:rPr lang="en-US" b="1" dirty="0">
                <a:solidFill>
                  <a:schemeClr val="accent6"/>
                </a:solidFill>
              </a:rPr>
              <a:t>Events</a:t>
            </a:r>
            <a:r>
              <a:rPr lang="en-US" dirty="0"/>
              <a:t> </a:t>
            </a:r>
            <a:r>
              <a:rPr lang="en-US" dirty="0" smtClean="0"/>
              <a:t>– </a:t>
            </a:r>
            <a:r>
              <a:rPr lang="en-US" b="1" dirty="0"/>
              <a:t>Taskforce Chairperson: </a:t>
            </a:r>
            <a:r>
              <a:rPr lang="en-US" b="1" dirty="0" smtClean="0"/>
              <a:t>Francesca Enchang </a:t>
            </a:r>
            <a:r>
              <a:rPr lang="en-US" b="1" dirty="0"/>
              <a:t>(FHTM); Vice-Chairperson:   </a:t>
            </a:r>
            <a:r>
              <a:rPr lang="en-US" b="1" dirty="0" smtClean="0"/>
              <a:t>Sherrymina Kichin </a:t>
            </a:r>
            <a:r>
              <a:rPr lang="en-US" b="1" dirty="0"/>
              <a:t>(FHTM</a:t>
            </a:r>
            <a:r>
              <a:rPr lang="en-US" b="1" dirty="0" smtClean="0"/>
              <a:t>)</a:t>
            </a:r>
          </a:p>
          <a:p>
            <a:r>
              <a:rPr lang="en-US" b="1" dirty="0" smtClean="0"/>
              <a:t>Members: Agnes Toner</a:t>
            </a:r>
          </a:p>
          <a:p>
            <a:endParaRPr lang="en-US" dirty="0"/>
          </a:p>
          <a:p>
            <a:r>
              <a:rPr lang="en-US" b="1" dirty="0">
                <a:solidFill>
                  <a:schemeClr val="accent6"/>
                </a:solidFill>
              </a:rPr>
              <a:t>Education and </a:t>
            </a:r>
            <a:r>
              <a:rPr lang="en-US" b="1" dirty="0" err="1">
                <a:solidFill>
                  <a:schemeClr val="accent6"/>
                </a:solidFill>
              </a:rPr>
              <a:t>Programmes</a:t>
            </a:r>
            <a:r>
              <a:rPr lang="en-US" b="1" dirty="0">
                <a:solidFill>
                  <a:schemeClr val="accent6"/>
                </a:solidFill>
              </a:rPr>
              <a:t> </a:t>
            </a:r>
            <a:r>
              <a:rPr lang="en-US" dirty="0"/>
              <a:t>– </a:t>
            </a:r>
            <a:r>
              <a:rPr lang="en-US" b="1" dirty="0"/>
              <a:t>Taskforce Chairperson</a:t>
            </a:r>
            <a:r>
              <a:rPr lang="en-US" dirty="0"/>
              <a:t>: </a:t>
            </a:r>
            <a:r>
              <a:rPr lang="en-US" b="1" dirty="0"/>
              <a:t>Prof </a:t>
            </a:r>
            <a:r>
              <a:rPr lang="en-US" b="1" dirty="0" smtClean="0"/>
              <a:t>Kashif Hussain </a:t>
            </a:r>
            <a:r>
              <a:rPr lang="en-US" b="1" dirty="0"/>
              <a:t>(FHTM); Vice-Chairperson: Azizan bin Yatim (CPU</a:t>
            </a:r>
            <a:r>
              <a:rPr lang="en-US" b="1" dirty="0" smtClean="0"/>
              <a:t>)</a:t>
            </a:r>
          </a:p>
          <a:p>
            <a:r>
              <a:rPr lang="en-US" b="1" dirty="0" smtClean="0"/>
              <a:t>Members: Irene Kho, Sim Pei Lin, Tan Sze Leng</a:t>
            </a:r>
          </a:p>
          <a:p>
            <a:endParaRPr lang="en-US" b="1" dirty="0" smtClean="0"/>
          </a:p>
          <a:p>
            <a:r>
              <a:rPr lang="en-US" b="1" dirty="0" smtClean="0">
                <a:solidFill>
                  <a:schemeClr val="accent6"/>
                </a:solidFill>
              </a:rPr>
              <a:t>Outreach </a:t>
            </a:r>
            <a:r>
              <a:rPr lang="en-US" b="1" dirty="0">
                <a:solidFill>
                  <a:schemeClr val="accent6"/>
                </a:solidFill>
              </a:rPr>
              <a:t>and Engagement </a:t>
            </a:r>
            <a:r>
              <a:rPr lang="en-US" dirty="0"/>
              <a:t>– </a:t>
            </a:r>
            <a:r>
              <a:rPr lang="en-US" b="1" dirty="0"/>
              <a:t>Taskforce Chairperson:  Bernard Jussem (FHTM); Vice-Chairperson:</a:t>
            </a:r>
            <a:r>
              <a:rPr lang="en-US" dirty="0"/>
              <a:t> </a:t>
            </a:r>
            <a:r>
              <a:rPr lang="en-US" b="1" dirty="0"/>
              <a:t>Joseph Martin (FHTM</a:t>
            </a:r>
            <a:r>
              <a:rPr lang="en-US" b="1" dirty="0" smtClean="0"/>
              <a:t>)</a:t>
            </a:r>
          </a:p>
          <a:p>
            <a:endParaRPr lang="en-US" dirty="0"/>
          </a:p>
          <a:p>
            <a:r>
              <a:rPr lang="en-US" b="1" dirty="0">
                <a:solidFill>
                  <a:schemeClr val="accent6"/>
                </a:solidFill>
              </a:rPr>
              <a:t>Evaluation and Review </a:t>
            </a:r>
            <a:r>
              <a:rPr lang="en-US" dirty="0"/>
              <a:t>– </a:t>
            </a:r>
            <a:r>
              <a:rPr lang="en-US" b="1" dirty="0"/>
              <a:t>Taskforce Chairperson: Dorothy Dzrandimay (Library); Vice-Chairperson:  Dr Rabaah Tudin (FOBIS)</a:t>
            </a:r>
            <a:endParaRPr lang="en-US" dirty="0"/>
          </a:p>
          <a:p>
            <a:pPr algn="ctr">
              <a:lnSpc>
                <a:spcPct val="107000"/>
              </a:lnSpc>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370012" y="627018"/>
            <a:ext cx="11277600" cy="369332"/>
          </a:xfrm>
          <a:prstGeom prst="rect">
            <a:avLst/>
          </a:prstGeom>
        </p:spPr>
        <p:txBody>
          <a:bodyPr wrap="square">
            <a:spAutoFit/>
          </a:bodyPr>
          <a:lstStyle/>
          <a:p>
            <a:endParaRPr lang="en-US" b="1" dirty="0">
              <a:solidFill>
                <a:schemeClr val="tx2"/>
              </a:solidFill>
            </a:endParaRPr>
          </a:p>
        </p:txBody>
      </p:sp>
    </p:spTree>
    <p:extLst>
      <p:ext uri="{BB962C8B-B14F-4D97-AF65-F5344CB8AC3E}">
        <p14:creationId xmlns:p14="http://schemas.microsoft.com/office/powerpoint/2010/main" val="349326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1000">
              <a:srgbClr val="6969B2"/>
            </a:gs>
            <a:gs pos="100000">
              <a:srgbClr val="333399"/>
            </a:gs>
            <a:gs pos="34000">
              <a:srgbClr val="666699"/>
            </a:gs>
            <a:gs pos="66000">
              <a:schemeClr val="bg1">
                <a:lumMod val="95000"/>
              </a:schemeClr>
            </a:gs>
            <a:gs pos="6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411484"/>
            <a:ext cx="9753600" cy="1325562"/>
          </a:xfrm>
        </p:spPr>
        <p:txBody>
          <a:bodyPr/>
          <a:lstStyle/>
          <a:p>
            <a:r>
              <a:rPr lang="en-US" b="1" dirty="0" smtClean="0">
                <a:solidFill>
                  <a:schemeClr val="tx2"/>
                </a:solidFill>
              </a:rPr>
              <a:t>Name of RCE: RCE KUCHING</a:t>
            </a:r>
            <a:endParaRPr lang="en-US" b="1" dirty="0">
              <a:solidFill>
                <a:schemeClr val="tx2"/>
              </a:solidFill>
            </a:endParaRPr>
          </a:p>
        </p:txBody>
      </p:sp>
      <p:sp>
        <p:nvSpPr>
          <p:cNvPr id="3" name="Content Placeholder 2"/>
          <p:cNvSpPr>
            <a:spLocks noGrp="1"/>
          </p:cNvSpPr>
          <p:nvPr>
            <p:ph idx="1"/>
          </p:nvPr>
        </p:nvSpPr>
        <p:spPr>
          <a:xfrm>
            <a:off x="161302" y="1371600"/>
            <a:ext cx="11517231" cy="5334000"/>
          </a:xfrm>
        </p:spPr>
        <p:txBody>
          <a:bodyPr>
            <a:normAutofit/>
          </a:bodyPr>
          <a:lstStyle/>
          <a:p>
            <a:pPr marL="45720" indent="0">
              <a:buNone/>
            </a:pPr>
            <a:r>
              <a:rPr lang="en-US" b="1" dirty="0" smtClean="0">
                <a:solidFill>
                  <a:schemeClr val="tx2"/>
                </a:solidFill>
              </a:rPr>
              <a:t>FOCUS is on:</a:t>
            </a:r>
          </a:p>
          <a:p>
            <a:pPr marL="45720" indent="0">
              <a:lnSpc>
                <a:spcPct val="100000"/>
              </a:lnSpc>
              <a:spcBef>
                <a:spcPts val="0"/>
              </a:spcBef>
              <a:buNone/>
            </a:pPr>
            <a:endParaRPr lang="en-US" b="1" dirty="0" smtClean="0">
              <a:solidFill>
                <a:schemeClr val="tx2"/>
              </a:solidFill>
            </a:endParaRPr>
          </a:p>
          <a:p>
            <a:pPr marL="45720" indent="0">
              <a:lnSpc>
                <a:spcPct val="100000"/>
              </a:lnSpc>
              <a:spcBef>
                <a:spcPts val="0"/>
              </a:spcBef>
              <a:buNone/>
            </a:pPr>
            <a:r>
              <a:rPr lang="en-US" b="1" dirty="0" smtClean="0">
                <a:solidFill>
                  <a:schemeClr val="tx2"/>
                </a:solidFill>
              </a:rPr>
              <a:t>Communities at the rivers south </a:t>
            </a:r>
          </a:p>
          <a:p>
            <a:pPr marL="45720" indent="0">
              <a:lnSpc>
                <a:spcPct val="100000"/>
              </a:lnSpc>
              <a:spcBef>
                <a:spcPts val="0"/>
              </a:spcBef>
              <a:buNone/>
            </a:pPr>
            <a:r>
              <a:rPr lang="en-US" b="1" dirty="0" smtClean="0">
                <a:solidFill>
                  <a:schemeClr val="tx2"/>
                </a:solidFill>
              </a:rPr>
              <a:t>of Kuching which are part of the</a:t>
            </a:r>
          </a:p>
          <a:p>
            <a:pPr marL="45720" indent="0">
              <a:lnSpc>
                <a:spcPct val="100000"/>
              </a:lnSpc>
              <a:spcBef>
                <a:spcPts val="0"/>
              </a:spcBef>
              <a:buNone/>
            </a:pPr>
            <a:r>
              <a:rPr lang="en-US" b="1" dirty="0" smtClean="0">
                <a:solidFill>
                  <a:schemeClr val="tx2"/>
                </a:solidFill>
              </a:rPr>
              <a:t>SARAWAK RIVER (KIRI)</a:t>
            </a:r>
          </a:p>
          <a:p>
            <a:pPr marL="45720" indent="0">
              <a:lnSpc>
                <a:spcPct val="100000"/>
              </a:lnSpc>
              <a:spcBef>
                <a:spcPts val="0"/>
              </a:spcBef>
              <a:buNone/>
            </a:pPr>
            <a:endParaRPr lang="en-US" b="1" dirty="0" smtClean="0">
              <a:solidFill>
                <a:schemeClr val="tx2"/>
              </a:solidFill>
            </a:endParaRPr>
          </a:p>
          <a:p>
            <a:pPr marL="45720" indent="0">
              <a:buNone/>
            </a:pPr>
            <a:endParaRPr lang="en-US" sz="2800" b="1" dirty="0" smtClean="0">
              <a:solidFill>
                <a:schemeClr val="tx2"/>
              </a:solidFill>
            </a:endParaRPr>
          </a:p>
          <a:p>
            <a:pPr marL="45720" indent="0">
              <a:buNone/>
            </a:pPr>
            <a:r>
              <a:rPr lang="en-US" sz="2800" b="1" dirty="0" smtClean="0">
                <a:solidFill>
                  <a:schemeClr val="tx2"/>
                </a:solidFill>
              </a:rPr>
              <a:t>Sarawak River (Kiri) </a:t>
            </a:r>
          </a:p>
          <a:p>
            <a:pPr marL="45720" indent="0">
              <a:buNone/>
            </a:pPr>
            <a:r>
              <a:rPr lang="en-US" sz="2000" dirty="0" smtClean="0">
                <a:solidFill>
                  <a:schemeClr val="tx2"/>
                </a:solidFill>
              </a:rPr>
              <a:t>-</a:t>
            </a:r>
            <a:r>
              <a:rPr lang="en-US" b="1" dirty="0" smtClean="0">
                <a:solidFill>
                  <a:schemeClr val="tx2"/>
                </a:solidFill>
              </a:rPr>
              <a:t>Source of water Intake for Kuching City</a:t>
            </a:r>
          </a:p>
          <a:p>
            <a:pPr marL="45720" indent="0">
              <a:buNone/>
            </a:pPr>
            <a:r>
              <a:rPr lang="en-US" b="1" dirty="0" smtClean="0">
                <a:solidFill>
                  <a:schemeClr val="tx2"/>
                </a:solidFill>
              </a:rPr>
              <a:t>-Site of Bengoh Dam – Dam is a water reservoir meant to supply water to Kuching, Samarahan and parts of Serian.  In Kuching, the Sarawak River Kiri stretches from Batu Kitang all the way to Padawan .  </a:t>
            </a:r>
          </a:p>
          <a:p>
            <a:pPr marL="45720" indent="0">
              <a:buNone/>
            </a:pPr>
            <a:endParaRPr lang="en-US" sz="2000" dirty="0"/>
          </a:p>
          <a:p>
            <a:pPr marL="45720" indent="0">
              <a:buNone/>
            </a:pPr>
            <a:endParaRPr lang="en-US" dirty="0"/>
          </a:p>
          <a:p>
            <a:pPr marL="4572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918" y="914078"/>
            <a:ext cx="5914176" cy="39624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8532812" y="2667000"/>
              <a:ext cx="1358280" cy="2471400"/>
            </p14:xfrm>
          </p:contentPart>
        </mc:Choice>
        <mc:Fallback xmlns="">
          <p:pic>
            <p:nvPicPr>
              <p:cNvPr id="9" name="Ink 8"/>
              <p:cNvPicPr/>
              <p:nvPr/>
            </p:nvPicPr>
            <p:blipFill>
              <a:blip r:embed="rId4"/>
              <a:stretch>
                <a:fillRect/>
              </a:stretch>
            </p:blipFill>
            <p:spPr>
              <a:xfrm>
                <a:off x="8490692" y="2583120"/>
                <a:ext cx="1442520" cy="2639160"/>
              </a:xfrm>
              <a:prstGeom prst="rect">
                <a:avLst/>
              </a:prstGeom>
            </p:spPr>
          </p:pic>
        </mc:Fallback>
      </mc:AlternateContent>
    </p:spTree>
    <p:extLst>
      <p:ext uri="{BB962C8B-B14F-4D97-AF65-F5344CB8AC3E}">
        <p14:creationId xmlns:p14="http://schemas.microsoft.com/office/powerpoint/2010/main" val="121910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2000" tmFilter="0, 0; .2, .5; .8, .5; 1, 0"/>
                                        <p:tgtEl>
                                          <p:spTgt spid="9"/>
                                        </p:tgtEl>
                                      </p:cBhvr>
                                    </p:animEffect>
                                    <p:animScale>
                                      <p:cBhvr>
                                        <p:cTn id="7"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96000">
              <a:srgbClr val="333399">
                <a:lumMod val="43000"/>
                <a:lumOff val="57000"/>
              </a:srgbClr>
            </a:gs>
            <a:gs pos="15000">
              <a:srgbClr val="666699"/>
            </a:gs>
            <a:gs pos="26000">
              <a:schemeClr val="bg1">
                <a:lumMod val="95000"/>
              </a:schemeClr>
            </a:gs>
            <a:gs pos="47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798" y="285816"/>
            <a:ext cx="10306050" cy="4010025"/>
          </a:xfrm>
          <a:prstGeom prst="rect">
            <a:avLst/>
          </a:prstGeom>
          <a:effectLst>
            <a:glow rad="584200">
              <a:srgbClr val="002060">
                <a:alpha val="40000"/>
              </a:srgbClr>
            </a:glow>
            <a:reflection endPos="0" dist="50800" dir="5400000" sy="-100000" algn="bl" rotWithShape="0"/>
            <a:softEdge rad="342900"/>
          </a:effectLst>
        </p:spPr>
      </p:pic>
      <p:sp useBgFill="1">
        <p:nvSpPr>
          <p:cNvPr id="4" name="Rectangle 3"/>
          <p:cNvSpPr/>
          <p:nvPr/>
        </p:nvSpPr>
        <p:spPr>
          <a:xfrm>
            <a:off x="4142247" y="4639270"/>
            <a:ext cx="3647152" cy="923330"/>
          </a:xfrm>
          <a:prstGeom prst="rect">
            <a:avLst/>
          </a:prstGeom>
        </p:spPr>
        <p:txBody>
          <a:bodyPr wrap="none" lIns="91440" tIns="45720" rIns="91440" bIns="45720">
            <a:spAutoFit/>
          </a:bodyPr>
          <a:lstStyle/>
          <a:p>
            <a:pPr algn="ctr"/>
            <a:r>
              <a:rPr lang="en-US" sz="5400" b="1" i="1" cap="none" spc="0" dirty="0" smtClean="0">
                <a:ln w="12700" cmpd="sng">
                  <a:solidFill>
                    <a:schemeClr val="accent4"/>
                  </a:solidFill>
                  <a:prstDash val="solid"/>
                </a:ln>
                <a:solidFill>
                  <a:schemeClr val="accent6">
                    <a:lumMod val="75000"/>
                  </a:schemeClr>
                </a:solidFill>
                <a:effectLst/>
              </a:rPr>
              <a:t>Thank You</a:t>
            </a:r>
            <a:endParaRPr lang="en-US" sz="5400" b="1" i="1" cap="none" spc="0" dirty="0">
              <a:ln w="12700" cmpd="sng">
                <a:solidFill>
                  <a:schemeClr val="accent4"/>
                </a:solidFill>
                <a:prstDash val="solid"/>
              </a:ln>
              <a:solidFill>
                <a:schemeClr val="accent6">
                  <a:lumMod val="75000"/>
                </a:schemeClr>
              </a:solidFill>
              <a:effectLst/>
            </a:endParaRPr>
          </a:p>
        </p:txBody>
      </p:sp>
      <p:sp>
        <p:nvSpPr>
          <p:cNvPr id="3" name="Content Placeholder 2"/>
          <p:cNvSpPr>
            <a:spLocks noGrp="1"/>
          </p:cNvSpPr>
          <p:nvPr>
            <p:ph idx="1"/>
          </p:nvPr>
        </p:nvSpPr>
        <p:spPr>
          <a:xfrm>
            <a:off x="48417" y="5562600"/>
            <a:ext cx="11834813" cy="4343400"/>
          </a:xfrm>
        </p:spPr>
        <p:txBody>
          <a:bodyPr/>
          <a:lstStyle/>
          <a:p>
            <a:pPr marL="45720" indent="0" algn="ctr">
              <a:buNone/>
            </a:pPr>
            <a:r>
              <a:rPr lang="en-US" dirty="0" smtClean="0">
                <a:solidFill>
                  <a:schemeClr val="tx2"/>
                </a:solidFill>
              </a:rPr>
              <a:t>“</a:t>
            </a:r>
            <a:r>
              <a:rPr lang="en-US" sz="3200" b="1" dirty="0" smtClean="0">
                <a:solidFill>
                  <a:schemeClr val="tx2"/>
                </a:solidFill>
              </a:rPr>
              <a:t>Education can, and must, contribute to a new vision of sustainable global development” (</a:t>
            </a:r>
            <a:r>
              <a:rPr lang="en-US" sz="3200" b="1" i="1" dirty="0" smtClean="0">
                <a:solidFill>
                  <a:schemeClr val="tx2"/>
                </a:solidFill>
              </a:rPr>
              <a:t>UNESCO. 2015</a:t>
            </a:r>
            <a:r>
              <a:rPr lang="en-US" sz="3200" b="1" dirty="0" smtClean="0">
                <a:solidFill>
                  <a:schemeClr val="tx2"/>
                </a:solidFill>
              </a:rPr>
              <a:t>)</a:t>
            </a:r>
          </a:p>
          <a:p>
            <a:pPr marL="45720" indent="0">
              <a:buNone/>
            </a:pPr>
            <a:endParaRPr lang="en-US" sz="3200" b="1" dirty="0">
              <a:solidFill>
                <a:schemeClr val="tx2"/>
              </a:solidFill>
            </a:endParaRPr>
          </a:p>
        </p:txBody>
      </p:sp>
    </p:spTree>
    <p:extLst>
      <p:ext uri="{BB962C8B-B14F-4D97-AF65-F5344CB8AC3E}">
        <p14:creationId xmlns:p14="http://schemas.microsoft.com/office/powerpoint/2010/main" val="288910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257176"/>
            <a:ext cx="9753600" cy="1325562"/>
          </a:xfrm>
        </p:spPr>
        <p:txBody>
          <a:bodyPr/>
          <a:lstStyle/>
          <a:p>
            <a:r>
              <a:rPr lang="en-US" dirty="0" smtClean="0"/>
              <a:t>Geographic Region</a:t>
            </a:r>
            <a:endParaRPr lang="en-US" dirty="0"/>
          </a:p>
        </p:txBody>
      </p:sp>
      <p:sp>
        <p:nvSpPr>
          <p:cNvPr id="4" name="Content Placeholder 3"/>
          <p:cNvSpPr>
            <a:spLocks noGrp="1"/>
          </p:cNvSpPr>
          <p:nvPr>
            <p:ph idx="1"/>
          </p:nvPr>
        </p:nvSpPr>
        <p:spPr>
          <a:xfrm>
            <a:off x="1217614" y="1828800"/>
            <a:ext cx="10134598" cy="4800600"/>
          </a:xfrm>
        </p:spPr>
        <p:txBody>
          <a:bodyPr>
            <a:normAutofit fontScale="700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a:p>
            <a:pPr marL="45720" indent="0">
              <a:buNone/>
            </a:pPr>
            <a:r>
              <a:rPr lang="en-US" dirty="0" smtClean="0">
                <a:solidFill>
                  <a:schemeClr val="tx2"/>
                </a:solidFill>
              </a:rPr>
              <a:t>The Sarawak River flowing through Kuching city </a:t>
            </a:r>
            <a:r>
              <a:rPr lang="en-US" dirty="0" err="1" smtClean="0">
                <a:solidFill>
                  <a:schemeClr val="tx2"/>
                </a:solidFill>
              </a:rPr>
              <a:t>centre</a:t>
            </a:r>
            <a:endParaRPr lang="en-US"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824" y="1981200"/>
            <a:ext cx="5591175" cy="39670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2" y="0"/>
            <a:ext cx="10972800" cy="6858000"/>
          </a:xfrm>
          <a:prstGeom prst="rect">
            <a:avLst/>
          </a:prstGeom>
        </p:spPr>
      </p:pic>
      <p:sp>
        <p:nvSpPr>
          <p:cNvPr id="8" name="Rectangle 7"/>
          <p:cNvSpPr/>
          <p:nvPr/>
        </p:nvSpPr>
        <p:spPr>
          <a:xfrm>
            <a:off x="0" y="6354002"/>
            <a:ext cx="3180679"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cap="none" spc="0" dirty="0" smtClean="0">
                <a:ln w="0"/>
                <a:solidFill>
                  <a:schemeClr val="accent4">
                    <a:lumMod val="75000"/>
                  </a:schemeClr>
                </a:solidFill>
                <a:effectLst>
                  <a:outerShdw blurRad="38100" dist="25400" dir="5400000" algn="ctr" rotWithShape="0">
                    <a:srgbClr val="6E747A">
                      <a:alpha val="43000"/>
                    </a:srgbClr>
                  </a:outerShdw>
                </a:effectLst>
              </a:rPr>
              <a:t>Kuching City Centre</a:t>
            </a:r>
            <a:endParaRPr lang="en-US" sz="2400" b="1" cap="none" spc="0" dirty="0">
              <a:ln w="0"/>
              <a:solidFill>
                <a:schemeClr val="accent4">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3899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10134598" cy="4800600"/>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p:txBody>
      </p:sp>
      <p:pic>
        <p:nvPicPr>
          <p:cNvPr id="3" name="Picture 2"/>
          <p:cNvPicPr>
            <a:picLocks noChangeAspect="1"/>
          </p:cNvPicPr>
          <p:nvPr/>
        </p:nvPicPr>
        <p:blipFill>
          <a:blip r:embed="rId2"/>
          <a:stretch>
            <a:fillRect/>
          </a:stretch>
        </p:blipFill>
        <p:spPr>
          <a:xfrm>
            <a:off x="989012" y="152400"/>
            <a:ext cx="10210800" cy="6478280"/>
          </a:xfrm>
          <a:prstGeom prst="rect">
            <a:avLst/>
          </a:prstGeom>
        </p:spPr>
      </p:pic>
      <p:pic>
        <p:nvPicPr>
          <p:cNvPr id="6" name="Picture 5"/>
          <p:cNvPicPr>
            <a:picLocks noChangeAspect="1"/>
          </p:cNvPicPr>
          <p:nvPr/>
        </p:nvPicPr>
        <p:blipFill>
          <a:blip r:embed="rId3"/>
          <a:stretch>
            <a:fillRect/>
          </a:stretch>
        </p:blipFill>
        <p:spPr>
          <a:xfrm>
            <a:off x="11027570" y="5799535"/>
            <a:ext cx="1106487" cy="829865"/>
          </a:xfrm>
          <a:prstGeom prst="rect">
            <a:avLst/>
          </a:prstGeom>
        </p:spPr>
      </p:pic>
      <p:sp>
        <p:nvSpPr>
          <p:cNvPr id="7" name="Rectangle 6"/>
          <p:cNvSpPr/>
          <p:nvPr/>
        </p:nvSpPr>
        <p:spPr>
          <a:xfrm>
            <a:off x="10760229" y="5659755"/>
            <a:ext cx="1428596" cy="27699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1200" b="1" cap="none" spc="0" dirty="0" smtClean="0">
                <a:ln w="0"/>
                <a:solidFill>
                  <a:schemeClr val="accent4">
                    <a:lumMod val="75000"/>
                  </a:schemeClr>
                </a:solidFill>
                <a:effectLst>
                  <a:outerShdw blurRad="38100" dist="25400" dir="5400000" algn="ctr" rotWithShape="0">
                    <a:srgbClr val="6E747A">
                      <a:alpha val="43000"/>
                    </a:srgbClr>
                  </a:outerShdw>
                </a:effectLst>
              </a:rPr>
              <a:t>Kuching Barrage</a:t>
            </a:r>
            <a:endParaRPr lang="en-US" sz="1200" b="1" cap="none" spc="0" dirty="0">
              <a:ln w="0"/>
              <a:solidFill>
                <a:schemeClr val="accent4">
                  <a:lumMod val="75000"/>
                </a:schemeClr>
              </a:solidFill>
              <a:effectLst>
                <a:outerShdw blurRad="38100" dist="25400" dir="5400000" algn="ctr" rotWithShape="0">
                  <a:srgbClr val="6E747A">
                    <a:alpha val="43000"/>
                  </a:srgbClr>
                </a:outerShdw>
              </a:effectLst>
            </a:endParaRPr>
          </a:p>
        </p:txBody>
      </p:sp>
      <p:sp>
        <p:nvSpPr>
          <p:cNvPr id="8" name="Rectangle 7"/>
          <p:cNvSpPr/>
          <p:nvPr/>
        </p:nvSpPr>
        <p:spPr>
          <a:xfrm>
            <a:off x="4817500" y="3253040"/>
            <a:ext cx="1667444" cy="27699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1200" b="1" cap="none" spc="0" dirty="0" smtClean="0">
                <a:ln w="0"/>
                <a:solidFill>
                  <a:schemeClr val="accent4">
                    <a:lumMod val="75000"/>
                  </a:schemeClr>
                </a:solidFill>
                <a:effectLst>
                  <a:outerShdw blurRad="38100" dist="25400" dir="5400000" algn="ctr" rotWithShape="0">
                    <a:srgbClr val="6E747A">
                      <a:alpha val="43000"/>
                    </a:srgbClr>
                  </a:outerShdw>
                </a:effectLst>
              </a:rPr>
              <a:t>Sarawak Causeway</a:t>
            </a:r>
            <a:endParaRPr lang="en-US" sz="1200" b="1" cap="none" spc="0" dirty="0">
              <a:ln w="0"/>
              <a:solidFill>
                <a:schemeClr val="accent4">
                  <a:lumMod val="75000"/>
                </a:schemeClr>
              </a:solidFill>
              <a:effectLst>
                <a:outerShdw blurRad="38100" dist="25400" dir="5400000" algn="ctr" rotWithShape="0">
                  <a:srgbClr val="6E747A">
                    <a:alpha val="43000"/>
                  </a:srgbClr>
                </a:outerShdw>
              </a:effectLst>
            </a:endParaRPr>
          </a:p>
        </p:txBody>
      </p:sp>
      <p:cxnSp>
        <p:nvCxnSpPr>
          <p:cNvPr id="10" name="Straight Arrow Connector 9"/>
          <p:cNvCxnSpPr/>
          <p:nvPr/>
        </p:nvCxnSpPr>
        <p:spPr>
          <a:xfrm flipH="1" flipV="1">
            <a:off x="5789612" y="3124200"/>
            <a:ext cx="304800" cy="152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875646" y="3810000"/>
            <a:ext cx="1399743" cy="27699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1200" b="1" cap="none" spc="0" dirty="0" smtClean="0">
                <a:ln w="0"/>
                <a:solidFill>
                  <a:schemeClr val="accent4">
                    <a:lumMod val="75000"/>
                  </a:schemeClr>
                </a:solidFill>
                <a:effectLst>
                  <a:outerShdw blurRad="38100" dist="25400" dir="5400000" algn="ctr" rotWithShape="0">
                    <a:srgbClr val="6E747A">
                      <a:alpha val="43000"/>
                    </a:srgbClr>
                  </a:outerShdw>
                </a:effectLst>
              </a:rPr>
              <a:t>Bako Causeway</a:t>
            </a:r>
            <a:endParaRPr lang="en-US" sz="1200" b="1" cap="none" spc="0" dirty="0">
              <a:ln w="0"/>
              <a:solidFill>
                <a:schemeClr val="accent4">
                  <a:lumMod val="75000"/>
                </a:schemeClr>
              </a:solidFill>
              <a:effectLst>
                <a:outerShdw blurRad="38100" dist="25400" dir="5400000" algn="ctr" rotWithShape="0">
                  <a:srgbClr val="6E747A">
                    <a:alpha val="43000"/>
                  </a:srgbClr>
                </a:outerShdw>
              </a:effectLst>
            </a:endParaRPr>
          </a:p>
        </p:txBody>
      </p:sp>
      <p:pic>
        <p:nvPicPr>
          <p:cNvPr id="13" name="Picture 12"/>
          <p:cNvPicPr>
            <a:picLocks noChangeAspect="1"/>
          </p:cNvPicPr>
          <p:nvPr/>
        </p:nvPicPr>
        <p:blipFill>
          <a:blip r:embed="rId4"/>
          <a:stretch>
            <a:fillRect/>
          </a:stretch>
        </p:blipFill>
        <p:spPr>
          <a:xfrm>
            <a:off x="10836275" y="4118655"/>
            <a:ext cx="1352550" cy="702900"/>
          </a:xfrm>
          <a:prstGeom prst="rect">
            <a:avLst/>
          </a:prstGeom>
        </p:spPr>
      </p:pic>
      <p:sp>
        <p:nvSpPr>
          <p:cNvPr id="14" name="Rectangle 13"/>
          <p:cNvSpPr/>
          <p:nvPr/>
        </p:nvSpPr>
        <p:spPr>
          <a:xfrm>
            <a:off x="9023531" y="1609227"/>
            <a:ext cx="1234633" cy="27699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1200" b="1" cap="none" spc="0" dirty="0" smtClean="0">
                <a:ln w="0"/>
                <a:solidFill>
                  <a:schemeClr val="accent4">
                    <a:lumMod val="75000"/>
                  </a:schemeClr>
                </a:solidFill>
                <a:effectLst>
                  <a:outerShdw blurRad="38100" dist="25400" dir="5400000" algn="ctr" rotWithShape="0">
                    <a:srgbClr val="6E747A">
                      <a:alpha val="43000"/>
                    </a:srgbClr>
                  </a:outerShdw>
                </a:effectLst>
              </a:rPr>
              <a:t>Sarawak River</a:t>
            </a:r>
            <a:endParaRPr lang="en-US" sz="1200" b="1" cap="none" spc="0" dirty="0">
              <a:ln w="0"/>
              <a:solidFill>
                <a:schemeClr val="accent4">
                  <a:lumMod val="75000"/>
                </a:schemeClr>
              </a:solidFill>
              <a:effectLst>
                <a:outerShdw blurRad="38100" dist="25400" dir="5400000" algn="ctr" rotWithShape="0">
                  <a:srgbClr val="6E747A">
                    <a:alpha val="43000"/>
                  </a:srgbClr>
                </a:outerShdw>
              </a:effectLst>
            </a:endParaRPr>
          </a:p>
        </p:txBody>
      </p:sp>
      <p:cxnSp>
        <p:nvCxnSpPr>
          <p:cNvPr id="16" name="Straight Arrow Connector 15"/>
          <p:cNvCxnSpPr/>
          <p:nvPr/>
        </p:nvCxnSpPr>
        <p:spPr>
          <a:xfrm flipH="1">
            <a:off x="9412247" y="1966659"/>
            <a:ext cx="2286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9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10134598" cy="4800600"/>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45720" indent="0">
              <a:buNone/>
            </a:pPr>
            <a:endParaRPr lang="en-US" dirty="0"/>
          </a:p>
          <a:p>
            <a:pPr marL="45720" indent="0">
              <a:buNone/>
            </a:pPr>
            <a:endParaRPr lang="en-US" dirty="0" smtClean="0">
              <a:solidFill>
                <a:schemeClr val="tx2"/>
              </a:solidFill>
            </a:endParaRPr>
          </a:p>
          <a:p>
            <a:pPr marL="45720" indent="0">
              <a:buNone/>
            </a:pPr>
            <a:endParaRPr lang="en-US" dirty="0">
              <a:solidFill>
                <a:schemeClr val="tx2"/>
              </a:solidFill>
            </a:endParaRPr>
          </a:p>
          <a:p>
            <a:pPr marL="45720" indent="0">
              <a:buNone/>
            </a:pPr>
            <a:endParaRPr lang="en-US" dirty="0" smtClean="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848" y="0"/>
            <a:ext cx="9713129" cy="6858000"/>
          </a:xfrm>
          <a:prstGeom prst="rect">
            <a:avLst/>
          </a:prstGeom>
        </p:spPr>
      </p:pic>
      <p:sp>
        <p:nvSpPr>
          <p:cNvPr id="8" name="Rectangle 7"/>
          <p:cNvSpPr/>
          <p:nvPr/>
        </p:nvSpPr>
        <p:spPr>
          <a:xfrm>
            <a:off x="104625" y="6279803"/>
            <a:ext cx="2284600"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cap="none" spc="0" dirty="0" smtClean="0">
                <a:ln w="0"/>
                <a:solidFill>
                  <a:schemeClr val="accent4">
                    <a:lumMod val="75000"/>
                  </a:schemeClr>
                </a:solidFill>
                <a:effectLst>
                  <a:outerShdw blurRad="38100" dist="25400" dir="5400000" algn="ctr" rotWithShape="0">
                    <a:srgbClr val="6E747A">
                      <a:alpha val="43000"/>
                    </a:srgbClr>
                  </a:outerShdw>
                </a:effectLst>
              </a:rPr>
              <a:t>Sarawak River</a:t>
            </a:r>
            <a:endParaRPr lang="en-US" sz="2400" b="1" cap="none" spc="0" dirty="0">
              <a:ln w="0"/>
              <a:solidFill>
                <a:schemeClr val="accent4">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98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07" y="1676400"/>
            <a:ext cx="6515100" cy="4343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028" y="336550"/>
            <a:ext cx="4936067" cy="3702050"/>
          </a:xfrm>
          <a:prstGeom prst="rect">
            <a:avLst/>
          </a:prstGeom>
        </p:spPr>
      </p:pic>
      <p:sp>
        <p:nvSpPr>
          <p:cNvPr id="9" name="Rectangle 8"/>
          <p:cNvSpPr/>
          <p:nvPr/>
        </p:nvSpPr>
        <p:spPr>
          <a:xfrm>
            <a:off x="379412" y="6248400"/>
            <a:ext cx="3608680"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dirty="0" smtClean="0">
                <a:ln w="0"/>
                <a:solidFill>
                  <a:schemeClr val="accent4">
                    <a:lumMod val="75000"/>
                  </a:schemeClr>
                </a:solidFill>
                <a:effectLst>
                  <a:outerShdw blurRad="38100" dist="25400" dir="5400000" algn="ctr" rotWithShape="0">
                    <a:srgbClr val="6E747A">
                      <a:alpha val="43000"/>
                    </a:srgbClr>
                  </a:outerShdw>
                </a:effectLst>
              </a:rPr>
              <a:t>Annual River Raft Safari</a:t>
            </a:r>
            <a:endParaRPr lang="en-US" sz="2400" b="1" cap="none" spc="0" dirty="0">
              <a:ln w="0"/>
              <a:solidFill>
                <a:schemeClr val="accent4">
                  <a:lumMod val="75000"/>
                </a:schemeClr>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212" y="516580"/>
            <a:ext cx="4724400" cy="6299200"/>
          </a:xfrm>
          <a:prstGeom prst="rect">
            <a:avLst/>
          </a:prstGeom>
        </p:spPr>
      </p:pic>
    </p:spTree>
    <p:extLst>
      <p:ext uri="{BB962C8B-B14F-4D97-AF65-F5344CB8AC3E}">
        <p14:creationId xmlns:p14="http://schemas.microsoft.com/office/powerpoint/2010/main" val="18583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250" fill="hold"/>
                                        <p:tgtEl>
                                          <p:spTgt spid="7"/>
                                        </p:tgtEl>
                                        <p:attrNameLst>
                                          <p:attrName>ppt_x</p:attrName>
                                        </p:attrNameLst>
                                      </p:cBhvr>
                                      <p:tavLst>
                                        <p:tav tm="0">
                                          <p:val>
                                            <p:strVal val="#ppt_x"/>
                                          </p:val>
                                        </p:tav>
                                        <p:tav tm="100000">
                                          <p:val>
                                            <p:strVal val="#ppt_x"/>
                                          </p:val>
                                        </p:tav>
                                      </p:tavLst>
                                    </p:anim>
                                    <p:anim calcmode="lin" valueType="num">
                                      <p:cBhvr additive="base">
                                        <p:cTn id="13" dur="125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750"/>
                            </p:stCondLst>
                            <p:childTnLst>
                              <p:par>
                                <p:cTn id="15" presetID="2" presetClass="entr" presetSubtype="4" fill="hold"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250" fill="hold"/>
                                        <p:tgtEl>
                                          <p:spTgt spid="5"/>
                                        </p:tgtEl>
                                        <p:attrNameLst>
                                          <p:attrName>ppt_x</p:attrName>
                                        </p:attrNameLst>
                                      </p:cBhvr>
                                      <p:tavLst>
                                        <p:tav tm="0">
                                          <p:val>
                                            <p:strVal val="#ppt_x"/>
                                          </p:val>
                                        </p:tav>
                                        <p:tav tm="100000">
                                          <p:val>
                                            <p:strVal val="#ppt_x"/>
                                          </p:val>
                                        </p:tav>
                                      </p:tavLst>
                                    </p:anim>
                                    <p:anim calcmode="lin" valueType="num">
                                      <p:cBhvr additive="base">
                                        <p:cTn id="1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606" y="2898672"/>
            <a:ext cx="7467600" cy="31693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814" y="602512"/>
            <a:ext cx="6985000" cy="4622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914" y="30165"/>
            <a:ext cx="8153400" cy="3469532"/>
          </a:xfrm>
          <a:prstGeom prst="rect">
            <a:avLst/>
          </a:prstGeom>
        </p:spPr>
      </p:pic>
      <p:sp>
        <p:nvSpPr>
          <p:cNvPr id="11" name="Rectangle 10"/>
          <p:cNvSpPr/>
          <p:nvPr/>
        </p:nvSpPr>
        <p:spPr>
          <a:xfrm>
            <a:off x="37973" y="6248400"/>
            <a:ext cx="4291559" cy="46166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none" lIns="91440" tIns="45720" rIns="91440" bIns="45720">
            <a:spAutoFit/>
          </a:bodyPr>
          <a:lstStyle/>
          <a:p>
            <a:pPr algn="ctr"/>
            <a:r>
              <a:rPr lang="en-US" sz="2400" b="1" dirty="0" smtClean="0">
                <a:ln w="0"/>
                <a:solidFill>
                  <a:schemeClr val="accent4">
                    <a:lumMod val="75000"/>
                  </a:schemeClr>
                </a:solidFill>
                <a:effectLst>
                  <a:outerShdw blurRad="38100" dist="25400" dir="5400000" algn="ctr" rotWithShape="0">
                    <a:srgbClr val="6E747A">
                      <a:alpha val="43000"/>
                    </a:srgbClr>
                  </a:outerShdw>
                </a:effectLst>
              </a:rPr>
              <a:t>Kayaking </a:t>
            </a:r>
            <a:r>
              <a:rPr lang="en-US" sz="2400" b="1" dirty="0">
                <a:ln w="0"/>
                <a:solidFill>
                  <a:schemeClr val="accent4">
                    <a:lumMod val="75000"/>
                  </a:schemeClr>
                </a:solidFill>
                <a:effectLst>
                  <a:outerShdw blurRad="38100" dist="25400" dir="5400000" algn="ctr" rotWithShape="0">
                    <a:srgbClr val="6E747A">
                      <a:alpha val="43000"/>
                    </a:srgbClr>
                  </a:outerShdw>
                </a:effectLst>
              </a:rPr>
              <a:t>/ Bamboo </a:t>
            </a:r>
            <a:r>
              <a:rPr lang="en-US" sz="2400" b="1" dirty="0" smtClean="0">
                <a:ln w="0"/>
                <a:solidFill>
                  <a:schemeClr val="accent4">
                    <a:lumMod val="75000"/>
                  </a:schemeClr>
                </a:solidFill>
                <a:effectLst>
                  <a:outerShdw blurRad="38100" dist="25400" dir="5400000" algn="ctr" rotWithShape="0">
                    <a:srgbClr val="6E747A">
                      <a:alpha val="43000"/>
                    </a:srgbClr>
                  </a:outerShdw>
                </a:effectLst>
              </a:rPr>
              <a:t>Rafting</a:t>
            </a:r>
            <a:endParaRPr lang="en-US" sz="2400" b="1" dirty="0">
              <a:ln w="0"/>
              <a:solidFill>
                <a:schemeClr val="accent4">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2252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250" fill="hold"/>
                                        <p:tgtEl>
                                          <p:spTgt spid="6"/>
                                        </p:tgtEl>
                                        <p:attrNameLst>
                                          <p:attrName>ppt_x</p:attrName>
                                        </p:attrNameLst>
                                      </p:cBhvr>
                                      <p:tavLst>
                                        <p:tav tm="0">
                                          <p:val>
                                            <p:strVal val="#ppt_x"/>
                                          </p:val>
                                        </p:tav>
                                        <p:tav tm="100000">
                                          <p:val>
                                            <p:strVal val="#ppt_x"/>
                                          </p:val>
                                        </p:tav>
                                      </p:tavLst>
                                    </p:anim>
                                    <p:anim calcmode="lin" valueType="num">
                                      <p:cBhvr additive="base">
                                        <p:cTn id="13" dur="12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250" fill="hold"/>
                                        <p:tgtEl>
                                          <p:spTgt spid="10"/>
                                        </p:tgtEl>
                                        <p:attrNameLst>
                                          <p:attrName>ppt_x</p:attrName>
                                        </p:attrNameLst>
                                      </p:cBhvr>
                                      <p:tavLst>
                                        <p:tav tm="0">
                                          <p:val>
                                            <p:strVal val="#ppt_x"/>
                                          </p:val>
                                        </p:tav>
                                        <p:tav tm="100000">
                                          <p:val>
                                            <p:strVal val="#ppt_x"/>
                                          </p:val>
                                        </p:tav>
                                      </p:tavLst>
                                    </p:anim>
                                    <p:anim calcmode="lin" valueType="num">
                                      <p:cBhvr additive="base">
                                        <p:cTn id="18"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inental World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007AB78-8AA3-48FB-9A6F-F33600BC4B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2907</Words>
  <Application>Microsoft Office PowerPoint</Application>
  <PresentationFormat>Custom</PresentationFormat>
  <Paragraphs>516</Paragraphs>
  <Slides>40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Century Gothic</vt:lpstr>
      <vt:lpstr>DengXian Light</vt:lpstr>
      <vt:lpstr>Times New Roman</vt:lpstr>
      <vt:lpstr>Wingdings</vt:lpstr>
      <vt:lpstr>Continental World 16x9</vt:lpstr>
      <vt:lpstr>RCE KUCHING  Education for sustainable development</vt:lpstr>
      <vt:lpstr>PowerPoint Presentation</vt:lpstr>
      <vt:lpstr>Geographic Region</vt:lpstr>
      <vt:lpstr>Name of RCE: RCE KUCHING</vt:lpstr>
      <vt:lpstr>Geographic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RCE KUCHING</vt:lpstr>
      <vt:lpstr>RCE KUCHing</vt:lpstr>
      <vt:lpstr>LINK to UN’s SD GOALs</vt:lpstr>
      <vt:lpstr> form strategic partnerships, internally &amp; externally  </vt:lpstr>
      <vt:lpstr> form strategic partnerships, internally &amp; externally  </vt:lpstr>
      <vt:lpstr>  RCE Kuching  Approach</vt:lpstr>
      <vt:lpstr>RIVERINE Communities of focus</vt:lpstr>
      <vt:lpstr>Planned activities and PROJECTS</vt:lpstr>
      <vt:lpstr>Planned activities and PROJECTS</vt:lpstr>
      <vt:lpstr>Planned activities and PROJECTS</vt:lpstr>
      <vt:lpstr>PowerPoint Presentation</vt:lpstr>
      <vt:lpstr>PowerPoint Presentation</vt:lpstr>
      <vt:lpstr>KURAKURA Homestay  - Own water supply and solar energy to power lights and a fridge.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2017-06-09T03:53:24Z</dcterms:created>
  <dcterms:modified xsi:type="dcterms:W3CDTF">2018-10-05T10:53:25Z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TC028048919991</vt:lpwstr>
  </property>
</Properties>
</file>